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30"/>
  </p:notesMasterIdLst>
  <p:handoutMasterIdLst>
    <p:handoutMasterId r:id="rId31"/>
  </p:handoutMasterIdLst>
  <p:sldIdLst>
    <p:sldId id="256" r:id="rId2"/>
    <p:sldId id="259" r:id="rId3"/>
    <p:sldId id="260" r:id="rId4"/>
    <p:sldId id="273" r:id="rId5"/>
    <p:sldId id="261" r:id="rId6"/>
    <p:sldId id="316" r:id="rId7"/>
    <p:sldId id="291" r:id="rId8"/>
    <p:sldId id="289" r:id="rId9"/>
    <p:sldId id="274" r:id="rId10"/>
    <p:sldId id="285" r:id="rId11"/>
    <p:sldId id="315" r:id="rId12"/>
    <p:sldId id="288" r:id="rId13"/>
    <p:sldId id="301" r:id="rId14"/>
    <p:sldId id="293" r:id="rId15"/>
    <p:sldId id="295" r:id="rId16"/>
    <p:sldId id="317" r:id="rId17"/>
    <p:sldId id="296" r:id="rId18"/>
    <p:sldId id="297" r:id="rId19"/>
    <p:sldId id="304" r:id="rId20"/>
    <p:sldId id="303" r:id="rId21"/>
    <p:sldId id="276" r:id="rId22"/>
    <p:sldId id="275" r:id="rId23"/>
    <p:sldId id="277" r:id="rId24"/>
    <p:sldId id="279" r:id="rId25"/>
    <p:sldId id="282" r:id="rId26"/>
    <p:sldId id="280" r:id="rId27"/>
    <p:sldId id="281" r:id="rId28"/>
    <p:sldId id="314" r:id="rId29"/>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atima Demir" initials="FD" lastIdx="20" clrIdx="0">
    <p:extLst>
      <p:ext uri="{19B8F6BF-5375-455C-9EA6-DF929625EA0E}">
        <p15:presenceInfo xmlns:p15="http://schemas.microsoft.com/office/powerpoint/2012/main" userId="S-1-5-21-2388202239-3538787356-3256464325-941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4A4A4"/>
    <a:srgbClr val="00B158"/>
    <a:srgbClr val="FF9500"/>
    <a:srgbClr val="ED7D31"/>
    <a:srgbClr val="70AD47"/>
    <a:srgbClr val="26CD3F"/>
    <a:srgbClr val="D4003F"/>
    <a:srgbClr val="000000"/>
    <a:srgbClr val="004F2E"/>
    <a:srgbClr val="5B9BD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077" autoAdjust="0"/>
    <p:restoredTop sz="88504" autoAdjust="0"/>
  </p:normalViewPr>
  <p:slideViewPr>
    <p:cSldViewPr snapToGrid="0">
      <p:cViewPr varScale="1">
        <p:scale>
          <a:sx n="65" d="100"/>
          <a:sy n="65" d="100"/>
        </p:scale>
        <p:origin x="1680" y="60"/>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heme" Target="theme/theme1.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r>
              <a:rPr lang="tr-TR"/>
              <a:t>SUNUM ADI</a:t>
            </a:r>
          </a:p>
        </p:txBody>
      </p:sp>
      <p:sp>
        <p:nvSpPr>
          <p:cNvPr id="3" name="Veri Yer Tutucusu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r>
              <a:rPr lang="tr-TR"/>
              <a:t>14.1.2015</a:t>
            </a:r>
          </a:p>
        </p:txBody>
      </p:sp>
      <p:sp>
        <p:nvSpPr>
          <p:cNvPr id="4" name="Altbilgi Yer Tutucusu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5" name="Slayt Numarası Yer Tutucusu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F702CD3-DD61-40C7-A6C1-ABAF9AE2A77B}" type="slidenum">
              <a:rPr lang="tr-TR" smtClean="0"/>
              <a:t>‹#›</a:t>
            </a:fld>
            <a:endParaRPr lang="tr-TR"/>
          </a:p>
        </p:txBody>
      </p:sp>
    </p:spTree>
    <p:extLst>
      <p:ext uri="{BB962C8B-B14F-4D97-AF65-F5344CB8AC3E}">
        <p14:creationId xmlns:p14="http://schemas.microsoft.com/office/powerpoint/2010/main" val="2291695835"/>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r>
              <a:rPr lang="tr-TR"/>
              <a:t>SUNUM ADI</a:t>
            </a: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r>
              <a:rPr lang="tr-TR"/>
              <a:t>14.1.2015</a:t>
            </a:r>
          </a:p>
        </p:txBody>
      </p:sp>
      <p:sp>
        <p:nvSpPr>
          <p:cNvPr id="4" name="Slayt Görüntüsü Yer Tutucusu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3FDED0E-81E7-4FA0-9522-E07CE2C5347D}" type="slidenum">
              <a:rPr lang="tr-TR" smtClean="0"/>
              <a:t>‹#›</a:t>
            </a:fld>
            <a:endParaRPr lang="tr-TR"/>
          </a:p>
        </p:txBody>
      </p:sp>
    </p:spTree>
    <p:extLst>
      <p:ext uri="{BB962C8B-B14F-4D97-AF65-F5344CB8AC3E}">
        <p14:creationId xmlns:p14="http://schemas.microsoft.com/office/powerpoint/2010/main" val="3321190650"/>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Tree>
    <p:extLst>
      <p:ext uri="{BB962C8B-B14F-4D97-AF65-F5344CB8AC3E}">
        <p14:creationId xmlns:p14="http://schemas.microsoft.com/office/powerpoint/2010/main" val="26100438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Tree>
    <p:extLst>
      <p:ext uri="{BB962C8B-B14F-4D97-AF65-F5344CB8AC3E}">
        <p14:creationId xmlns:p14="http://schemas.microsoft.com/office/powerpoint/2010/main" val="28770603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a:t>Bu durum yalnızca</a:t>
            </a:r>
            <a:r>
              <a:rPr lang="tr-TR" baseline="0" dirty="0"/>
              <a:t> madde için değil; alkol, telefon, bilgisayar veya herhangi bağımlılık için de geçerlidir. </a:t>
            </a:r>
            <a:endParaRPr lang="tr-TR" dirty="0"/>
          </a:p>
        </p:txBody>
      </p:sp>
    </p:spTree>
    <p:extLst>
      <p:ext uri="{BB962C8B-B14F-4D97-AF65-F5344CB8AC3E}">
        <p14:creationId xmlns:p14="http://schemas.microsoft.com/office/powerpoint/2010/main" val="8866732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Tree>
    <p:extLst>
      <p:ext uri="{BB962C8B-B14F-4D97-AF65-F5344CB8AC3E}">
        <p14:creationId xmlns:p14="http://schemas.microsoft.com/office/powerpoint/2010/main" val="38977551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Tree>
    <p:extLst>
      <p:ext uri="{BB962C8B-B14F-4D97-AF65-F5344CB8AC3E}">
        <p14:creationId xmlns:p14="http://schemas.microsoft.com/office/powerpoint/2010/main" val="4498357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Tree>
    <p:extLst>
      <p:ext uri="{BB962C8B-B14F-4D97-AF65-F5344CB8AC3E}">
        <p14:creationId xmlns:p14="http://schemas.microsoft.com/office/powerpoint/2010/main" val="358823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err="1"/>
              <a:t>İndividual</a:t>
            </a:r>
            <a:r>
              <a:rPr lang="tr-TR" dirty="0"/>
              <a:t> </a:t>
            </a:r>
            <a:r>
              <a:rPr lang="tr-TR" dirty="0" err="1"/>
              <a:t>and</a:t>
            </a:r>
            <a:r>
              <a:rPr lang="tr-TR" dirty="0"/>
              <a:t> </a:t>
            </a:r>
            <a:r>
              <a:rPr lang="tr-TR" dirty="0" err="1"/>
              <a:t>collective</a:t>
            </a:r>
            <a:r>
              <a:rPr lang="tr-TR" dirty="0"/>
              <a:t> </a:t>
            </a:r>
            <a:r>
              <a:rPr lang="tr-TR" dirty="0" err="1"/>
              <a:t>societies</a:t>
            </a:r>
            <a:r>
              <a:rPr lang="tr-TR" baseline="0" dirty="0"/>
              <a:t> </a:t>
            </a:r>
            <a:r>
              <a:rPr lang="tr-TR" baseline="0" dirty="0" err="1"/>
              <a:t>difference</a:t>
            </a:r>
            <a:r>
              <a:rPr lang="tr-TR" baseline="0" dirty="0"/>
              <a:t>.  </a:t>
            </a:r>
            <a:r>
              <a:rPr lang="tr-TR" baseline="0" dirty="0" err="1"/>
              <a:t>Effect</a:t>
            </a:r>
            <a:r>
              <a:rPr lang="tr-TR" baseline="0" dirty="0"/>
              <a:t> of </a:t>
            </a:r>
            <a:r>
              <a:rPr lang="tr-TR" baseline="0" dirty="0" err="1"/>
              <a:t>family</a:t>
            </a:r>
            <a:r>
              <a:rPr lang="tr-TR" baseline="0" dirty="0"/>
              <a:t> </a:t>
            </a:r>
            <a:r>
              <a:rPr lang="tr-TR" baseline="0" dirty="0" err="1"/>
              <a:t>and</a:t>
            </a:r>
            <a:r>
              <a:rPr lang="tr-TR" baseline="0" dirty="0"/>
              <a:t> </a:t>
            </a:r>
            <a:r>
              <a:rPr lang="tr-TR" baseline="0" dirty="0" err="1"/>
              <a:t>impact</a:t>
            </a:r>
            <a:r>
              <a:rPr lang="tr-TR" baseline="0" dirty="0"/>
              <a:t> on </a:t>
            </a:r>
            <a:r>
              <a:rPr lang="tr-TR" baseline="0" dirty="0" err="1"/>
              <a:t>family</a:t>
            </a:r>
            <a:r>
              <a:rPr lang="tr-TR" baseline="0" dirty="0"/>
              <a:t> </a:t>
            </a:r>
            <a:r>
              <a:rPr lang="tr-TR" baseline="0" dirty="0" err="1"/>
              <a:t>are</a:t>
            </a:r>
            <a:r>
              <a:rPr lang="tr-TR" baseline="0" dirty="0"/>
              <a:t> </a:t>
            </a:r>
            <a:r>
              <a:rPr lang="tr-TR" baseline="0" dirty="0" err="1"/>
              <a:t>two</a:t>
            </a:r>
            <a:r>
              <a:rPr lang="tr-TR" baseline="0" dirty="0"/>
              <a:t> main </a:t>
            </a:r>
            <a:r>
              <a:rPr lang="tr-TR" baseline="0" dirty="0" err="1"/>
              <a:t>concerns</a:t>
            </a:r>
            <a:r>
              <a:rPr lang="tr-TR" baseline="0" dirty="0"/>
              <a:t> of </a:t>
            </a:r>
            <a:r>
              <a:rPr lang="tr-TR" baseline="0" dirty="0" err="1"/>
              <a:t>the</a:t>
            </a:r>
            <a:r>
              <a:rPr lang="tr-TR" baseline="0" dirty="0"/>
              <a:t> </a:t>
            </a:r>
            <a:r>
              <a:rPr lang="tr-TR" baseline="0" dirty="0" err="1"/>
              <a:t>society</a:t>
            </a:r>
            <a:r>
              <a:rPr lang="tr-TR" baseline="0" dirty="0"/>
              <a:t>. </a:t>
            </a:r>
            <a:endParaRPr lang="tr-TR" dirty="0"/>
          </a:p>
        </p:txBody>
      </p:sp>
    </p:spTree>
    <p:extLst>
      <p:ext uri="{BB962C8B-B14F-4D97-AF65-F5344CB8AC3E}">
        <p14:creationId xmlns:p14="http://schemas.microsoft.com/office/powerpoint/2010/main" val="23430234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Tree>
    <p:extLst>
      <p:ext uri="{BB962C8B-B14F-4D97-AF65-F5344CB8AC3E}">
        <p14:creationId xmlns:p14="http://schemas.microsoft.com/office/powerpoint/2010/main" val="27287107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tr-TR" dirty="0"/>
              <a:t>Asıl başlık stili için tıklatın</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tıklatın</a:t>
            </a:r>
            <a:endParaRPr lang="en-US" dirty="0"/>
          </a:p>
        </p:txBody>
      </p:sp>
    </p:spTree>
    <p:extLst>
      <p:ext uri="{BB962C8B-B14F-4D97-AF65-F5344CB8AC3E}">
        <p14:creationId xmlns:p14="http://schemas.microsoft.com/office/powerpoint/2010/main" val="5090558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lang="tr-TR" sz="4400" b="1" spc="-200" smtClean="0">
                <a:solidFill>
                  <a:srgbClr val="00B158"/>
                </a:solidFill>
              </a:defRPr>
            </a:lvl1pPr>
          </a:lstStyle>
          <a:p>
            <a:r>
              <a:rPr lang="tr-TR" sz="4200" b="1" spc="-200" dirty="0">
                <a:solidFill>
                  <a:srgbClr val="00B158"/>
                </a:solidFill>
                <a:latin typeface="+mn-lt"/>
              </a:rPr>
              <a:t>Konu Başlığı</a:t>
            </a:r>
            <a:endParaRPr lang="en-US" dirty="0"/>
          </a:p>
        </p:txBody>
      </p:sp>
      <p:sp>
        <p:nvSpPr>
          <p:cNvPr id="3" name="Vertical Text Placeholder 2"/>
          <p:cNvSpPr>
            <a:spLocks noGrp="1"/>
          </p:cNvSpPr>
          <p:nvPr>
            <p:ph type="body" orient="vert" idx="1"/>
          </p:nvPr>
        </p:nvSpPr>
        <p:spPr>
          <a:xfrm>
            <a:off x="628650" y="1825625"/>
            <a:ext cx="7886700" cy="4166101"/>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Slide Number Placeholder 5"/>
          <p:cNvSpPr>
            <a:spLocks noGrp="1"/>
          </p:cNvSpPr>
          <p:nvPr>
            <p:ph type="sldNum" sz="quarter" idx="12"/>
          </p:nvPr>
        </p:nvSpPr>
        <p:spPr>
          <a:xfrm>
            <a:off x="550445" y="6224004"/>
            <a:ext cx="2057400" cy="365125"/>
          </a:xfrm>
          <a:prstGeom prst="rect">
            <a:avLst/>
          </a:prstGeom>
        </p:spPr>
        <p:txBody>
          <a:bodyPr/>
          <a:lstStyle>
            <a:lvl1pPr algn="l">
              <a:defRPr>
                <a:solidFill>
                  <a:schemeClr val="bg1"/>
                </a:solidFill>
              </a:defRPr>
            </a:lvl1pPr>
          </a:lstStyle>
          <a:p>
            <a:fld id="{79FA34DF-5BD5-4844-939F-F3231C9C8646}" type="slidenum">
              <a:rPr lang="tr-TR" smtClean="0"/>
              <a:pPr/>
              <a:t>‹#›</a:t>
            </a:fld>
            <a:endParaRPr lang="tr-TR" dirty="0"/>
          </a:p>
        </p:txBody>
      </p:sp>
    </p:spTree>
    <p:extLst>
      <p:ext uri="{BB962C8B-B14F-4D97-AF65-F5344CB8AC3E}">
        <p14:creationId xmlns:p14="http://schemas.microsoft.com/office/powerpoint/2010/main" val="42292230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hasCustomPrompt="1"/>
          </p:nvPr>
        </p:nvSpPr>
        <p:spPr>
          <a:xfrm>
            <a:off x="6543675" y="365125"/>
            <a:ext cx="1971675" cy="5626601"/>
          </a:xfrm>
        </p:spPr>
        <p:txBody>
          <a:bodyPr vert="eaVert"/>
          <a:lstStyle>
            <a:lvl1pPr>
              <a:defRPr lang="tr-TR" sz="4400" b="1" spc="-200" smtClean="0">
                <a:solidFill>
                  <a:srgbClr val="00B158"/>
                </a:solidFill>
              </a:defRPr>
            </a:lvl1pPr>
          </a:lstStyle>
          <a:p>
            <a:r>
              <a:rPr lang="tr-TR" sz="4200" b="1" spc="-200" dirty="0">
                <a:solidFill>
                  <a:srgbClr val="00B158"/>
                </a:solidFill>
                <a:latin typeface="+mn-lt"/>
              </a:rPr>
              <a:t>Konu Başlığı</a:t>
            </a:r>
            <a:endParaRPr lang="en-US" dirty="0"/>
          </a:p>
        </p:txBody>
      </p:sp>
      <p:sp>
        <p:nvSpPr>
          <p:cNvPr id="3" name="Vertical Text Placeholder 2"/>
          <p:cNvSpPr>
            <a:spLocks noGrp="1"/>
          </p:cNvSpPr>
          <p:nvPr>
            <p:ph type="body" orient="vert" idx="1"/>
          </p:nvPr>
        </p:nvSpPr>
        <p:spPr>
          <a:xfrm>
            <a:off x="628650" y="365125"/>
            <a:ext cx="5800725" cy="5626601"/>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Slide Number Placeholder 5"/>
          <p:cNvSpPr>
            <a:spLocks noGrp="1"/>
          </p:cNvSpPr>
          <p:nvPr>
            <p:ph type="sldNum" sz="quarter" idx="12"/>
          </p:nvPr>
        </p:nvSpPr>
        <p:spPr>
          <a:xfrm>
            <a:off x="550445" y="6224004"/>
            <a:ext cx="2057400" cy="365125"/>
          </a:xfrm>
          <a:prstGeom prst="rect">
            <a:avLst/>
          </a:prstGeom>
        </p:spPr>
        <p:txBody>
          <a:bodyPr/>
          <a:lstStyle>
            <a:lvl1pPr algn="l">
              <a:defRPr>
                <a:solidFill>
                  <a:schemeClr val="bg1"/>
                </a:solidFill>
              </a:defRPr>
            </a:lvl1pPr>
          </a:lstStyle>
          <a:p>
            <a:fld id="{79FA34DF-5BD5-4844-939F-F3231C9C8646}" type="slidenum">
              <a:rPr lang="tr-TR" smtClean="0"/>
              <a:pPr/>
              <a:t>‹#›</a:t>
            </a:fld>
            <a:endParaRPr lang="tr-TR" dirty="0"/>
          </a:p>
        </p:txBody>
      </p:sp>
    </p:spTree>
    <p:extLst>
      <p:ext uri="{BB962C8B-B14F-4D97-AF65-F5344CB8AC3E}">
        <p14:creationId xmlns:p14="http://schemas.microsoft.com/office/powerpoint/2010/main" val="41896907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a:xfrm>
            <a:off x="628650" y="513180"/>
            <a:ext cx="7886700" cy="1177509"/>
          </a:xfrm>
        </p:spPr>
        <p:txBody>
          <a:bodyPr>
            <a:normAutofit/>
          </a:bodyPr>
          <a:lstStyle>
            <a:lvl1pPr>
              <a:defRPr sz="4200">
                <a:latin typeface="+mn-lt"/>
              </a:defRPr>
            </a:lvl1pPr>
          </a:lstStyle>
          <a:p>
            <a:r>
              <a:rPr lang="tr-TR" dirty="0"/>
              <a:t>Asıl başlık stili için tıklatın</a:t>
            </a:r>
            <a:endParaRPr lang="en-US" dirty="0"/>
          </a:p>
        </p:txBody>
      </p:sp>
      <p:sp>
        <p:nvSpPr>
          <p:cNvPr id="3" name="Content Placeholder 2"/>
          <p:cNvSpPr>
            <a:spLocks noGrp="1"/>
          </p:cNvSpPr>
          <p:nvPr>
            <p:ph idx="1" hasCustomPrompt="1"/>
          </p:nvPr>
        </p:nvSpPr>
        <p:spPr>
          <a:xfrm>
            <a:off x="628650" y="1825625"/>
            <a:ext cx="7886700" cy="4178133"/>
          </a:xfrm>
        </p:spPr>
        <p:txBody>
          <a:bodyPr/>
          <a:lst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2800"/>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tr-TR" sz="2400" b="1" spc="-100" dirty="0">
                <a:solidFill>
                  <a:srgbClr val="004F2E"/>
                </a:solidFill>
                <a:latin typeface="+mn-lt"/>
              </a:rPr>
              <a:t>Konu Alt Başlığı</a:t>
            </a:r>
          </a:p>
          <a:p>
            <a:pPr lvl="1"/>
            <a:r>
              <a:rPr lang="tr-TR" dirty="0"/>
              <a:t>İkinci düzey</a:t>
            </a:r>
          </a:p>
          <a:p>
            <a:pPr lvl="2"/>
            <a:r>
              <a:rPr lang="tr-TR" dirty="0"/>
              <a:t>Üçüncü düzey</a:t>
            </a:r>
          </a:p>
          <a:p>
            <a:pPr lvl="3"/>
            <a:r>
              <a:rPr lang="tr-TR" dirty="0"/>
              <a:t>Dördüncü düzey</a:t>
            </a:r>
          </a:p>
          <a:p>
            <a:pPr lvl="4"/>
            <a:r>
              <a:rPr lang="tr-TR" dirty="0"/>
              <a:t>Beşinci düzey</a:t>
            </a:r>
            <a:endParaRPr lang="en-US" dirty="0"/>
          </a:p>
        </p:txBody>
      </p:sp>
      <p:sp>
        <p:nvSpPr>
          <p:cNvPr id="7" name="Slide Number Placeholder 5"/>
          <p:cNvSpPr>
            <a:spLocks noGrp="1"/>
          </p:cNvSpPr>
          <p:nvPr>
            <p:ph type="sldNum" sz="quarter" idx="12"/>
          </p:nvPr>
        </p:nvSpPr>
        <p:spPr>
          <a:xfrm>
            <a:off x="550445" y="6224004"/>
            <a:ext cx="2057400" cy="365125"/>
          </a:xfrm>
          <a:prstGeom prst="rect">
            <a:avLst/>
          </a:prstGeom>
        </p:spPr>
        <p:txBody>
          <a:bodyPr/>
          <a:lstStyle>
            <a:lvl1pPr algn="l">
              <a:defRPr>
                <a:solidFill>
                  <a:schemeClr val="bg1"/>
                </a:solidFill>
              </a:defRPr>
            </a:lvl1pPr>
          </a:lstStyle>
          <a:p>
            <a:fld id="{79FA34DF-5BD5-4844-939F-F3231C9C8646}" type="slidenum">
              <a:rPr lang="tr-TR" smtClean="0"/>
              <a:pPr/>
              <a:t>‹#›</a:t>
            </a:fld>
            <a:endParaRPr lang="tr-TR" dirty="0"/>
          </a:p>
        </p:txBody>
      </p:sp>
    </p:spTree>
    <p:extLst>
      <p:ext uri="{BB962C8B-B14F-4D97-AF65-F5344CB8AC3E}">
        <p14:creationId xmlns:p14="http://schemas.microsoft.com/office/powerpoint/2010/main" val="5363134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normAutofit/>
          </a:bodyPr>
          <a:lstStyle>
            <a:lvl1pPr>
              <a:defRPr sz="5600">
                <a:latin typeface="+mn-lt"/>
              </a:defRPr>
            </a:lvl1pPr>
          </a:lstStyle>
          <a:p>
            <a:r>
              <a:rPr lang="tr-TR" dirty="0"/>
              <a:t>Asıl başlık stili için tıklatın</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dirty="0"/>
              <a:t>Asıl metin stillerini düzenlemek için tıklatın</a:t>
            </a:r>
          </a:p>
        </p:txBody>
      </p:sp>
    </p:spTree>
    <p:extLst>
      <p:ext uri="{BB962C8B-B14F-4D97-AF65-F5344CB8AC3E}">
        <p14:creationId xmlns:p14="http://schemas.microsoft.com/office/powerpoint/2010/main" val="14960241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sz="4400" b="0">
                <a:latin typeface="+mn-lt"/>
              </a:defRPr>
            </a:lvl1pPr>
          </a:lstStyle>
          <a:p>
            <a:r>
              <a:rPr lang="tr-TR" sz="4200" b="1" spc="-200" dirty="0">
                <a:solidFill>
                  <a:srgbClr val="00B158"/>
                </a:solidFill>
                <a:latin typeface="+mn-lt"/>
              </a:rPr>
              <a:t>Konu Başlığı</a:t>
            </a:r>
            <a:endParaRPr lang="en-US" dirty="0"/>
          </a:p>
        </p:txBody>
      </p:sp>
      <p:sp>
        <p:nvSpPr>
          <p:cNvPr id="3" name="Content Placeholder 2"/>
          <p:cNvSpPr>
            <a:spLocks noGrp="1"/>
          </p:cNvSpPr>
          <p:nvPr>
            <p:ph sz="half" idx="1"/>
          </p:nvPr>
        </p:nvSpPr>
        <p:spPr>
          <a:xfrm>
            <a:off x="628650" y="1825625"/>
            <a:ext cx="3886200" cy="4202196"/>
          </a:xfrm>
        </p:spPr>
        <p:txBody>
          <a:bodyPr/>
          <a:lstStyle/>
          <a:p>
            <a:pPr lvl="0"/>
            <a:r>
              <a:rPr lang="tr-TR" dirty="0"/>
              <a:t>Asıl metin stillerini düzenlemek için tıklatın</a:t>
            </a:r>
          </a:p>
          <a:p>
            <a:pPr lvl="1"/>
            <a:r>
              <a:rPr lang="tr-TR" dirty="0"/>
              <a:t>İkinci düzey</a:t>
            </a:r>
          </a:p>
          <a:p>
            <a:pPr lvl="2"/>
            <a:r>
              <a:rPr lang="tr-TR" dirty="0"/>
              <a:t>Üçüncü düzey</a:t>
            </a:r>
          </a:p>
          <a:p>
            <a:pPr lvl="3"/>
            <a:r>
              <a:rPr lang="tr-TR" dirty="0"/>
              <a:t>Dördüncü düzey</a:t>
            </a:r>
          </a:p>
          <a:p>
            <a:pPr lvl="4"/>
            <a:r>
              <a:rPr lang="tr-TR" dirty="0"/>
              <a:t>Beşinci düzey</a:t>
            </a:r>
            <a:endParaRPr lang="en-US" dirty="0"/>
          </a:p>
        </p:txBody>
      </p:sp>
      <p:sp>
        <p:nvSpPr>
          <p:cNvPr id="4" name="Content Placeholder 3"/>
          <p:cNvSpPr>
            <a:spLocks noGrp="1"/>
          </p:cNvSpPr>
          <p:nvPr>
            <p:ph sz="half" idx="2"/>
          </p:nvPr>
        </p:nvSpPr>
        <p:spPr>
          <a:xfrm>
            <a:off x="4629150" y="1825625"/>
            <a:ext cx="3886200" cy="4202196"/>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Slide Number Placeholder 5"/>
          <p:cNvSpPr>
            <a:spLocks noGrp="1"/>
          </p:cNvSpPr>
          <p:nvPr>
            <p:ph type="sldNum" sz="quarter" idx="12"/>
          </p:nvPr>
        </p:nvSpPr>
        <p:spPr>
          <a:xfrm>
            <a:off x="550445" y="6224004"/>
            <a:ext cx="2057400" cy="365125"/>
          </a:xfrm>
          <a:prstGeom prst="rect">
            <a:avLst/>
          </a:prstGeom>
        </p:spPr>
        <p:txBody>
          <a:bodyPr/>
          <a:lstStyle>
            <a:lvl1pPr algn="l">
              <a:defRPr>
                <a:solidFill>
                  <a:schemeClr val="bg1"/>
                </a:solidFill>
              </a:defRPr>
            </a:lvl1pPr>
          </a:lstStyle>
          <a:p>
            <a:fld id="{79FA34DF-5BD5-4844-939F-F3231C9C8646}" type="slidenum">
              <a:rPr lang="tr-TR" smtClean="0"/>
              <a:pPr/>
              <a:t>‹#›</a:t>
            </a:fld>
            <a:endParaRPr lang="tr-TR" dirty="0"/>
          </a:p>
        </p:txBody>
      </p:sp>
      <p:sp>
        <p:nvSpPr>
          <p:cNvPr id="6" name="Metin kutusu 5"/>
          <p:cNvSpPr txBox="1"/>
          <p:nvPr userDrawn="1"/>
        </p:nvSpPr>
        <p:spPr>
          <a:xfrm>
            <a:off x="628650" y="132344"/>
            <a:ext cx="6325603" cy="292388"/>
          </a:xfrm>
          <a:prstGeom prst="rect">
            <a:avLst/>
          </a:prstGeom>
          <a:noFill/>
        </p:spPr>
        <p:txBody>
          <a:bodyPr wrap="square" rtlCol="0">
            <a:spAutoFit/>
          </a:bodyPr>
          <a:lstStyle/>
          <a:p>
            <a:r>
              <a:rPr lang="tr-TR" sz="1300" b="1" i="0" kern="1200" spc="1500" baseline="0" dirty="0">
                <a:solidFill>
                  <a:schemeClr val="bg1">
                    <a:lumMod val="65000"/>
                  </a:schemeClr>
                </a:solidFill>
              </a:rPr>
              <a:t>SUNUM ADI</a:t>
            </a:r>
          </a:p>
        </p:txBody>
      </p:sp>
      <p:sp>
        <p:nvSpPr>
          <p:cNvPr id="7" name="Metin kutusu 6"/>
          <p:cNvSpPr txBox="1"/>
          <p:nvPr userDrawn="1"/>
        </p:nvSpPr>
        <p:spPr>
          <a:xfrm>
            <a:off x="7255042" y="132344"/>
            <a:ext cx="1260308" cy="276999"/>
          </a:xfrm>
          <a:prstGeom prst="rect">
            <a:avLst/>
          </a:prstGeom>
          <a:noFill/>
        </p:spPr>
        <p:txBody>
          <a:bodyPr wrap="square" rtlCol="0">
            <a:spAutoFit/>
          </a:bodyPr>
          <a:lstStyle/>
          <a:p>
            <a:pPr algn="r"/>
            <a:r>
              <a:rPr lang="tr-TR" sz="1200" b="1" dirty="0">
                <a:solidFill>
                  <a:schemeClr val="bg1">
                    <a:lumMod val="65000"/>
                  </a:schemeClr>
                </a:solidFill>
              </a:rPr>
              <a:t>14 Ocak 2015</a:t>
            </a:r>
          </a:p>
        </p:txBody>
      </p:sp>
    </p:spTree>
    <p:extLst>
      <p:ext uri="{BB962C8B-B14F-4D97-AF65-F5344CB8AC3E}">
        <p14:creationId xmlns:p14="http://schemas.microsoft.com/office/powerpoint/2010/main" val="33797930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9841" y="459073"/>
            <a:ext cx="7886700" cy="1231616"/>
          </a:xfrm>
        </p:spPr>
        <p:txBody>
          <a:bodyPr/>
          <a:lstStyle>
            <a:lvl1pPr>
              <a:defRPr lang="tr-TR" sz="4400" b="1" spc="-200" smtClean="0">
                <a:solidFill>
                  <a:srgbClr val="00B158"/>
                </a:solidFill>
              </a:defRPr>
            </a:lvl1pPr>
          </a:lstStyle>
          <a:p>
            <a:r>
              <a:rPr lang="tr-TR" sz="4200" b="1" spc="-200" dirty="0">
                <a:solidFill>
                  <a:srgbClr val="00B158"/>
                </a:solidFill>
                <a:latin typeface="+mn-lt"/>
              </a:rPr>
              <a:t>Konu Başlığı</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Content Placeholder 3"/>
          <p:cNvSpPr>
            <a:spLocks noGrp="1"/>
          </p:cNvSpPr>
          <p:nvPr>
            <p:ph sz="half" idx="2"/>
          </p:nvPr>
        </p:nvSpPr>
        <p:spPr>
          <a:xfrm>
            <a:off x="629842" y="2505075"/>
            <a:ext cx="3868340" cy="3522746"/>
          </a:xfrm>
        </p:spPr>
        <p:txBody>
          <a:bodyPr/>
          <a:lstStyle/>
          <a:p>
            <a:pPr lvl="0"/>
            <a:r>
              <a:rPr lang="tr-TR" dirty="0"/>
              <a:t>Asıl metin stillerini düzenlemek için tıklatın</a:t>
            </a:r>
          </a:p>
          <a:p>
            <a:pPr lvl="1"/>
            <a:r>
              <a:rPr lang="tr-TR" dirty="0"/>
              <a:t>İkinci düzey</a:t>
            </a:r>
          </a:p>
          <a:p>
            <a:pPr lvl="2"/>
            <a:r>
              <a:rPr lang="tr-TR" dirty="0"/>
              <a:t>Üçüncü düzey</a:t>
            </a:r>
          </a:p>
          <a:p>
            <a:pPr lvl="3"/>
            <a:r>
              <a:rPr lang="tr-TR" dirty="0"/>
              <a:t>Dördüncü düzey</a:t>
            </a:r>
          </a:p>
          <a:p>
            <a:pPr lvl="4"/>
            <a:r>
              <a:rPr lang="tr-TR" dirty="0"/>
              <a:t>Beşinci düzey</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dirty="0"/>
              <a:t>Asıl metin stillerini düzenlemek için tıklatın</a:t>
            </a:r>
          </a:p>
        </p:txBody>
      </p:sp>
      <p:sp>
        <p:nvSpPr>
          <p:cNvPr id="6" name="Content Placeholder 5"/>
          <p:cNvSpPr>
            <a:spLocks noGrp="1"/>
          </p:cNvSpPr>
          <p:nvPr>
            <p:ph sz="quarter" idx="4"/>
          </p:nvPr>
        </p:nvSpPr>
        <p:spPr>
          <a:xfrm>
            <a:off x="4629150" y="2505075"/>
            <a:ext cx="3887391" cy="3522746"/>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Slide Number Placeholder 5"/>
          <p:cNvSpPr>
            <a:spLocks noGrp="1"/>
          </p:cNvSpPr>
          <p:nvPr>
            <p:ph type="sldNum" sz="quarter" idx="12"/>
          </p:nvPr>
        </p:nvSpPr>
        <p:spPr>
          <a:xfrm>
            <a:off x="550445" y="6224004"/>
            <a:ext cx="2057400" cy="365125"/>
          </a:xfrm>
          <a:prstGeom prst="rect">
            <a:avLst/>
          </a:prstGeom>
        </p:spPr>
        <p:txBody>
          <a:bodyPr/>
          <a:lstStyle>
            <a:lvl1pPr algn="l">
              <a:defRPr>
                <a:solidFill>
                  <a:schemeClr val="bg1"/>
                </a:solidFill>
              </a:defRPr>
            </a:lvl1pPr>
          </a:lstStyle>
          <a:p>
            <a:fld id="{79FA34DF-5BD5-4844-939F-F3231C9C8646}" type="slidenum">
              <a:rPr lang="tr-TR" smtClean="0"/>
              <a:pPr/>
              <a:t>‹#›</a:t>
            </a:fld>
            <a:endParaRPr lang="tr-TR" dirty="0"/>
          </a:p>
        </p:txBody>
      </p:sp>
      <p:sp>
        <p:nvSpPr>
          <p:cNvPr id="8" name="Metin kutusu 7"/>
          <p:cNvSpPr txBox="1"/>
          <p:nvPr userDrawn="1"/>
        </p:nvSpPr>
        <p:spPr>
          <a:xfrm>
            <a:off x="628650" y="132344"/>
            <a:ext cx="6325603" cy="292388"/>
          </a:xfrm>
          <a:prstGeom prst="rect">
            <a:avLst/>
          </a:prstGeom>
          <a:noFill/>
        </p:spPr>
        <p:txBody>
          <a:bodyPr wrap="square" rtlCol="0">
            <a:spAutoFit/>
          </a:bodyPr>
          <a:lstStyle/>
          <a:p>
            <a:r>
              <a:rPr lang="tr-TR" sz="1300" b="1" i="0" kern="1200" spc="1500" baseline="0" dirty="0">
                <a:solidFill>
                  <a:schemeClr val="bg1">
                    <a:lumMod val="65000"/>
                  </a:schemeClr>
                </a:solidFill>
              </a:rPr>
              <a:t>SUNUM ADI</a:t>
            </a:r>
          </a:p>
        </p:txBody>
      </p:sp>
      <p:sp>
        <p:nvSpPr>
          <p:cNvPr id="9" name="Metin kutusu 8"/>
          <p:cNvSpPr txBox="1"/>
          <p:nvPr userDrawn="1"/>
        </p:nvSpPr>
        <p:spPr>
          <a:xfrm>
            <a:off x="7255042" y="132344"/>
            <a:ext cx="1260308" cy="276999"/>
          </a:xfrm>
          <a:prstGeom prst="rect">
            <a:avLst/>
          </a:prstGeom>
          <a:noFill/>
        </p:spPr>
        <p:txBody>
          <a:bodyPr wrap="square" rtlCol="0">
            <a:spAutoFit/>
          </a:bodyPr>
          <a:lstStyle/>
          <a:p>
            <a:pPr algn="r"/>
            <a:r>
              <a:rPr lang="tr-TR" sz="1200" b="1" dirty="0">
                <a:solidFill>
                  <a:schemeClr val="bg1">
                    <a:lumMod val="65000"/>
                  </a:schemeClr>
                </a:solidFill>
              </a:rPr>
              <a:t>14 Ocak 2015</a:t>
            </a:r>
          </a:p>
        </p:txBody>
      </p:sp>
    </p:spTree>
    <p:extLst>
      <p:ext uri="{BB962C8B-B14F-4D97-AF65-F5344CB8AC3E}">
        <p14:creationId xmlns:p14="http://schemas.microsoft.com/office/powerpoint/2010/main" val="39221661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lang="tr-TR" sz="4400" b="1" spc="-200" smtClean="0">
                <a:solidFill>
                  <a:srgbClr val="00B158"/>
                </a:solidFill>
              </a:defRPr>
            </a:lvl1pPr>
          </a:lstStyle>
          <a:p>
            <a:r>
              <a:rPr lang="tr-TR" sz="4200" b="1" spc="-200" dirty="0">
                <a:solidFill>
                  <a:srgbClr val="00B158"/>
                </a:solidFill>
                <a:latin typeface="+mn-lt"/>
              </a:rPr>
              <a:t>Konu Başlığı</a:t>
            </a:r>
            <a:endParaRPr lang="en-US" dirty="0"/>
          </a:p>
        </p:txBody>
      </p:sp>
      <p:sp>
        <p:nvSpPr>
          <p:cNvPr id="3" name="Slide Number Placeholder 5"/>
          <p:cNvSpPr>
            <a:spLocks noGrp="1"/>
          </p:cNvSpPr>
          <p:nvPr>
            <p:ph type="sldNum" sz="quarter" idx="12"/>
          </p:nvPr>
        </p:nvSpPr>
        <p:spPr>
          <a:xfrm>
            <a:off x="550445" y="6224004"/>
            <a:ext cx="2057400" cy="365125"/>
          </a:xfrm>
          <a:prstGeom prst="rect">
            <a:avLst/>
          </a:prstGeom>
        </p:spPr>
        <p:txBody>
          <a:bodyPr/>
          <a:lstStyle>
            <a:lvl1pPr algn="l">
              <a:defRPr>
                <a:solidFill>
                  <a:schemeClr val="bg1"/>
                </a:solidFill>
              </a:defRPr>
            </a:lvl1pPr>
          </a:lstStyle>
          <a:p>
            <a:fld id="{79FA34DF-5BD5-4844-939F-F3231C9C8646}" type="slidenum">
              <a:rPr lang="tr-TR" smtClean="0"/>
              <a:pPr/>
              <a:t>‹#›</a:t>
            </a:fld>
            <a:endParaRPr lang="tr-TR" dirty="0"/>
          </a:p>
        </p:txBody>
      </p:sp>
      <p:sp>
        <p:nvSpPr>
          <p:cNvPr id="4" name="Metin kutusu 3"/>
          <p:cNvSpPr txBox="1"/>
          <p:nvPr userDrawn="1"/>
        </p:nvSpPr>
        <p:spPr>
          <a:xfrm>
            <a:off x="628650" y="132344"/>
            <a:ext cx="6325603" cy="292388"/>
          </a:xfrm>
          <a:prstGeom prst="rect">
            <a:avLst/>
          </a:prstGeom>
          <a:noFill/>
        </p:spPr>
        <p:txBody>
          <a:bodyPr wrap="square" rtlCol="0">
            <a:spAutoFit/>
          </a:bodyPr>
          <a:lstStyle/>
          <a:p>
            <a:r>
              <a:rPr lang="tr-TR" sz="1300" b="1" i="0" kern="1200" spc="1500" baseline="0" dirty="0">
                <a:solidFill>
                  <a:schemeClr val="bg1">
                    <a:lumMod val="65000"/>
                  </a:schemeClr>
                </a:solidFill>
              </a:rPr>
              <a:t>SUNUM ADI</a:t>
            </a:r>
          </a:p>
        </p:txBody>
      </p:sp>
      <p:sp>
        <p:nvSpPr>
          <p:cNvPr id="5" name="Metin kutusu 4"/>
          <p:cNvSpPr txBox="1"/>
          <p:nvPr userDrawn="1"/>
        </p:nvSpPr>
        <p:spPr>
          <a:xfrm>
            <a:off x="7255042" y="132344"/>
            <a:ext cx="1260308" cy="276999"/>
          </a:xfrm>
          <a:prstGeom prst="rect">
            <a:avLst/>
          </a:prstGeom>
          <a:noFill/>
        </p:spPr>
        <p:txBody>
          <a:bodyPr wrap="square" rtlCol="0">
            <a:spAutoFit/>
          </a:bodyPr>
          <a:lstStyle/>
          <a:p>
            <a:pPr algn="r"/>
            <a:r>
              <a:rPr lang="tr-TR" sz="1200" b="1" dirty="0">
                <a:solidFill>
                  <a:schemeClr val="bg1">
                    <a:lumMod val="65000"/>
                  </a:schemeClr>
                </a:solidFill>
              </a:rPr>
              <a:t>14 Ocak 2015</a:t>
            </a:r>
          </a:p>
        </p:txBody>
      </p:sp>
    </p:spTree>
    <p:extLst>
      <p:ext uri="{BB962C8B-B14F-4D97-AF65-F5344CB8AC3E}">
        <p14:creationId xmlns:p14="http://schemas.microsoft.com/office/powerpoint/2010/main" val="2897535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Slide Number Placeholder 5"/>
          <p:cNvSpPr>
            <a:spLocks noGrp="1"/>
          </p:cNvSpPr>
          <p:nvPr>
            <p:ph type="sldNum" sz="quarter" idx="12"/>
          </p:nvPr>
        </p:nvSpPr>
        <p:spPr>
          <a:xfrm>
            <a:off x="550445" y="6224004"/>
            <a:ext cx="2057400" cy="365125"/>
          </a:xfrm>
          <a:prstGeom prst="rect">
            <a:avLst/>
          </a:prstGeom>
        </p:spPr>
        <p:txBody>
          <a:bodyPr/>
          <a:lstStyle>
            <a:lvl1pPr algn="l">
              <a:defRPr>
                <a:solidFill>
                  <a:schemeClr val="bg1"/>
                </a:solidFill>
              </a:defRPr>
            </a:lvl1pPr>
          </a:lstStyle>
          <a:p>
            <a:fld id="{79FA34DF-5BD5-4844-939F-F3231C9C8646}" type="slidenum">
              <a:rPr lang="tr-TR" smtClean="0"/>
              <a:pPr/>
              <a:t>‹#›</a:t>
            </a:fld>
            <a:endParaRPr lang="tr-TR" dirty="0"/>
          </a:p>
        </p:txBody>
      </p:sp>
      <p:sp>
        <p:nvSpPr>
          <p:cNvPr id="3" name="Metin kutusu 2"/>
          <p:cNvSpPr txBox="1"/>
          <p:nvPr userDrawn="1"/>
        </p:nvSpPr>
        <p:spPr>
          <a:xfrm>
            <a:off x="628650" y="132344"/>
            <a:ext cx="6325603" cy="292388"/>
          </a:xfrm>
          <a:prstGeom prst="rect">
            <a:avLst/>
          </a:prstGeom>
          <a:noFill/>
        </p:spPr>
        <p:txBody>
          <a:bodyPr wrap="square" rtlCol="0">
            <a:spAutoFit/>
          </a:bodyPr>
          <a:lstStyle/>
          <a:p>
            <a:r>
              <a:rPr lang="tr-TR" sz="1300" b="1" i="0" kern="1200" spc="1500" baseline="0" dirty="0">
                <a:solidFill>
                  <a:schemeClr val="bg1">
                    <a:lumMod val="65000"/>
                  </a:schemeClr>
                </a:solidFill>
              </a:rPr>
              <a:t>SUNUM ADI</a:t>
            </a:r>
          </a:p>
        </p:txBody>
      </p:sp>
      <p:sp>
        <p:nvSpPr>
          <p:cNvPr id="4" name="Metin kutusu 3"/>
          <p:cNvSpPr txBox="1"/>
          <p:nvPr userDrawn="1"/>
        </p:nvSpPr>
        <p:spPr>
          <a:xfrm>
            <a:off x="7255042" y="132344"/>
            <a:ext cx="1260308" cy="276999"/>
          </a:xfrm>
          <a:prstGeom prst="rect">
            <a:avLst/>
          </a:prstGeom>
          <a:noFill/>
        </p:spPr>
        <p:txBody>
          <a:bodyPr wrap="square" rtlCol="0">
            <a:spAutoFit/>
          </a:bodyPr>
          <a:lstStyle/>
          <a:p>
            <a:pPr algn="r"/>
            <a:r>
              <a:rPr lang="tr-TR" sz="1200" b="1" dirty="0">
                <a:solidFill>
                  <a:schemeClr val="bg1">
                    <a:lumMod val="65000"/>
                  </a:schemeClr>
                </a:solidFill>
              </a:rPr>
              <a:t>14 Ocak 2015</a:t>
            </a:r>
          </a:p>
        </p:txBody>
      </p:sp>
    </p:spTree>
    <p:extLst>
      <p:ext uri="{BB962C8B-B14F-4D97-AF65-F5344CB8AC3E}">
        <p14:creationId xmlns:p14="http://schemas.microsoft.com/office/powerpoint/2010/main" val="7334721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tr-TR" dirty="0"/>
              <a:t>Asıl başlık stili için tıklatın</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tıklatın</a:t>
            </a:r>
          </a:p>
        </p:txBody>
      </p:sp>
      <p:sp>
        <p:nvSpPr>
          <p:cNvPr id="5" name="Slide Number Placeholder 5"/>
          <p:cNvSpPr>
            <a:spLocks noGrp="1"/>
          </p:cNvSpPr>
          <p:nvPr>
            <p:ph type="sldNum" sz="quarter" idx="12"/>
          </p:nvPr>
        </p:nvSpPr>
        <p:spPr>
          <a:xfrm>
            <a:off x="550445" y="6224004"/>
            <a:ext cx="2057400" cy="365125"/>
          </a:xfrm>
          <a:prstGeom prst="rect">
            <a:avLst/>
          </a:prstGeom>
        </p:spPr>
        <p:txBody>
          <a:bodyPr/>
          <a:lstStyle>
            <a:lvl1pPr algn="l">
              <a:defRPr>
                <a:solidFill>
                  <a:schemeClr val="bg1"/>
                </a:solidFill>
              </a:defRPr>
            </a:lvl1pPr>
          </a:lstStyle>
          <a:p>
            <a:fld id="{79FA34DF-5BD5-4844-939F-F3231C9C8646}" type="slidenum">
              <a:rPr lang="tr-TR" smtClean="0"/>
              <a:pPr/>
              <a:t>‹#›</a:t>
            </a:fld>
            <a:endParaRPr lang="tr-TR" dirty="0"/>
          </a:p>
        </p:txBody>
      </p:sp>
      <p:sp>
        <p:nvSpPr>
          <p:cNvPr id="6" name="Metin kutusu 5"/>
          <p:cNvSpPr txBox="1"/>
          <p:nvPr userDrawn="1"/>
        </p:nvSpPr>
        <p:spPr>
          <a:xfrm>
            <a:off x="628650" y="132344"/>
            <a:ext cx="6325603" cy="292388"/>
          </a:xfrm>
          <a:prstGeom prst="rect">
            <a:avLst/>
          </a:prstGeom>
          <a:noFill/>
        </p:spPr>
        <p:txBody>
          <a:bodyPr wrap="square" rtlCol="0">
            <a:spAutoFit/>
          </a:bodyPr>
          <a:lstStyle/>
          <a:p>
            <a:r>
              <a:rPr lang="tr-TR" sz="1300" b="1" i="0" kern="1200" spc="1500" baseline="0" dirty="0">
                <a:solidFill>
                  <a:schemeClr val="bg1">
                    <a:lumMod val="65000"/>
                  </a:schemeClr>
                </a:solidFill>
              </a:rPr>
              <a:t>SUNUM ADI</a:t>
            </a:r>
          </a:p>
        </p:txBody>
      </p:sp>
      <p:sp>
        <p:nvSpPr>
          <p:cNvPr id="7" name="Metin kutusu 6"/>
          <p:cNvSpPr txBox="1"/>
          <p:nvPr userDrawn="1"/>
        </p:nvSpPr>
        <p:spPr>
          <a:xfrm>
            <a:off x="7255042" y="132344"/>
            <a:ext cx="1260308" cy="276999"/>
          </a:xfrm>
          <a:prstGeom prst="rect">
            <a:avLst/>
          </a:prstGeom>
          <a:noFill/>
        </p:spPr>
        <p:txBody>
          <a:bodyPr wrap="square" rtlCol="0">
            <a:spAutoFit/>
          </a:bodyPr>
          <a:lstStyle/>
          <a:p>
            <a:pPr algn="r"/>
            <a:r>
              <a:rPr lang="tr-TR" sz="1200" b="1" dirty="0">
                <a:solidFill>
                  <a:schemeClr val="bg1">
                    <a:lumMod val="65000"/>
                  </a:schemeClr>
                </a:solidFill>
              </a:rPr>
              <a:t>14 Ocak 2015</a:t>
            </a:r>
          </a:p>
        </p:txBody>
      </p:sp>
    </p:spTree>
    <p:extLst>
      <p:ext uri="{BB962C8B-B14F-4D97-AF65-F5344CB8AC3E}">
        <p14:creationId xmlns:p14="http://schemas.microsoft.com/office/powerpoint/2010/main" val="28839056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629841" y="589546"/>
            <a:ext cx="2949178" cy="1467853"/>
          </a:xfrm>
        </p:spPr>
        <p:txBody>
          <a:bodyPr anchor="b"/>
          <a:lstStyle>
            <a:lvl1pPr>
              <a:defRPr sz="3200"/>
            </a:lvl1pPr>
          </a:lstStyle>
          <a:p>
            <a:r>
              <a:rPr lang="tr-TR" dirty="0"/>
              <a:t>Asıl başlık stili için tıklatın</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a:t>Resim eklemek için simgeyi tıklatın</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tıklatın</a:t>
            </a:r>
          </a:p>
        </p:txBody>
      </p:sp>
      <p:sp>
        <p:nvSpPr>
          <p:cNvPr id="5" name="Slide Number Placeholder 5"/>
          <p:cNvSpPr>
            <a:spLocks noGrp="1"/>
          </p:cNvSpPr>
          <p:nvPr>
            <p:ph type="sldNum" sz="quarter" idx="12"/>
          </p:nvPr>
        </p:nvSpPr>
        <p:spPr>
          <a:xfrm>
            <a:off x="550445" y="6224004"/>
            <a:ext cx="2057400" cy="365125"/>
          </a:xfrm>
          <a:prstGeom prst="rect">
            <a:avLst/>
          </a:prstGeom>
        </p:spPr>
        <p:txBody>
          <a:bodyPr/>
          <a:lstStyle>
            <a:lvl1pPr algn="l">
              <a:defRPr>
                <a:solidFill>
                  <a:schemeClr val="bg1"/>
                </a:solidFill>
              </a:defRPr>
            </a:lvl1pPr>
          </a:lstStyle>
          <a:p>
            <a:fld id="{79FA34DF-5BD5-4844-939F-F3231C9C8646}" type="slidenum">
              <a:rPr lang="tr-TR" smtClean="0"/>
              <a:pPr/>
              <a:t>‹#›</a:t>
            </a:fld>
            <a:endParaRPr lang="tr-TR" dirty="0"/>
          </a:p>
        </p:txBody>
      </p:sp>
      <p:sp>
        <p:nvSpPr>
          <p:cNvPr id="6" name="Metin kutusu 5"/>
          <p:cNvSpPr txBox="1"/>
          <p:nvPr userDrawn="1"/>
        </p:nvSpPr>
        <p:spPr>
          <a:xfrm>
            <a:off x="628650" y="132344"/>
            <a:ext cx="6325603" cy="292388"/>
          </a:xfrm>
          <a:prstGeom prst="rect">
            <a:avLst/>
          </a:prstGeom>
          <a:noFill/>
        </p:spPr>
        <p:txBody>
          <a:bodyPr wrap="square" rtlCol="0">
            <a:spAutoFit/>
          </a:bodyPr>
          <a:lstStyle/>
          <a:p>
            <a:r>
              <a:rPr lang="tr-TR" sz="1300" b="1" i="0" kern="1200" spc="1500" baseline="0" dirty="0">
                <a:solidFill>
                  <a:schemeClr val="bg1">
                    <a:lumMod val="65000"/>
                  </a:schemeClr>
                </a:solidFill>
              </a:rPr>
              <a:t>SUNUM ADI</a:t>
            </a:r>
          </a:p>
        </p:txBody>
      </p:sp>
      <p:sp>
        <p:nvSpPr>
          <p:cNvPr id="7" name="Metin kutusu 6"/>
          <p:cNvSpPr txBox="1"/>
          <p:nvPr userDrawn="1"/>
        </p:nvSpPr>
        <p:spPr>
          <a:xfrm>
            <a:off x="7255042" y="132344"/>
            <a:ext cx="1260308" cy="276999"/>
          </a:xfrm>
          <a:prstGeom prst="rect">
            <a:avLst/>
          </a:prstGeom>
          <a:noFill/>
        </p:spPr>
        <p:txBody>
          <a:bodyPr wrap="square" rtlCol="0">
            <a:spAutoFit/>
          </a:bodyPr>
          <a:lstStyle/>
          <a:p>
            <a:pPr algn="r"/>
            <a:r>
              <a:rPr lang="tr-TR" sz="1200" b="1" dirty="0">
                <a:solidFill>
                  <a:schemeClr val="bg1">
                    <a:lumMod val="65000"/>
                  </a:schemeClr>
                </a:solidFill>
              </a:rPr>
              <a:t>14 Ocak 2015</a:t>
            </a:r>
          </a:p>
        </p:txBody>
      </p:sp>
    </p:spTree>
    <p:extLst>
      <p:ext uri="{BB962C8B-B14F-4D97-AF65-F5344CB8AC3E}">
        <p14:creationId xmlns:p14="http://schemas.microsoft.com/office/powerpoint/2010/main" val="37546049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517358"/>
            <a:ext cx="7886700" cy="1173331"/>
          </a:xfrm>
          <a:prstGeom prst="rect">
            <a:avLst/>
          </a:prstGeom>
        </p:spPr>
        <p:txBody>
          <a:bodyPr vert="horz" lIns="91440" tIns="45720" rIns="91440" bIns="45720" rtlCol="0" anchor="ctr">
            <a:normAutofit/>
          </a:bodyPr>
          <a:lstStyle/>
          <a:p>
            <a:r>
              <a:rPr lang="tr-TR" sz="4200" b="1" spc="-200" dirty="0">
                <a:solidFill>
                  <a:srgbClr val="00B158"/>
                </a:solidFill>
                <a:latin typeface="+mn-lt"/>
              </a:rPr>
              <a:t>Konu Başlığı</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tr-TR" dirty="0"/>
              <a:t>Asıl metin stillerini düzenlemek için tıklatın</a:t>
            </a:r>
          </a:p>
          <a:p>
            <a:pPr lvl="1"/>
            <a:r>
              <a:rPr lang="tr-TR" dirty="0"/>
              <a:t>İkinci düzey</a:t>
            </a:r>
          </a:p>
          <a:p>
            <a:pPr lvl="2"/>
            <a:r>
              <a:rPr lang="tr-TR" dirty="0"/>
              <a:t>Üçüncü düzey</a:t>
            </a:r>
          </a:p>
          <a:p>
            <a:pPr lvl="3"/>
            <a:r>
              <a:rPr lang="tr-TR" dirty="0"/>
              <a:t>Dördüncü düzey</a:t>
            </a:r>
          </a:p>
          <a:p>
            <a:pPr lvl="4"/>
            <a:r>
              <a:rPr lang="tr-TR" dirty="0"/>
              <a:t>Beşinci düzey</a:t>
            </a:r>
            <a:endParaRPr lang="en-US" dirty="0"/>
          </a:p>
        </p:txBody>
      </p:sp>
    </p:spTree>
    <p:extLst>
      <p:ext uri="{BB962C8B-B14F-4D97-AF65-F5344CB8AC3E}">
        <p14:creationId xmlns:p14="http://schemas.microsoft.com/office/powerpoint/2010/main" val="264244584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p:txStyles>
    <p:titleStyle>
      <a:lvl1pPr algn="l" defTabSz="914400" rtl="0" eaLnBrk="1" latinLnBrk="0" hangingPunct="1">
        <a:lnSpc>
          <a:spcPct val="90000"/>
        </a:lnSpc>
        <a:spcBef>
          <a:spcPct val="0"/>
        </a:spcBef>
        <a:buNone/>
        <a:defRPr lang="tr-TR" sz="4400" b="1" kern="1200" spc="-200" smtClean="0">
          <a:solidFill>
            <a:srgbClr val="00B158"/>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png"/></Relationships>
</file>

<file path=ppt/slides/_rels/slide1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5.emf"/><Relationship Id="rId4" Type="http://schemas.openxmlformats.org/officeDocument/2006/relationships/image" Target="../media/image4.emf"/></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1.xml"/><Relationship Id="rId5" Type="http://schemas.microsoft.com/office/2007/relationships/hdphoto" Target="../media/hdphoto2.wdp"/><Relationship Id="rId4" Type="http://schemas.openxmlformats.org/officeDocument/2006/relationships/image" Target="../media/image28.png"/></Relationships>
</file>

<file path=ppt/slides/_rels/slide21.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emf"/><Relationship Id="rId1" Type="http://schemas.openxmlformats.org/officeDocument/2006/relationships/slideLayout" Target="../slideLayouts/slideLayout2.xml"/><Relationship Id="rId5" Type="http://schemas.openxmlformats.org/officeDocument/2006/relationships/image" Target="../media/image33.png"/><Relationship Id="rId4" Type="http://schemas.openxmlformats.org/officeDocument/2006/relationships/image" Target="../media/image32.png"/></Relationships>
</file>

<file path=ppt/slides/_rels/slide2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6.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emf"/><Relationship Id="rId1" Type="http://schemas.openxmlformats.org/officeDocument/2006/relationships/slideLayout" Target="../slideLayouts/slideLayout2.xml"/><Relationship Id="rId4" Type="http://schemas.openxmlformats.org/officeDocument/2006/relationships/image" Target="../media/image3.emf"/></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Unvan 1"/>
          <p:cNvSpPr>
            <a:spLocks noGrp="1"/>
          </p:cNvSpPr>
          <p:nvPr>
            <p:ph type="ctrTitle"/>
          </p:nvPr>
        </p:nvSpPr>
        <p:spPr>
          <a:xfrm>
            <a:off x="1387002" y="147485"/>
            <a:ext cx="6369996" cy="2683822"/>
          </a:xfrm>
        </p:spPr>
        <p:txBody>
          <a:bodyPr>
            <a:noAutofit/>
          </a:bodyPr>
          <a:lstStyle/>
          <a:p>
            <a:r>
              <a:rPr lang="en-US" sz="3600" spc="-150" dirty="0">
                <a:solidFill>
                  <a:schemeClr val="bg1"/>
                </a:solidFill>
                <a:latin typeface="Calibri Regular"/>
                <a:ea typeface="Tahoma" panose="020B0604030504040204" pitchFamily="34" charset="0"/>
                <a:cs typeface="Tahoma" panose="020B0604030504040204" pitchFamily="34" charset="0"/>
              </a:rPr>
              <a:t>The Role of the Family in </a:t>
            </a:r>
            <a:r>
              <a:rPr lang="en-US" sz="3600" spc="-150" dirty="0" smtClean="0">
                <a:solidFill>
                  <a:schemeClr val="bg1"/>
                </a:solidFill>
                <a:latin typeface="Calibri Regular"/>
                <a:ea typeface="Tahoma" panose="020B0604030504040204" pitchFamily="34" charset="0"/>
                <a:cs typeface="Tahoma" panose="020B0604030504040204" pitchFamily="34" charset="0"/>
              </a:rPr>
              <a:t> </a:t>
            </a:r>
            <a:r>
              <a:rPr lang="en-US" sz="3600" spc="-150" dirty="0">
                <a:solidFill>
                  <a:schemeClr val="bg1"/>
                </a:solidFill>
                <a:latin typeface="Calibri Regular"/>
                <a:ea typeface="Tahoma" panose="020B0604030504040204" pitchFamily="34" charset="0"/>
                <a:cs typeface="Tahoma" panose="020B0604030504040204" pitchFamily="34" charset="0"/>
              </a:rPr>
              <a:t>Prevention and Rehabilitation</a:t>
            </a:r>
          </a:p>
        </p:txBody>
      </p:sp>
      <p:sp>
        <p:nvSpPr>
          <p:cNvPr id="4" name="Unvan 1"/>
          <p:cNvSpPr txBox="1">
            <a:spLocks/>
          </p:cNvSpPr>
          <p:nvPr/>
        </p:nvSpPr>
        <p:spPr>
          <a:xfrm>
            <a:off x="685800" y="2285206"/>
            <a:ext cx="7772400" cy="54610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tr-TR" sz="3600" b="1" dirty="0">
              <a:solidFill>
                <a:schemeClr val="bg1"/>
              </a:solidFill>
            </a:endParaRPr>
          </a:p>
        </p:txBody>
      </p:sp>
      <p:sp>
        <p:nvSpPr>
          <p:cNvPr id="6" name="Unvan 1"/>
          <p:cNvSpPr txBox="1">
            <a:spLocks/>
          </p:cNvSpPr>
          <p:nvPr/>
        </p:nvSpPr>
        <p:spPr>
          <a:xfrm>
            <a:off x="685800" y="3829167"/>
            <a:ext cx="7772400" cy="54610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tr-TR" sz="2800" b="1" dirty="0">
                <a:solidFill>
                  <a:schemeClr val="bg1"/>
                </a:solidFill>
                <a:latin typeface="Calibri Regular"/>
                <a:ea typeface="Tahoma" panose="020B0604030504040204" pitchFamily="34" charset="0"/>
                <a:cs typeface="Tahoma" panose="020B0604030504040204" pitchFamily="34" charset="0"/>
              </a:rPr>
              <a:t>Sultan ISIK</a:t>
            </a:r>
          </a:p>
          <a:p>
            <a:r>
              <a:rPr lang="tr-TR" sz="2800" dirty="0">
                <a:solidFill>
                  <a:schemeClr val="bg1"/>
                </a:solidFill>
                <a:latin typeface="Calibri Regular"/>
                <a:ea typeface="Tahoma" panose="020B0604030504040204" pitchFamily="34" charset="0"/>
                <a:cs typeface="Tahoma" panose="020B0604030504040204" pitchFamily="34" charset="0"/>
              </a:rPr>
              <a:t>Turkish Green Crescent, CEO</a:t>
            </a:r>
          </a:p>
        </p:txBody>
      </p:sp>
    </p:spTree>
    <p:extLst>
      <p:ext uri="{BB962C8B-B14F-4D97-AF65-F5344CB8AC3E}">
        <p14:creationId xmlns:p14="http://schemas.microsoft.com/office/powerpoint/2010/main" val="664821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arn(inVertical)">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barn(inVertical)">
                                      <p:cBhvr>
                                        <p:cTn id="12"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BDF9411-EA7D-4D4E-A03E-C99257532632}"/>
              </a:ext>
            </a:extLst>
          </p:cNvPr>
          <p:cNvSpPr txBox="1"/>
          <p:nvPr/>
        </p:nvSpPr>
        <p:spPr>
          <a:xfrm>
            <a:off x="753685" y="1170156"/>
            <a:ext cx="7826423" cy="1200329"/>
          </a:xfrm>
          <a:prstGeom prst="rect">
            <a:avLst/>
          </a:prstGeom>
          <a:noFill/>
        </p:spPr>
        <p:txBody>
          <a:bodyPr wrap="square" rtlCol="0">
            <a:spAutoFit/>
          </a:bodyPr>
          <a:lstStyle/>
          <a:p>
            <a:pPr algn="ctr" defTabSz="685800">
              <a:defRPr/>
            </a:pPr>
            <a:r>
              <a:rPr lang="en-GB" sz="2400" b="1" dirty="0" smtClean="0">
                <a:latin typeface="Noto Sans" panose="020B0502040504020204" pitchFamily="34"/>
                <a:ea typeface="Noto Sans" panose="020B0502040504020204" pitchFamily="34"/>
                <a:cs typeface="Noto Sans" panose="020B0502040504020204" pitchFamily="34"/>
              </a:rPr>
              <a:t>Recently the notion of addiction is used not only for tobacco, alcohol and substance abuse but also in a way to include </a:t>
            </a:r>
            <a:r>
              <a:rPr lang="en-GB" sz="2400" b="1" dirty="0" smtClean="0">
                <a:latin typeface="Calibri Regular"/>
                <a:ea typeface="Noto Sans" panose="020B0502040504020204" pitchFamily="34"/>
                <a:cs typeface="Noto Sans" panose="020B0502040504020204" pitchFamily="34"/>
              </a:rPr>
              <a:t>many </a:t>
            </a:r>
            <a:r>
              <a:rPr lang="en-GB" sz="2400" b="1" dirty="0" smtClean="0">
                <a:latin typeface="Noto Sans" panose="020B0502040504020204" pitchFamily="34"/>
                <a:ea typeface="Noto Sans" panose="020B0502040504020204" pitchFamily="34"/>
                <a:cs typeface="Noto Sans" panose="020B0502040504020204" pitchFamily="34"/>
              </a:rPr>
              <a:t>problematic recurring behaviour </a:t>
            </a:r>
            <a:r>
              <a:rPr lang="en-GB" sz="2400" b="1" dirty="0" smtClean="0">
                <a:latin typeface="Calibri Regular"/>
                <a:ea typeface="Noto Sans" panose="020B0502040504020204" pitchFamily="34"/>
                <a:cs typeface="Noto Sans" panose="020B0502040504020204" pitchFamily="34"/>
              </a:rPr>
              <a:t>types</a:t>
            </a:r>
            <a:r>
              <a:rPr lang="en-GB" sz="2400" b="1" dirty="0" smtClean="0">
                <a:latin typeface="Noto Sans" panose="020B0502040504020204" pitchFamily="34"/>
                <a:ea typeface="Noto Sans" panose="020B0502040504020204" pitchFamily="34"/>
                <a:cs typeface="Noto Sans" panose="020B0502040504020204" pitchFamily="34"/>
              </a:rPr>
              <a:t>. </a:t>
            </a:r>
            <a:endParaRPr lang="en-GB" sz="2400" b="1" dirty="0">
              <a:latin typeface="Noto Sans" panose="020B0502040504020204" pitchFamily="34"/>
              <a:ea typeface="Noto Sans" panose="020B0502040504020204" pitchFamily="34"/>
              <a:cs typeface="Noto Sans" panose="020B0502040504020204" pitchFamily="34"/>
            </a:endParaRPr>
          </a:p>
        </p:txBody>
      </p:sp>
      <p:sp>
        <p:nvSpPr>
          <p:cNvPr id="6" name="TextBox 5">
            <a:extLst>
              <a:ext uri="{FF2B5EF4-FFF2-40B4-BE49-F238E27FC236}">
                <a16:creationId xmlns:a16="http://schemas.microsoft.com/office/drawing/2014/main" id="{1F33CCC8-CAB6-47CD-9F3C-F22AC90E7862}"/>
              </a:ext>
            </a:extLst>
          </p:cNvPr>
          <p:cNvSpPr txBox="1"/>
          <p:nvPr/>
        </p:nvSpPr>
        <p:spPr>
          <a:xfrm>
            <a:off x="-57730" y="395913"/>
            <a:ext cx="1837028" cy="1823576"/>
          </a:xfrm>
          <a:prstGeom prst="rect">
            <a:avLst/>
          </a:prstGeom>
          <a:noFill/>
        </p:spPr>
        <p:txBody>
          <a:bodyPr wrap="square" rtlCol="0">
            <a:spAutoFit/>
          </a:bodyPr>
          <a:lstStyle/>
          <a:p>
            <a:pPr algn="ctr" defTabSz="685800">
              <a:defRPr/>
            </a:pPr>
            <a:r>
              <a:rPr lang="en-US" sz="11250" dirty="0">
                <a:solidFill>
                  <a:schemeClr val="accent6"/>
                </a:solidFill>
                <a:latin typeface="Adobe Caslon Pro Bold" panose="0205070206050A020403" pitchFamily="18" charset="0"/>
                <a:ea typeface="Tahoma" panose="020B0604030504040204" pitchFamily="34" charset="0"/>
                <a:cs typeface="Arial" panose="020B0604020202020204" pitchFamily="34" charset="0"/>
              </a:rPr>
              <a:t>“</a:t>
            </a:r>
            <a:endParaRPr lang="en-GB" sz="6000" dirty="0">
              <a:solidFill>
                <a:schemeClr val="accent6"/>
              </a:solidFill>
              <a:latin typeface="Adobe Caslon Pro Bold" panose="0205070206050A020403" pitchFamily="18" charset="0"/>
              <a:ea typeface="Tahoma" panose="020B0604030504040204" pitchFamily="34" charset="0"/>
              <a:cs typeface="Arial" panose="020B0604020202020204" pitchFamily="34" charset="0"/>
            </a:endParaRPr>
          </a:p>
        </p:txBody>
      </p:sp>
      <p:sp>
        <p:nvSpPr>
          <p:cNvPr id="7" name="TextBox 6">
            <a:extLst>
              <a:ext uri="{FF2B5EF4-FFF2-40B4-BE49-F238E27FC236}">
                <a16:creationId xmlns:a16="http://schemas.microsoft.com/office/drawing/2014/main" id="{CBD44F28-F163-475A-A71D-B375939D24D3}"/>
              </a:ext>
            </a:extLst>
          </p:cNvPr>
          <p:cNvSpPr txBox="1"/>
          <p:nvPr/>
        </p:nvSpPr>
        <p:spPr>
          <a:xfrm>
            <a:off x="7158589" y="1993730"/>
            <a:ext cx="2645333" cy="1823576"/>
          </a:xfrm>
          <a:prstGeom prst="rect">
            <a:avLst/>
          </a:prstGeom>
          <a:noFill/>
        </p:spPr>
        <p:txBody>
          <a:bodyPr wrap="square" rtlCol="0">
            <a:spAutoFit/>
          </a:bodyPr>
          <a:lstStyle/>
          <a:p>
            <a:pPr algn="ctr" defTabSz="685800">
              <a:defRPr/>
            </a:pPr>
            <a:r>
              <a:rPr lang="en-US" sz="11250" dirty="0">
                <a:solidFill>
                  <a:schemeClr val="accent6"/>
                </a:solidFill>
                <a:latin typeface="Adobe Caslon Pro Bold" panose="0205070206050A020403" pitchFamily="18" charset="0"/>
                <a:ea typeface="Tahoma" panose="020B0604030504040204" pitchFamily="34" charset="0"/>
                <a:cs typeface="Arial" panose="020B0604020202020204" pitchFamily="34" charset="0"/>
              </a:rPr>
              <a:t>”</a:t>
            </a:r>
            <a:endParaRPr lang="en-GB" sz="6000" dirty="0">
              <a:solidFill>
                <a:schemeClr val="accent6"/>
              </a:solidFill>
              <a:latin typeface="Adobe Caslon Pro Bold" panose="0205070206050A020403" pitchFamily="18" charset="0"/>
              <a:ea typeface="Tahoma" panose="020B0604030504040204" pitchFamily="34" charset="0"/>
              <a:cs typeface="Arial" panose="020B0604020202020204" pitchFamily="34" charset="0"/>
            </a:endParaRPr>
          </a:p>
        </p:txBody>
      </p:sp>
      <p:sp>
        <p:nvSpPr>
          <p:cNvPr id="2" name="Oval 1">
            <a:extLst>
              <a:ext uri="{FF2B5EF4-FFF2-40B4-BE49-F238E27FC236}">
                <a16:creationId xmlns:a16="http://schemas.microsoft.com/office/drawing/2014/main" id="{F7752CD2-720D-4B75-A031-BBF07A134EAD}"/>
              </a:ext>
            </a:extLst>
          </p:cNvPr>
          <p:cNvSpPr/>
          <p:nvPr/>
        </p:nvSpPr>
        <p:spPr>
          <a:xfrm>
            <a:off x="4079122" y="5352123"/>
            <a:ext cx="397042" cy="397042"/>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Oval 8">
            <a:extLst>
              <a:ext uri="{FF2B5EF4-FFF2-40B4-BE49-F238E27FC236}">
                <a16:creationId xmlns:a16="http://schemas.microsoft.com/office/drawing/2014/main" id="{D6E44039-0D40-44BB-A1E6-74017E85BAEA}"/>
              </a:ext>
            </a:extLst>
          </p:cNvPr>
          <p:cNvSpPr/>
          <p:nvPr/>
        </p:nvSpPr>
        <p:spPr>
          <a:xfrm>
            <a:off x="4792632" y="5374804"/>
            <a:ext cx="397042" cy="39704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 name="Oval 9">
            <a:extLst>
              <a:ext uri="{FF2B5EF4-FFF2-40B4-BE49-F238E27FC236}">
                <a16:creationId xmlns:a16="http://schemas.microsoft.com/office/drawing/2014/main" id="{8CE0D343-2635-4870-90AC-A392F924EF2F}"/>
              </a:ext>
            </a:extLst>
          </p:cNvPr>
          <p:cNvSpPr/>
          <p:nvPr/>
        </p:nvSpPr>
        <p:spPr>
          <a:xfrm>
            <a:off x="5506142" y="5374804"/>
            <a:ext cx="397042" cy="397042"/>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 name="Oval 10">
            <a:extLst>
              <a:ext uri="{FF2B5EF4-FFF2-40B4-BE49-F238E27FC236}">
                <a16:creationId xmlns:a16="http://schemas.microsoft.com/office/drawing/2014/main" id="{39FAA2AD-6D2D-4400-80AF-2D7933E61E1D}"/>
              </a:ext>
            </a:extLst>
          </p:cNvPr>
          <p:cNvSpPr/>
          <p:nvPr/>
        </p:nvSpPr>
        <p:spPr>
          <a:xfrm>
            <a:off x="3365612" y="5352123"/>
            <a:ext cx="397042" cy="39704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Oval 11">
            <a:extLst>
              <a:ext uri="{FF2B5EF4-FFF2-40B4-BE49-F238E27FC236}">
                <a16:creationId xmlns:a16="http://schemas.microsoft.com/office/drawing/2014/main" id="{818C94B7-8370-4742-87CB-D453371EBF4C}"/>
              </a:ext>
            </a:extLst>
          </p:cNvPr>
          <p:cNvSpPr/>
          <p:nvPr/>
        </p:nvSpPr>
        <p:spPr>
          <a:xfrm>
            <a:off x="2652102" y="5352123"/>
            <a:ext cx="397042" cy="397042"/>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Oval 12">
            <a:extLst>
              <a:ext uri="{FF2B5EF4-FFF2-40B4-BE49-F238E27FC236}">
                <a16:creationId xmlns:a16="http://schemas.microsoft.com/office/drawing/2014/main" id="{B2807723-AC4A-4163-9139-7ED2A9CBBD5F}"/>
              </a:ext>
            </a:extLst>
          </p:cNvPr>
          <p:cNvSpPr/>
          <p:nvPr/>
        </p:nvSpPr>
        <p:spPr>
          <a:xfrm>
            <a:off x="6204759" y="5374804"/>
            <a:ext cx="397042" cy="397042"/>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14" name="Resim 13">
            <a:extLst>
              <a:ext uri="{FF2B5EF4-FFF2-40B4-BE49-F238E27FC236}">
                <a16:creationId xmlns:a16="http://schemas.microsoft.com/office/drawing/2014/main" id="{AE5C8B18-B021-2D46-ADA0-9CC73FF916F3}"/>
              </a:ext>
            </a:extLst>
          </p:cNvPr>
          <p:cNvPicPr>
            <a:picLocks noChangeAspect="1"/>
          </p:cNvPicPr>
          <p:nvPr/>
        </p:nvPicPr>
        <p:blipFill>
          <a:blip r:embed="rId2">
            <a:extLst>
              <a:ext uri="{BEBA8EAE-BF5A-486C-A8C5-ECC9F3942E4B}">
                <a14:imgProps xmlns:a14="http://schemas.microsoft.com/office/drawing/2010/main">
                  <a14:imgLayer r:embed="rId3">
                    <a14:imgEffect>
                      <a14:saturation sat="33000"/>
                    </a14:imgEffect>
                  </a14:imgLayer>
                </a14:imgProps>
              </a:ext>
            </a:extLst>
          </a:blip>
          <a:stretch>
            <a:fillRect/>
          </a:stretch>
        </p:blipFill>
        <p:spPr>
          <a:xfrm>
            <a:off x="2876747" y="3008677"/>
            <a:ext cx="3580301" cy="2041454"/>
          </a:xfrm>
          <a:prstGeom prst="ellipse">
            <a:avLst/>
          </a:prstGeom>
          <a:ln w="63500" cap="rnd">
            <a:solidFill>
              <a:schemeClr val="accent6">
                <a:lumMod val="75000"/>
                <a:alpha val="75000"/>
              </a:schemeClr>
            </a:solidFill>
          </a:ln>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298695163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5050BBDD-8FD3-4D83-AAB0-46E4F5BDA6F0}"/>
              </a:ext>
            </a:extLst>
          </p:cNvPr>
          <p:cNvSpPr/>
          <p:nvPr/>
        </p:nvSpPr>
        <p:spPr>
          <a:xfrm>
            <a:off x="342900" y="1432318"/>
            <a:ext cx="8524875" cy="4231882"/>
          </a:xfrm>
          <a:prstGeom prst="rect">
            <a:avLst/>
          </a:prstGeom>
          <a:solidFill>
            <a:srgbClr val="92D050">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lnSpc>
                <a:spcPct val="90000"/>
              </a:lnSpc>
              <a:spcBef>
                <a:spcPts val="1000"/>
              </a:spcBef>
            </a:pPr>
            <a:r>
              <a:rPr lang="en-US" sz="2400" dirty="0" smtClean="0">
                <a:solidFill>
                  <a:schemeClr val="tx1"/>
                </a:solidFill>
              </a:rPr>
              <a:t/>
            </a:r>
            <a:br>
              <a:rPr lang="en-US" sz="2400" dirty="0" smtClean="0">
                <a:solidFill>
                  <a:schemeClr val="tx1"/>
                </a:solidFill>
              </a:rPr>
            </a:br>
            <a:r>
              <a:rPr lang="en-US" sz="2400" dirty="0" smtClean="0">
                <a:solidFill>
                  <a:schemeClr val="tx1"/>
                </a:solidFill>
              </a:rPr>
              <a:t>Technology has brought numerous advantages to human life. However, losing the control of benefiting from the technology and use it excessively and unlimitedly can cause very serious damages. The attitude and behaviors of the family in the preventing technology addiction is of capital importance. There are some measures that can be taken by the families. </a:t>
            </a:r>
            <a:endParaRPr lang="en-US" sz="3200" dirty="0" smtClean="0">
              <a:solidFill>
                <a:schemeClr val="tx1"/>
              </a:solidFill>
              <a:latin typeface="Calibri Regular"/>
            </a:endParaRPr>
          </a:p>
          <a:p>
            <a:pPr lvl="0" algn="ctr">
              <a:lnSpc>
                <a:spcPct val="90000"/>
              </a:lnSpc>
              <a:spcBef>
                <a:spcPts val="1000"/>
              </a:spcBef>
            </a:pPr>
            <a:endParaRPr lang="en-US" sz="2400" dirty="0">
              <a:solidFill>
                <a:schemeClr val="tx1"/>
              </a:solidFill>
              <a:latin typeface="Calibri Regular"/>
            </a:endParaRPr>
          </a:p>
        </p:txBody>
      </p:sp>
      <p:sp>
        <p:nvSpPr>
          <p:cNvPr id="45" name="Rectangle 44">
            <a:extLst>
              <a:ext uri="{FF2B5EF4-FFF2-40B4-BE49-F238E27FC236}">
                <a16:creationId xmlns:a16="http://schemas.microsoft.com/office/drawing/2014/main" id="{4099404B-2C1D-4844-B577-5721F20509F4}"/>
              </a:ext>
            </a:extLst>
          </p:cNvPr>
          <p:cNvSpPr/>
          <p:nvPr/>
        </p:nvSpPr>
        <p:spPr>
          <a:xfrm rot="5400000">
            <a:off x="3484856" y="4928217"/>
            <a:ext cx="2271260" cy="76021"/>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dirty="0">
              <a:solidFill>
                <a:srgbClr val="FFFFFF"/>
              </a:solidFill>
              <a:latin typeface="Calibri" panose="020F0502020204030204"/>
            </a:endParaRPr>
          </a:p>
        </p:txBody>
      </p:sp>
      <p:sp>
        <p:nvSpPr>
          <p:cNvPr id="2" name="Dikdörtgen 1"/>
          <p:cNvSpPr/>
          <p:nvPr/>
        </p:nvSpPr>
        <p:spPr>
          <a:xfrm>
            <a:off x="146905" y="52188"/>
            <a:ext cx="8118414" cy="769441"/>
          </a:xfrm>
          <a:prstGeom prst="rect">
            <a:avLst/>
          </a:prstGeom>
        </p:spPr>
        <p:txBody>
          <a:bodyPr wrap="square">
            <a:spAutoFit/>
          </a:bodyPr>
          <a:lstStyle/>
          <a:p>
            <a:r>
              <a:rPr lang="en-US" sz="4400" b="1" spc="-200" dirty="0" smtClean="0">
                <a:solidFill>
                  <a:srgbClr val="00B158"/>
                </a:solidFill>
              </a:rPr>
              <a:t>Technology Addiction </a:t>
            </a:r>
            <a:endParaRPr lang="en-US" sz="4400" b="1" spc="-200" dirty="0">
              <a:solidFill>
                <a:srgbClr val="00B158"/>
              </a:solidFill>
            </a:endParaRPr>
          </a:p>
        </p:txBody>
      </p:sp>
      <p:sp>
        <p:nvSpPr>
          <p:cNvPr id="7" name="Rectangle 46">
            <a:extLst>
              <a:ext uri="{FF2B5EF4-FFF2-40B4-BE49-F238E27FC236}">
                <a16:creationId xmlns:a16="http://schemas.microsoft.com/office/drawing/2014/main" id="{82DD6E8C-83CF-5A4E-ADA3-DF28FF150BB7}"/>
              </a:ext>
            </a:extLst>
          </p:cNvPr>
          <p:cNvSpPr/>
          <p:nvPr/>
        </p:nvSpPr>
        <p:spPr>
          <a:xfrm flipV="1">
            <a:off x="342900" y="1367599"/>
            <a:ext cx="8524875" cy="64719"/>
          </a:xfrm>
          <a:prstGeom prst="rect">
            <a:avLst/>
          </a:prstGeom>
          <a:solidFill>
            <a:srgbClr val="00B1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dirty="0">
              <a:solidFill>
                <a:srgbClr val="FFFFFF"/>
              </a:solidFill>
              <a:latin typeface="Calibri" panose="020F0502020204030204"/>
            </a:endParaRPr>
          </a:p>
        </p:txBody>
      </p:sp>
      <p:pic>
        <p:nvPicPr>
          <p:cNvPr id="8" name="Resim 7">
            <a:extLst>
              <a:ext uri="{FF2B5EF4-FFF2-40B4-BE49-F238E27FC236}">
                <a16:creationId xmlns:a16="http://schemas.microsoft.com/office/drawing/2014/main" id="{13F7AFA3-7ED4-094E-B901-86BA9CF966E5}"/>
              </a:ext>
            </a:extLst>
          </p:cNvPr>
          <p:cNvPicPr>
            <a:picLocks noChangeAspect="1"/>
          </p:cNvPicPr>
          <p:nvPr/>
        </p:nvPicPr>
        <p:blipFill>
          <a:blip r:embed="rId2"/>
          <a:stretch>
            <a:fillRect/>
          </a:stretch>
        </p:blipFill>
        <p:spPr>
          <a:xfrm>
            <a:off x="3023538" y="4473232"/>
            <a:ext cx="3163598" cy="1110467"/>
          </a:xfrm>
          <a:prstGeom prst="rect">
            <a:avLst/>
          </a:prstGeom>
        </p:spPr>
      </p:pic>
    </p:spTree>
    <p:extLst>
      <p:ext uri="{BB962C8B-B14F-4D97-AF65-F5344CB8AC3E}">
        <p14:creationId xmlns:p14="http://schemas.microsoft.com/office/powerpoint/2010/main" val="266260010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 name="Isosceles Triangle 83">
            <a:extLst>
              <a:ext uri="{FF2B5EF4-FFF2-40B4-BE49-F238E27FC236}">
                <a16:creationId xmlns:a16="http://schemas.microsoft.com/office/drawing/2014/main" id="{5D6FFB8C-43C0-4CD4-A3D5-2AAA84890533}"/>
              </a:ext>
            </a:extLst>
          </p:cNvPr>
          <p:cNvSpPr/>
          <p:nvPr/>
        </p:nvSpPr>
        <p:spPr>
          <a:xfrm rot="14360267">
            <a:off x="5516186" y="2210799"/>
            <a:ext cx="247650" cy="718190"/>
          </a:xfrm>
          <a:prstGeom prst="triangle">
            <a:avLst>
              <a:gd name="adj" fmla="val 70581"/>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srgbClr val="FFFFFF"/>
              </a:solidFill>
              <a:latin typeface="Calibri" panose="020F0502020204030204"/>
            </a:endParaRPr>
          </a:p>
        </p:txBody>
      </p:sp>
      <p:sp>
        <p:nvSpPr>
          <p:cNvPr id="82" name="Isosceles Triangle 81">
            <a:extLst>
              <a:ext uri="{FF2B5EF4-FFF2-40B4-BE49-F238E27FC236}">
                <a16:creationId xmlns:a16="http://schemas.microsoft.com/office/drawing/2014/main" id="{D94DCED0-CED1-4ACE-89F4-C8E7123A95FC}"/>
              </a:ext>
            </a:extLst>
          </p:cNvPr>
          <p:cNvSpPr/>
          <p:nvPr/>
        </p:nvSpPr>
        <p:spPr>
          <a:xfrm rot="17358869">
            <a:off x="5556081" y="4418715"/>
            <a:ext cx="247650" cy="652592"/>
          </a:xfrm>
          <a:prstGeom prst="triangle">
            <a:avLst>
              <a:gd name="adj" fmla="val 70581"/>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srgbClr val="FFFFFF"/>
              </a:solidFill>
              <a:latin typeface="Calibri" panose="020F0502020204030204"/>
            </a:endParaRPr>
          </a:p>
        </p:txBody>
      </p:sp>
      <p:sp>
        <p:nvSpPr>
          <p:cNvPr id="81" name="Isosceles Triangle 80">
            <a:extLst>
              <a:ext uri="{FF2B5EF4-FFF2-40B4-BE49-F238E27FC236}">
                <a16:creationId xmlns:a16="http://schemas.microsoft.com/office/drawing/2014/main" id="{72E3224A-48F0-4040-8D92-2C7BE95BB758}"/>
              </a:ext>
            </a:extLst>
          </p:cNvPr>
          <p:cNvSpPr/>
          <p:nvPr/>
        </p:nvSpPr>
        <p:spPr>
          <a:xfrm rot="3964757">
            <a:off x="3675203" y="4352771"/>
            <a:ext cx="247650" cy="652592"/>
          </a:xfrm>
          <a:prstGeom prst="triangle">
            <a:avLst>
              <a:gd name="adj" fmla="val 70581"/>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srgbClr val="FFFFFF"/>
              </a:solidFill>
              <a:latin typeface="Calibri" panose="020F0502020204030204"/>
            </a:endParaRPr>
          </a:p>
        </p:txBody>
      </p:sp>
      <p:sp>
        <p:nvSpPr>
          <p:cNvPr id="80" name="Isosceles Triangle 79">
            <a:extLst>
              <a:ext uri="{FF2B5EF4-FFF2-40B4-BE49-F238E27FC236}">
                <a16:creationId xmlns:a16="http://schemas.microsoft.com/office/drawing/2014/main" id="{58D32251-7912-4CDD-9259-D8AEDE66BEFC}"/>
              </a:ext>
            </a:extLst>
          </p:cNvPr>
          <p:cNvSpPr/>
          <p:nvPr/>
        </p:nvSpPr>
        <p:spPr>
          <a:xfrm rot="5247443">
            <a:off x="3319177" y="3330916"/>
            <a:ext cx="247650" cy="652592"/>
          </a:xfrm>
          <a:prstGeom prst="triangle">
            <a:avLst>
              <a:gd name="adj" fmla="val 70581"/>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srgbClr val="FFFFFF"/>
              </a:solidFill>
              <a:latin typeface="Calibri" panose="020F0502020204030204"/>
            </a:endParaRPr>
          </a:p>
        </p:txBody>
      </p:sp>
      <p:sp>
        <p:nvSpPr>
          <p:cNvPr id="79" name="Isosceles Triangle 78">
            <a:extLst>
              <a:ext uri="{FF2B5EF4-FFF2-40B4-BE49-F238E27FC236}">
                <a16:creationId xmlns:a16="http://schemas.microsoft.com/office/drawing/2014/main" id="{BD5BBCC8-5D0D-4FD7-A9A5-E5EDAAF07937}"/>
              </a:ext>
            </a:extLst>
          </p:cNvPr>
          <p:cNvSpPr/>
          <p:nvPr/>
        </p:nvSpPr>
        <p:spPr>
          <a:xfrm rot="6556496">
            <a:off x="3594889" y="2182876"/>
            <a:ext cx="247650" cy="642737"/>
          </a:xfrm>
          <a:prstGeom prst="triangle">
            <a:avLst>
              <a:gd name="adj" fmla="val 70581"/>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srgbClr val="FFFFFF"/>
              </a:solidFill>
              <a:latin typeface="Calibri" panose="020F0502020204030204"/>
            </a:endParaRPr>
          </a:p>
        </p:txBody>
      </p:sp>
      <p:sp>
        <p:nvSpPr>
          <p:cNvPr id="2" name="Rectangle: Rounded Corners 1">
            <a:extLst>
              <a:ext uri="{FF2B5EF4-FFF2-40B4-BE49-F238E27FC236}">
                <a16:creationId xmlns:a16="http://schemas.microsoft.com/office/drawing/2014/main" id="{3821C87F-D089-4900-9B9E-D7920FDFDCAE}"/>
              </a:ext>
            </a:extLst>
          </p:cNvPr>
          <p:cNvSpPr/>
          <p:nvPr/>
        </p:nvSpPr>
        <p:spPr>
          <a:xfrm>
            <a:off x="368702" y="2914732"/>
            <a:ext cx="2780916" cy="1560309"/>
          </a:xfrm>
          <a:prstGeom prst="roundRect">
            <a:avLst>
              <a:gd name="adj" fmla="val 50000"/>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srgbClr val="FFFFFF"/>
              </a:solidFill>
              <a:latin typeface="Calibri" panose="020F0502020204030204"/>
            </a:endParaRPr>
          </a:p>
        </p:txBody>
      </p:sp>
      <p:sp>
        <p:nvSpPr>
          <p:cNvPr id="6" name="Rectangle: Rounded Corners 5">
            <a:extLst>
              <a:ext uri="{FF2B5EF4-FFF2-40B4-BE49-F238E27FC236}">
                <a16:creationId xmlns:a16="http://schemas.microsoft.com/office/drawing/2014/main" id="{ED2CA71B-2ACA-4DEE-95FD-5C8AA6931574}"/>
              </a:ext>
            </a:extLst>
          </p:cNvPr>
          <p:cNvSpPr/>
          <p:nvPr/>
        </p:nvSpPr>
        <p:spPr>
          <a:xfrm>
            <a:off x="1176871" y="4546351"/>
            <a:ext cx="2612572" cy="1518379"/>
          </a:xfrm>
          <a:prstGeom prst="roundRect">
            <a:avLst>
              <a:gd name="adj" fmla="val 50000"/>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srgbClr val="FFFFFF"/>
              </a:solidFill>
              <a:latin typeface="Calibri" panose="020F0502020204030204"/>
            </a:endParaRPr>
          </a:p>
        </p:txBody>
      </p:sp>
      <p:sp>
        <p:nvSpPr>
          <p:cNvPr id="7" name="Rectangle: Rounded Corners 6">
            <a:extLst>
              <a:ext uri="{FF2B5EF4-FFF2-40B4-BE49-F238E27FC236}">
                <a16:creationId xmlns:a16="http://schemas.microsoft.com/office/drawing/2014/main" id="{99F2D68C-917F-4D0C-8E8B-8B0D0321F1DF}"/>
              </a:ext>
            </a:extLst>
          </p:cNvPr>
          <p:cNvSpPr/>
          <p:nvPr/>
        </p:nvSpPr>
        <p:spPr>
          <a:xfrm>
            <a:off x="1096558" y="1498738"/>
            <a:ext cx="2482738" cy="1352824"/>
          </a:xfrm>
          <a:prstGeom prst="roundRect">
            <a:avLst>
              <a:gd name="adj" fmla="val 50000"/>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srgbClr val="FFFFFF"/>
              </a:solidFill>
              <a:latin typeface="Calibri" panose="020F0502020204030204"/>
            </a:endParaRPr>
          </a:p>
        </p:txBody>
      </p:sp>
      <p:sp>
        <p:nvSpPr>
          <p:cNvPr id="9" name="Rectangle: Rounded Corners 8">
            <a:extLst>
              <a:ext uri="{FF2B5EF4-FFF2-40B4-BE49-F238E27FC236}">
                <a16:creationId xmlns:a16="http://schemas.microsoft.com/office/drawing/2014/main" id="{F0F7D4B2-5C42-4B8D-9B44-D6FFCE779411}"/>
              </a:ext>
            </a:extLst>
          </p:cNvPr>
          <p:cNvSpPr/>
          <p:nvPr/>
        </p:nvSpPr>
        <p:spPr>
          <a:xfrm>
            <a:off x="5874610" y="1482865"/>
            <a:ext cx="2493411" cy="1376672"/>
          </a:xfrm>
          <a:prstGeom prst="roundRect">
            <a:avLst>
              <a:gd name="adj" fmla="val 50000"/>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srgbClr val="FFFFFF"/>
              </a:solidFill>
              <a:latin typeface="Calibri" panose="020F0502020204030204"/>
            </a:endParaRPr>
          </a:p>
        </p:txBody>
      </p:sp>
      <p:sp>
        <p:nvSpPr>
          <p:cNvPr id="10" name="Rectangle: Rounded Corners 9">
            <a:extLst>
              <a:ext uri="{FF2B5EF4-FFF2-40B4-BE49-F238E27FC236}">
                <a16:creationId xmlns:a16="http://schemas.microsoft.com/office/drawing/2014/main" id="{9AA9A457-8529-486D-B09C-806683258232}"/>
              </a:ext>
            </a:extLst>
          </p:cNvPr>
          <p:cNvSpPr/>
          <p:nvPr/>
        </p:nvSpPr>
        <p:spPr>
          <a:xfrm>
            <a:off x="6147300" y="2988841"/>
            <a:ext cx="2742324" cy="1418822"/>
          </a:xfrm>
          <a:prstGeom prst="roundRect">
            <a:avLst>
              <a:gd name="adj" fmla="val 50000"/>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srgbClr val="FFFFFF"/>
              </a:solidFill>
              <a:latin typeface="Calibri" panose="020F0502020204030204"/>
            </a:endParaRPr>
          </a:p>
        </p:txBody>
      </p:sp>
      <p:sp>
        <p:nvSpPr>
          <p:cNvPr id="11" name="Rectangle: Rounded Corners 10">
            <a:extLst>
              <a:ext uri="{FF2B5EF4-FFF2-40B4-BE49-F238E27FC236}">
                <a16:creationId xmlns:a16="http://schemas.microsoft.com/office/drawing/2014/main" id="{0768B0DB-591D-4FB9-AC66-5AA722E48553}"/>
              </a:ext>
            </a:extLst>
          </p:cNvPr>
          <p:cNvSpPr/>
          <p:nvPr/>
        </p:nvSpPr>
        <p:spPr>
          <a:xfrm>
            <a:off x="5780135" y="4546351"/>
            <a:ext cx="2622526" cy="1518379"/>
          </a:xfrm>
          <a:prstGeom prst="roundRect">
            <a:avLst>
              <a:gd name="adj" fmla="val 50000"/>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srgbClr val="FFFFFF"/>
              </a:solidFill>
              <a:latin typeface="Calibri" panose="020F0502020204030204"/>
            </a:endParaRPr>
          </a:p>
        </p:txBody>
      </p:sp>
      <p:sp>
        <p:nvSpPr>
          <p:cNvPr id="70" name="TextBox 69">
            <a:extLst>
              <a:ext uri="{FF2B5EF4-FFF2-40B4-BE49-F238E27FC236}">
                <a16:creationId xmlns:a16="http://schemas.microsoft.com/office/drawing/2014/main" id="{8DC2CBB4-83C8-4663-8CE9-A945B2A34681}"/>
              </a:ext>
            </a:extLst>
          </p:cNvPr>
          <p:cNvSpPr txBox="1"/>
          <p:nvPr/>
        </p:nvSpPr>
        <p:spPr>
          <a:xfrm>
            <a:off x="1281433" y="4643820"/>
            <a:ext cx="2403448" cy="1323439"/>
          </a:xfrm>
          <a:prstGeom prst="rect">
            <a:avLst/>
          </a:prstGeom>
          <a:noFill/>
        </p:spPr>
        <p:txBody>
          <a:bodyPr wrap="square" rtlCol="0">
            <a:spAutoFit/>
          </a:bodyPr>
          <a:lstStyle/>
          <a:p>
            <a:pPr algn="ctr"/>
            <a:r>
              <a:rPr lang="en-US" sz="1600" dirty="0"/>
              <a:t>Ensuring that daily 45 minutes is allowed for playing and entertainment apart from homework</a:t>
            </a:r>
            <a:r>
              <a:rPr lang="tr-TR" sz="1600" dirty="0"/>
              <a:t> </a:t>
            </a:r>
            <a:r>
              <a:rPr lang="en-US" sz="1600" dirty="0"/>
              <a:t>at primary school</a:t>
            </a:r>
          </a:p>
        </p:txBody>
      </p:sp>
      <p:sp>
        <p:nvSpPr>
          <p:cNvPr id="72" name="TextBox 71">
            <a:extLst>
              <a:ext uri="{FF2B5EF4-FFF2-40B4-BE49-F238E27FC236}">
                <a16:creationId xmlns:a16="http://schemas.microsoft.com/office/drawing/2014/main" id="{750AD01D-4CD0-4E97-86C6-9210FF300D58}"/>
              </a:ext>
            </a:extLst>
          </p:cNvPr>
          <p:cNvSpPr txBox="1"/>
          <p:nvPr/>
        </p:nvSpPr>
        <p:spPr>
          <a:xfrm>
            <a:off x="1147778" y="1613805"/>
            <a:ext cx="2380297" cy="1077218"/>
          </a:xfrm>
          <a:prstGeom prst="rect">
            <a:avLst/>
          </a:prstGeom>
          <a:noFill/>
        </p:spPr>
        <p:txBody>
          <a:bodyPr wrap="square" rtlCol="0">
            <a:spAutoFit/>
          </a:bodyPr>
          <a:lstStyle/>
          <a:p>
            <a:pPr algn="ctr"/>
            <a:r>
              <a:rPr lang="en-us" sz="1600" dirty="0"/>
              <a:t>Not letting the children under 2 years to be exposed to internet, television or computer</a:t>
            </a:r>
            <a:endParaRPr lang="tr-TR" sz="1600" b="1" dirty="0">
              <a:latin typeface="Calibri Regular"/>
            </a:endParaRPr>
          </a:p>
        </p:txBody>
      </p:sp>
      <p:sp>
        <p:nvSpPr>
          <p:cNvPr id="73" name="TextBox 72">
            <a:extLst>
              <a:ext uri="{FF2B5EF4-FFF2-40B4-BE49-F238E27FC236}">
                <a16:creationId xmlns:a16="http://schemas.microsoft.com/office/drawing/2014/main" id="{548DCDA7-1221-4F37-B307-D66695EC57DF}"/>
              </a:ext>
            </a:extLst>
          </p:cNvPr>
          <p:cNvSpPr txBox="1"/>
          <p:nvPr/>
        </p:nvSpPr>
        <p:spPr>
          <a:xfrm>
            <a:off x="6147300" y="1621784"/>
            <a:ext cx="2079274" cy="1077218"/>
          </a:xfrm>
          <a:prstGeom prst="rect">
            <a:avLst/>
          </a:prstGeom>
          <a:noFill/>
        </p:spPr>
        <p:txBody>
          <a:bodyPr wrap="square" rtlCol="0">
            <a:spAutoFit/>
          </a:bodyPr>
          <a:lstStyle/>
          <a:p>
            <a:pPr algn="ctr"/>
            <a:r>
              <a:rPr lang="en-us" sz="1600" dirty="0"/>
              <a:t>Directing the children to meet with their friends through natural ways.</a:t>
            </a:r>
            <a:endParaRPr lang="tr-TR" sz="1600" b="1" dirty="0">
              <a:latin typeface="Calibri Regular"/>
            </a:endParaRPr>
          </a:p>
        </p:txBody>
      </p:sp>
      <p:sp>
        <p:nvSpPr>
          <p:cNvPr id="74" name="TextBox 73">
            <a:extLst>
              <a:ext uri="{FF2B5EF4-FFF2-40B4-BE49-F238E27FC236}">
                <a16:creationId xmlns:a16="http://schemas.microsoft.com/office/drawing/2014/main" id="{42D56978-6706-4B76-ADC3-CCB84BA10F0C}"/>
              </a:ext>
            </a:extLst>
          </p:cNvPr>
          <p:cNvSpPr txBox="1"/>
          <p:nvPr/>
        </p:nvSpPr>
        <p:spPr>
          <a:xfrm>
            <a:off x="6485026" y="3292582"/>
            <a:ext cx="2131003" cy="830997"/>
          </a:xfrm>
          <a:prstGeom prst="rect">
            <a:avLst/>
          </a:prstGeom>
          <a:noFill/>
        </p:spPr>
        <p:txBody>
          <a:bodyPr wrap="square" rtlCol="0">
            <a:spAutoFit/>
          </a:bodyPr>
          <a:lstStyle/>
          <a:p>
            <a:pPr algn="ctr"/>
            <a:r>
              <a:rPr lang="en-us" sz="1600" dirty="0"/>
              <a:t> Knowing their friends on the virtual environment</a:t>
            </a:r>
            <a:endParaRPr lang="tr-TR" sz="1600" b="1" dirty="0">
              <a:latin typeface="Calibri Regular"/>
            </a:endParaRPr>
          </a:p>
        </p:txBody>
      </p:sp>
      <p:sp>
        <p:nvSpPr>
          <p:cNvPr id="75" name="TextBox 74">
            <a:extLst>
              <a:ext uri="{FF2B5EF4-FFF2-40B4-BE49-F238E27FC236}">
                <a16:creationId xmlns:a16="http://schemas.microsoft.com/office/drawing/2014/main" id="{392AE5F8-6D59-40E0-97B0-C1CD013DDDCE}"/>
              </a:ext>
            </a:extLst>
          </p:cNvPr>
          <p:cNvSpPr txBox="1"/>
          <p:nvPr/>
        </p:nvSpPr>
        <p:spPr>
          <a:xfrm>
            <a:off x="6051942" y="4804069"/>
            <a:ext cx="2138746" cy="1077218"/>
          </a:xfrm>
          <a:prstGeom prst="rect">
            <a:avLst/>
          </a:prstGeom>
          <a:noFill/>
        </p:spPr>
        <p:txBody>
          <a:bodyPr wrap="square" rtlCol="0">
            <a:spAutoFit/>
          </a:bodyPr>
          <a:lstStyle/>
          <a:p>
            <a:pPr algn="ctr"/>
            <a:r>
              <a:rPr lang="en-us" sz="1600" dirty="0"/>
              <a:t>Not using devices such as smartphone/tablet etc. to </a:t>
            </a:r>
            <a:r>
              <a:rPr lang="tr-TR" sz="1600" dirty="0" err="1"/>
              <a:t>soothe</a:t>
            </a:r>
            <a:r>
              <a:rPr lang="en-us" sz="1600" dirty="0"/>
              <a:t> or </a:t>
            </a:r>
            <a:r>
              <a:rPr lang="tr-TR" sz="1600" dirty="0" err="1"/>
              <a:t>calm</a:t>
            </a:r>
            <a:r>
              <a:rPr lang="en-us" sz="1600" dirty="0"/>
              <a:t> the children</a:t>
            </a:r>
            <a:endParaRPr lang="tr-TR" sz="1600" b="1" dirty="0">
              <a:latin typeface="Calibri Regular"/>
            </a:endParaRPr>
          </a:p>
        </p:txBody>
      </p:sp>
      <p:sp>
        <p:nvSpPr>
          <p:cNvPr id="83" name="Isosceles Triangle 82">
            <a:extLst>
              <a:ext uri="{FF2B5EF4-FFF2-40B4-BE49-F238E27FC236}">
                <a16:creationId xmlns:a16="http://schemas.microsoft.com/office/drawing/2014/main" id="{74679F57-1F08-46E3-B260-02B357B1EF27}"/>
              </a:ext>
            </a:extLst>
          </p:cNvPr>
          <p:cNvSpPr/>
          <p:nvPr/>
        </p:nvSpPr>
        <p:spPr>
          <a:xfrm rot="16200000">
            <a:off x="5750785" y="3397883"/>
            <a:ext cx="247650" cy="673643"/>
          </a:xfrm>
          <a:prstGeom prst="triangle">
            <a:avLst>
              <a:gd name="adj" fmla="val 70581"/>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srgbClr val="FFFFFF"/>
              </a:solidFill>
              <a:latin typeface="Calibri" panose="020F0502020204030204"/>
            </a:endParaRPr>
          </a:p>
        </p:txBody>
      </p:sp>
      <p:pic>
        <p:nvPicPr>
          <p:cNvPr id="4" name="Resim 3"/>
          <p:cNvPicPr>
            <a:picLocks noChangeAspect="1"/>
          </p:cNvPicPr>
          <p:nvPr/>
        </p:nvPicPr>
        <p:blipFill>
          <a:blip r:embed="rId2"/>
          <a:stretch>
            <a:fillRect/>
          </a:stretch>
        </p:blipFill>
        <p:spPr>
          <a:xfrm>
            <a:off x="3849120" y="2711791"/>
            <a:ext cx="1578026" cy="1673888"/>
          </a:xfrm>
          <a:prstGeom prst="rect">
            <a:avLst/>
          </a:prstGeom>
        </p:spPr>
      </p:pic>
      <p:sp>
        <p:nvSpPr>
          <p:cNvPr id="29" name="TextBox 70">
            <a:extLst>
              <a:ext uri="{FF2B5EF4-FFF2-40B4-BE49-F238E27FC236}">
                <a16:creationId xmlns:a16="http://schemas.microsoft.com/office/drawing/2014/main" id="{3AB0BC29-3C86-436A-BA37-871EAACC46D1}"/>
              </a:ext>
            </a:extLst>
          </p:cNvPr>
          <p:cNvSpPr txBox="1"/>
          <p:nvPr/>
        </p:nvSpPr>
        <p:spPr>
          <a:xfrm>
            <a:off x="574199" y="3204709"/>
            <a:ext cx="2403808" cy="1077218"/>
          </a:xfrm>
          <a:prstGeom prst="rect">
            <a:avLst/>
          </a:prstGeom>
          <a:noFill/>
        </p:spPr>
        <p:txBody>
          <a:bodyPr wrap="square" rtlCol="0">
            <a:spAutoFit/>
          </a:bodyPr>
          <a:lstStyle/>
          <a:p>
            <a:pPr algn="ctr"/>
            <a:r>
              <a:rPr lang="en-us" sz="1600" dirty="0"/>
              <a:t>Limiting the internet use with maximum 30 minutes daily for preschool children</a:t>
            </a:r>
            <a:endParaRPr lang="tr-TR" sz="1600" b="1" dirty="0">
              <a:latin typeface="Calibri Regular"/>
            </a:endParaRPr>
          </a:p>
        </p:txBody>
      </p:sp>
      <p:sp>
        <p:nvSpPr>
          <p:cNvPr id="23" name="Dikdörtgen 22">
            <a:extLst>
              <a:ext uri="{FF2B5EF4-FFF2-40B4-BE49-F238E27FC236}">
                <a16:creationId xmlns:a16="http://schemas.microsoft.com/office/drawing/2014/main" id="{1B805461-D26F-B140-BA6F-B3E004FAAEE1}"/>
              </a:ext>
            </a:extLst>
          </p:cNvPr>
          <p:cNvSpPr/>
          <p:nvPr/>
        </p:nvSpPr>
        <p:spPr>
          <a:xfrm>
            <a:off x="146905" y="52188"/>
            <a:ext cx="8118414" cy="1446550"/>
          </a:xfrm>
          <a:prstGeom prst="rect">
            <a:avLst/>
          </a:prstGeom>
        </p:spPr>
        <p:txBody>
          <a:bodyPr wrap="square">
            <a:spAutoFit/>
          </a:bodyPr>
          <a:lstStyle/>
          <a:p>
            <a:r>
              <a:rPr lang="tr-TR" sz="4400" b="1" spc="-200" dirty="0" err="1" smtClean="0">
                <a:solidFill>
                  <a:srgbClr val="00B158"/>
                </a:solidFill>
              </a:rPr>
              <a:t>Effect</a:t>
            </a:r>
            <a:r>
              <a:rPr lang="tr-TR" sz="4400" b="1" spc="-200" dirty="0" smtClean="0">
                <a:solidFill>
                  <a:srgbClr val="00B158"/>
                </a:solidFill>
              </a:rPr>
              <a:t> of </a:t>
            </a:r>
            <a:r>
              <a:rPr lang="tr-TR" sz="4400" b="1" spc="-200" dirty="0" err="1" smtClean="0">
                <a:solidFill>
                  <a:srgbClr val="00B158"/>
                </a:solidFill>
              </a:rPr>
              <a:t>Family</a:t>
            </a:r>
            <a:r>
              <a:rPr lang="tr-TR" sz="4400" b="1" spc="-200" dirty="0" smtClean="0">
                <a:solidFill>
                  <a:srgbClr val="00B158"/>
                </a:solidFill>
              </a:rPr>
              <a:t> in </a:t>
            </a:r>
            <a:r>
              <a:rPr lang="en-US" sz="4400" b="1" spc="-200" dirty="0" smtClean="0">
                <a:solidFill>
                  <a:srgbClr val="00B158"/>
                </a:solidFill>
              </a:rPr>
              <a:t>Technology</a:t>
            </a:r>
            <a:r>
              <a:rPr lang="tr-TR" sz="4400" b="1" spc="-200" dirty="0" smtClean="0">
                <a:solidFill>
                  <a:srgbClr val="00B158"/>
                </a:solidFill>
              </a:rPr>
              <a:t> </a:t>
            </a:r>
            <a:r>
              <a:rPr lang="tr-TR" sz="4400" b="1" spc="-200" dirty="0" err="1">
                <a:solidFill>
                  <a:srgbClr val="00B158"/>
                </a:solidFill>
              </a:rPr>
              <a:t>Addiction</a:t>
            </a:r>
            <a:r>
              <a:rPr lang="en-US" sz="4400" b="1" spc="-200" dirty="0">
                <a:solidFill>
                  <a:srgbClr val="00B158"/>
                </a:solidFill>
              </a:rPr>
              <a:t> </a:t>
            </a:r>
          </a:p>
        </p:txBody>
      </p:sp>
      <p:sp>
        <p:nvSpPr>
          <p:cNvPr id="25" name="Rectangle 46">
            <a:extLst>
              <a:ext uri="{FF2B5EF4-FFF2-40B4-BE49-F238E27FC236}">
                <a16:creationId xmlns:a16="http://schemas.microsoft.com/office/drawing/2014/main" id="{5C47AB37-0E9B-5B43-8AA3-CF108068AA33}"/>
              </a:ext>
            </a:extLst>
          </p:cNvPr>
          <p:cNvSpPr/>
          <p:nvPr/>
        </p:nvSpPr>
        <p:spPr>
          <a:xfrm flipV="1">
            <a:off x="342900" y="1367599"/>
            <a:ext cx="8524875" cy="64719"/>
          </a:xfrm>
          <a:prstGeom prst="rect">
            <a:avLst/>
          </a:prstGeom>
          <a:solidFill>
            <a:srgbClr val="00B1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dirty="0">
              <a:solidFill>
                <a:srgbClr val="FFFFFF"/>
              </a:solidFill>
              <a:latin typeface="Calibri" panose="020F0502020204030204"/>
            </a:endParaRPr>
          </a:p>
        </p:txBody>
      </p:sp>
    </p:spTree>
    <p:extLst>
      <p:ext uri="{BB962C8B-B14F-4D97-AF65-F5344CB8AC3E}">
        <p14:creationId xmlns:p14="http://schemas.microsoft.com/office/powerpoint/2010/main" val="371638437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2"/>
          </p:nvPr>
        </p:nvSpPr>
        <p:spPr/>
        <p:txBody>
          <a:bodyPr/>
          <a:lstStyle/>
          <a:p>
            <a:fld id="{79FA34DF-5BD5-4844-939F-F3231C9C8646}" type="slidenum">
              <a:rPr lang="tr-TR" smtClean="0"/>
              <a:pPr/>
              <a:t>13</a:t>
            </a:fld>
            <a:endParaRPr lang="tr-TR" dirty="0"/>
          </a:p>
        </p:txBody>
      </p:sp>
      <p:sp>
        <p:nvSpPr>
          <p:cNvPr id="2" name="Metin kutusu 1"/>
          <p:cNvSpPr txBox="1"/>
          <p:nvPr/>
        </p:nvSpPr>
        <p:spPr>
          <a:xfrm>
            <a:off x="2250560" y="1701040"/>
            <a:ext cx="2760133" cy="646331"/>
          </a:xfrm>
          <a:prstGeom prst="rect">
            <a:avLst/>
          </a:prstGeom>
          <a:noFill/>
        </p:spPr>
        <p:txBody>
          <a:bodyPr wrap="square" rtlCol="0">
            <a:spAutoFit/>
          </a:bodyPr>
          <a:lstStyle/>
          <a:p>
            <a:r>
              <a:rPr lang="en-US" dirty="0"/>
              <a:t>Preschoolers</a:t>
            </a:r>
          </a:p>
          <a:p>
            <a:r>
              <a:rPr lang="en-US" b="1" dirty="0"/>
              <a:t>30 minutes </a:t>
            </a:r>
            <a:r>
              <a:rPr lang="en-US" dirty="0"/>
              <a:t>a day</a:t>
            </a:r>
          </a:p>
        </p:txBody>
      </p:sp>
      <p:sp>
        <p:nvSpPr>
          <p:cNvPr id="7" name="Metin kutusu 6"/>
          <p:cNvSpPr txBox="1"/>
          <p:nvPr/>
        </p:nvSpPr>
        <p:spPr>
          <a:xfrm>
            <a:off x="2258629" y="3606683"/>
            <a:ext cx="2277760" cy="1477328"/>
          </a:xfrm>
          <a:prstGeom prst="rect">
            <a:avLst/>
          </a:prstGeom>
          <a:noFill/>
        </p:spPr>
        <p:txBody>
          <a:bodyPr wrap="square" rtlCol="0">
            <a:spAutoFit/>
          </a:bodyPr>
          <a:lstStyle/>
          <a:p>
            <a:r>
              <a:rPr lang="en-US" dirty="0"/>
              <a:t>D</a:t>
            </a:r>
            <a:r>
              <a:rPr lang="en-us" dirty="0"/>
              <a:t>uring the first 4 years of primary school 45 minutes a day</a:t>
            </a:r>
            <a:endParaRPr lang="en-US" dirty="0"/>
          </a:p>
          <a:p>
            <a:endParaRPr lang="en-US" dirty="0"/>
          </a:p>
        </p:txBody>
      </p:sp>
      <p:sp>
        <p:nvSpPr>
          <p:cNvPr id="8" name="Metin kutusu 7"/>
          <p:cNvSpPr txBox="1"/>
          <p:nvPr/>
        </p:nvSpPr>
        <p:spPr>
          <a:xfrm>
            <a:off x="6572680" y="1424040"/>
            <a:ext cx="1868272" cy="1200329"/>
          </a:xfrm>
          <a:prstGeom prst="rect">
            <a:avLst/>
          </a:prstGeom>
          <a:noFill/>
        </p:spPr>
        <p:txBody>
          <a:bodyPr wrap="square" rtlCol="0">
            <a:spAutoFit/>
          </a:bodyPr>
          <a:lstStyle/>
          <a:p>
            <a:r>
              <a:rPr lang="en-US" dirty="0"/>
              <a:t>During the second </a:t>
            </a:r>
            <a:r>
              <a:rPr lang="en-US" b="1" dirty="0"/>
              <a:t>4 years </a:t>
            </a:r>
            <a:r>
              <a:rPr lang="en-US" dirty="0"/>
              <a:t>of primary school an hour a day</a:t>
            </a:r>
          </a:p>
        </p:txBody>
      </p:sp>
      <p:sp>
        <p:nvSpPr>
          <p:cNvPr id="9" name="Metin kutusu 8"/>
          <p:cNvSpPr txBox="1"/>
          <p:nvPr/>
        </p:nvSpPr>
        <p:spPr>
          <a:xfrm>
            <a:off x="6636522" y="3630243"/>
            <a:ext cx="1938866" cy="646331"/>
          </a:xfrm>
          <a:prstGeom prst="rect">
            <a:avLst/>
          </a:prstGeom>
          <a:noFill/>
        </p:spPr>
        <p:txBody>
          <a:bodyPr wrap="square" rtlCol="0">
            <a:spAutoFit/>
          </a:bodyPr>
          <a:lstStyle/>
          <a:p>
            <a:r>
              <a:rPr lang="en-US" dirty="0"/>
              <a:t>During high school 2 hours a day</a:t>
            </a:r>
          </a:p>
        </p:txBody>
      </p:sp>
      <p:pic>
        <p:nvPicPr>
          <p:cNvPr id="10" name="Resim 9">
            <a:extLst>
              <a:ext uri="{FF2B5EF4-FFF2-40B4-BE49-F238E27FC236}">
                <a16:creationId xmlns:a16="http://schemas.microsoft.com/office/drawing/2014/main" id="{3CBA0D4C-45CF-5D46-87A6-7BC7D1D1573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3065" y="1315055"/>
            <a:ext cx="1453003" cy="1453003"/>
          </a:xfrm>
          <a:prstGeom prst="rect">
            <a:avLst/>
          </a:prstGeom>
        </p:spPr>
      </p:pic>
      <p:pic>
        <p:nvPicPr>
          <p:cNvPr id="12" name="Resim 11">
            <a:extLst>
              <a:ext uri="{FF2B5EF4-FFF2-40B4-BE49-F238E27FC236}">
                <a16:creationId xmlns:a16="http://schemas.microsoft.com/office/drawing/2014/main" id="{4E46992A-DA9B-484D-BB98-F9FF8D2D9D8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65185" y="1315055"/>
            <a:ext cx="1453003" cy="1453003"/>
          </a:xfrm>
          <a:prstGeom prst="rect">
            <a:avLst/>
          </a:prstGeom>
        </p:spPr>
      </p:pic>
      <p:pic>
        <p:nvPicPr>
          <p:cNvPr id="14" name="Resim 13">
            <a:extLst>
              <a:ext uri="{FF2B5EF4-FFF2-40B4-BE49-F238E27FC236}">
                <a16:creationId xmlns:a16="http://schemas.microsoft.com/office/drawing/2014/main" id="{70B16C99-3FB8-C148-9AE0-921FBE4FFB3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65185" y="3376990"/>
            <a:ext cx="1453003" cy="1453003"/>
          </a:xfrm>
          <a:prstGeom prst="rect">
            <a:avLst/>
          </a:prstGeom>
        </p:spPr>
      </p:pic>
      <p:pic>
        <p:nvPicPr>
          <p:cNvPr id="16" name="Resim 15">
            <a:extLst>
              <a:ext uri="{FF2B5EF4-FFF2-40B4-BE49-F238E27FC236}">
                <a16:creationId xmlns:a16="http://schemas.microsoft.com/office/drawing/2014/main" id="{815091C5-1560-8942-ADD1-00889B2FA26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43065" y="3376990"/>
            <a:ext cx="1453003" cy="1453003"/>
          </a:xfrm>
          <a:prstGeom prst="rect">
            <a:avLst/>
          </a:prstGeom>
        </p:spPr>
      </p:pic>
    </p:spTree>
    <p:extLst>
      <p:ext uri="{BB962C8B-B14F-4D97-AF65-F5344CB8AC3E}">
        <p14:creationId xmlns:p14="http://schemas.microsoft.com/office/powerpoint/2010/main" val="389938886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5050BBDD-8FD3-4D83-AAB0-46E4F5BDA6F0}"/>
              </a:ext>
            </a:extLst>
          </p:cNvPr>
          <p:cNvSpPr/>
          <p:nvPr/>
        </p:nvSpPr>
        <p:spPr>
          <a:xfrm>
            <a:off x="342899" y="1498738"/>
            <a:ext cx="8524875" cy="2829556"/>
          </a:xfrm>
          <a:prstGeom prst="rect">
            <a:avLst/>
          </a:prstGeom>
          <a:solidFill>
            <a:srgbClr val="92D050">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alibri Regular"/>
              </a:rPr>
              <a:t>In the recent years, the betting on the internet has become more widespread. Since the betting is completed within 1-2 minutes, it causes faster and more pleasure. Therefore, especially the university youth and highly trained persons are possessed with a false confidence in this area and show tendency to this behavior. </a:t>
            </a:r>
            <a:endParaRPr lang="tr-TR" sz="2000" dirty="0" smtClean="0">
              <a:solidFill>
                <a:schemeClr val="tx1"/>
              </a:solidFill>
              <a:latin typeface="Calibri Regular"/>
            </a:endParaRPr>
          </a:p>
          <a:p>
            <a:pPr algn="ctr"/>
            <a:endParaRPr lang="tr-TR" sz="2000" dirty="0">
              <a:solidFill>
                <a:schemeClr val="tx1"/>
              </a:solidFill>
              <a:latin typeface="Calibri Regular"/>
            </a:endParaRPr>
          </a:p>
          <a:p>
            <a:pPr algn="ctr"/>
            <a:r>
              <a:rPr lang="en-us" sz="2000" dirty="0" smtClean="0">
                <a:solidFill>
                  <a:schemeClr val="tx1"/>
                </a:solidFill>
                <a:latin typeface="Calibri Regular"/>
              </a:rPr>
              <a:t>Most </a:t>
            </a:r>
            <a:r>
              <a:rPr lang="en-us" sz="2000" dirty="0">
                <a:solidFill>
                  <a:schemeClr val="tx1"/>
                </a:solidFill>
                <a:latin typeface="Calibri Regular"/>
              </a:rPr>
              <a:t>especially the devices such as smartphones which give access to these we</a:t>
            </a:r>
            <a:r>
              <a:rPr lang="tr-TR" sz="2000" dirty="0">
                <a:solidFill>
                  <a:schemeClr val="tx1"/>
                </a:solidFill>
                <a:latin typeface="Calibri Regular"/>
              </a:rPr>
              <a:t>b</a:t>
            </a:r>
            <a:r>
              <a:rPr lang="en-us" sz="2000" dirty="0">
                <a:solidFill>
                  <a:schemeClr val="tx1"/>
                </a:solidFill>
                <a:latin typeface="Calibri Regular"/>
              </a:rPr>
              <a:t>sites everywhere and every time cause to reinforce this behavior and lead it to become an addiction.</a:t>
            </a:r>
          </a:p>
        </p:txBody>
      </p:sp>
      <p:pic>
        <p:nvPicPr>
          <p:cNvPr id="1026" name="Picture 2" descr="Kumar ve Şan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40306" y="4447561"/>
            <a:ext cx="1619250" cy="1428750"/>
          </a:xfrm>
          <a:prstGeom prst="rect">
            <a:avLst/>
          </a:prstGeom>
          <a:noFill/>
          <a:extLst>
            <a:ext uri="{909E8E84-426E-40DD-AFC4-6F175D3DCCD1}">
              <a14:hiddenFill xmlns:a14="http://schemas.microsoft.com/office/drawing/2010/main">
                <a:solidFill>
                  <a:srgbClr val="FFFFFF"/>
                </a:solidFill>
              </a14:hiddenFill>
            </a:ext>
          </a:extLst>
        </p:spPr>
      </p:pic>
      <p:sp>
        <p:nvSpPr>
          <p:cNvPr id="7" name="Dikdörtgen 6">
            <a:extLst>
              <a:ext uri="{FF2B5EF4-FFF2-40B4-BE49-F238E27FC236}">
                <a16:creationId xmlns:a16="http://schemas.microsoft.com/office/drawing/2014/main" id="{A79F9E06-7A31-CA4B-834E-7309E8880AC4}"/>
              </a:ext>
            </a:extLst>
          </p:cNvPr>
          <p:cNvSpPr/>
          <p:nvPr/>
        </p:nvSpPr>
        <p:spPr>
          <a:xfrm>
            <a:off x="146905" y="52188"/>
            <a:ext cx="8118414" cy="769441"/>
          </a:xfrm>
          <a:prstGeom prst="rect">
            <a:avLst/>
          </a:prstGeom>
        </p:spPr>
        <p:txBody>
          <a:bodyPr wrap="square">
            <a:spAutoFit/>
          </a:bodyPr>
          <a:lstStyle/>
          <a:p>
            <a:r>
              <a:rPr lang="en-US" sz="4400" b="1" spc="-200" dirty="0" smtClean="0">
                <a:solidFill>
                  <a:srgbClr val="00B158"/>
                </a:solidFill>
              </a:rPr>
              <a:t>Gambling</a:t>
            </a:r>
            <a:endParaRPr lang="en-US" sz="4400" b="1" spc="-200" dirty="0">
              <a:solidFill>
                <a:srgbClr val="00B158"/>
              </a:solidFill>
            </a:endParaRPr>
          </a:p>
        </p:txBody>
      </p:sp>
      <p:sp>
        <p:nvSpPr>
          <p:cNvPr id="8" name="Rectangle 46">
            <a:extLst>
              <a:ext uri="{FF2B5EF4-FFF2-40B4-BE49-F238E27FC236}">
                <a16:creationId xmlns:a16="http://schemas.microsoft.com/office/drawing/2014/main" id="{4F09A371-8744-1A4D-BC62-D05F15F8B953}"/>
              </a:ext>
            </a:extLst>
          </p:cNvPr>
          <p:cNvSpPr/>
          <p:nvPr/>
        </p:nvSpPr>
        <p:spPr>
          <a:xfrm flipV="1">
            <a:off x="342900" y="1367599"/>
            <a:ext cx="8524875" cy="64719"/>
          </a:xfrm>
          <a:prstGeom prst="rect">
            <a:avLst/>
          </a:prstGeom>
          <a:solidFill>
            <a:srgbClr val="00B1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dirty="0">
              <a:solidFill>
                <a:srgbClr val="FFFFFF"/>
              </a:solidFill>
              <a:latin typeface="Calibri" panose="020F0502020204030204"/>
            </a:endParaRPr>
          </a:p>
        </p:txBody>
      </p:sp>
    </p:spTree>
    <p:extLst>
      <p:ext uri="{BB962C8B-B14F-4D97-AF65-F5344CB8AC3E}">
        <p14:creationId xmlns:p14="http://schemas.microsoft.com/office/powerpoint/2010/main" val="420216622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46F80CBC-1CEC-4C3E-8143-72D22E7D0011}"/>
              </a:ext>
            </a:extLst>
          </p:cNvPr>
          <p:cNvGrpSpPr/>
          <p:nvPr/>
        </p:nvGrpSpPr>
        <p:grpSpPr>
          <a:xfrm rot="2592435">
            <a:off x="7945878" y="1502869"/>
            <a:ext cx="358831" cy="934501"/>
            <a:chOff x="3097662" y="4456372"/>
            <a:chExt cx="703343" cy="1831715"/>
          </a:xfrm>
          <a:solidFill>
            <a:schemeClr val="bg1">
              <a:lumMod val="95000"/>
            </a:schemeClr>
          </a:solidFill>
        </p:grpSpPr>
        <p:sp>
          <p:nvSpPr>
            <p:cNvPr id="27" name="Freeform 7">
              <a:extLst>
                <a:ext uri="{FF2B5EF4-FFF2-40B4-BE49-F238E27FC236}">
                  <a16:creationId xmlns:a16="http://schemas.microsoft.com/office/drawing/2014/main" id="{BA468E78-5383-4170-AA29-8281EC31A278}"/>
                </a:ext>
              </a:extLst>
            </p:cNvPr>
            <p:cNvSpPr>
              <a:spLocks/>
            </p:cNvSpPr>
            <p:nvPr/>
          </p:nvSpPr>
          <p:spPr bwMode="auto">
            <a:xfrm>
              <a:off x="3097662" y="4456372"/>
              <a:ext cx="703343" cy="1161411"/>
            </a:xfrm>
            <a:custGeom>
              <a:avLst/>
              <a:gdLst>
                <a:gd name="T0" fmla="*/ 1172 w 1176"/>
                <a:gd name="T1" fmla="*/ 1085 h 1953"/>
                <a:gd name="T2" fmla="*/ 1122 w 1176"/>
                <a:gd name="T3" fmla="*/ 707 h 1953"/>
                <a:gd name="T4" fmla="*/ 980 w 1176"/>
                <a:gd name="T5" fmla="*/ 349 h 1953"/>
                <a:gd name="T6" fmla="*/ 743 w 1176"/>
                <a:gd name="T7" fmla="*/ 79 h 1953"/>
                <a:gd name="T8" fmla="*/ 464 w 1176"/>
                <a:gd name="T9" fmla="*/ 23 h 1953"/>
                <a:gd name="T10" fmla="*/ 288 w 1176"/>
                <a:gd name="T11" fmla="*/ 136 h 1953"/>
                <a:gd name="T12" fmla="*/ 106 w 1176"/>
                <a:gd name="T13" fmla="*/ 467 h 1953"/>
                <a:gd name="T14" fmla="*/ 4 w 1176"/>
                <a:gd name="T15" fmla="*/ 994 h 1953"/>
                <a:gd name="T16" fmla="*/ 44 w 1176"/>
                <a:gd name="T17" fmla="*/ 1287 h 1953"/>
                <a:gd name="T18" fmla="*/ 151 w 1176"/>
                <a:gd name="T19" fmla="*/ 1580 h 1953"/>
                <a:gd name="T20" fmla="*/ 209 w 1176"/>
                <a:gd name="T21" fmla="*/ 1842 h 1953"/>
                <a:gd name="T22" fmla="*/ 232 w 1176"/>
                <a:gd name="T23" fmla="*/ 1864 h 1953"/>
                <a:gd name="T24" fmla="*/ 477 w 1176"/>
                <a:gd name="T25" fmla="*/ 1893 h 1953"/>
                <a:gd name="T26" fmla="*/ 894 w 1176"/>
                <a:gd name="T27" fmla="*/ 1947 h 1953"/>
                <a:gd name="T28" fmla="*/ 961 w 1176"/>
                <a:gd name="T29" fmla="*/ 1907 h 1953"/>
                <a:gd name="T30" fmla="*/ 1058 w 1176"/>
                <a:gd name="T31" fmla="*/ 1666 h 1953"/>
                <a:gd name="T32" fmla="*/ 1172 w 1176"/>
                <a:gd name="T33" fmla="*/ 1085 h 19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76" h="1953">
                  <a:moveTo>
                    <a:pt x="1172" y="1085"/>
                  </a:moveTo>
                  <a:cubicBezTo>
                    <a:pt x="1173" y="957"/>
                    <a:pt x="1152" y="832"/>
                    <a:pt x="1122" y="707"/>
                  </a:cubicBezTo>
                  <a:cubicBezTo>
                    <a:pt x="1091" y="581"/>
                    <a:pt x="1044" y="462"/>
                    <a:pt x="980" y="349"/>
                  </a:cubicBezTo>
                  <a:cubicBezTo>
                    <a:pt x="920" y="244"/>
                    <a:pt x="845" y="149"/>
                    <a:pt x="743" y="79"/>
                  </a:cubicBezTo>
                  <a:cubicBezTo>
                    <a:pt x="658" y="21"/>
                    <a:pt x="563" y="0"/>
                    <a:pt x="464" y="23"/>
                  </a:cubicBezTo>
                  <a:cubicBezTo>
                    <a:pt x="394" y="39"/>
                    <a:pt x="337" y="82"/>
                    <a:pt x="288" y="136"/>
                  </a:cubicBezTo>
                  <a:cubicBezTo>
                    <a:pt x="201" y="232"/>
                    <a:pt x="147" y="347"/>
                    <a:pt x="106" y="467"/>
                  </a:cubicBezTo>
                  <a:cubicBezTo>
                    <a:pt x="47" y="637"/>
                    <a:pt x="11" y="813"/>
                    <a:pt x="4" y="994"/>
                  </a:cubicBezTo>
                  <a:cubicBezTo>
                    <a:pt x="0" y="1094"/>
                    <a:pt x="11" y="1192"/>
                    <a:pt x="44" y="1287"/>
                  </a:cubicBezTo>
                  <a:cubicBezTo>
                    <a:pt x="78" y="1385"/>
                    <a:pt x="117" y="1482"/>
                    <a:pt x="151" y="1580"/>
                  </a:cubicBezTo>
                  <a:cubicBezTo>
                    <a:pt x="181" y="1665"/>
                    <a:pt x="213" y="1750"/>
                    <a:pt x="209" y="1842"/>
                  </a:cubicBezTo>
                  <a:cubicBezTo>
                    <a:pt x="209" y="1859"/>
                    <a:pt x="217" y="1863"/>
                    <a:pt x="232" y="1864"/>
                  </a:cubicBezTo>
                  <a:cubicBezTo>
                    <a:pt x="314" y="1873"/>
                    <a:pt x="395" y="1883"/>
                    <a:pt x="477" y="1893"/>
                  </a:cubicBezTo>
                  <a:cubicBezTo>
                    <a:pt x="616" y="1911"/>
                    <a:pt x="755" y="1929"/>
                    <a:pt x="894" y="1947"/>
                  </a:cubicBezTo>
                  <a:cubicBezTo>
                    <a:pt x="942" y="1953"/>
                    <a:pt x="942" y="1953"/>
                    <a:pt x="961" y="1907"/>
                  </a:cubicBezTo>
                  <a:cubicBezTo>
                    <a:pt x="993" y="1827"/>
                    <a:pt x="1031" y="1748"/>
                    <a:pt x="1058" y="1666"/>
                  </a:cubicBezTo>
                  <a:cubicBezTo>
                    <a:pt x="1119" y="1477"/>
                    <a:pt x="1176" y="1287"/>
                    <a:pt x="1172" y="108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US" sz="1350">
                <a:solidFill>
                  <a:srgbClr val="282F39"/>
                </a:solidFill>
                <a:latin typeface="Calibri" panose="020F0502020204030204"/>
              </a:endParaRPr>
            </a:p>
          </p:txBody>
        </p:sp>
        <p:sp>
          <p:nvSpPr>
            <p:cNvPr id="28" name="Freeform 8">
              <a:extLst>
                <a:ext uri="{FF2B5EF4-FFF2-40B4-BE49-F238E27FC236}">
                  <a16:creationId xmlns:a16="http://schemas.microsoft.com/office/drawing/2014/main" id="{9F49F067-030D-47D8-8B78-5C5E459280CF}"/>
                </a:ext>
              </a:extLst>
            </p:cNvPr>
            <p:cNvSpPr>
              <a:spLocks/>
            </p:cNvSpPr>
            <p:nvPr/>
          </p:nvSpPr>
          <p:spPr bwMode="auto">
            <a:xfrm>
              <a:off x="3130187" y="5700645"/>
              <a:ext cx="491933" cy="587442"/>
            </a:xfrm>
            <a:custGeom>
              <a:avLst/>
              <a:gdLst>
                <a:gd name="T0" fmla="*/ 0 w 821"/>
                <a:gd name="T1" fmla="*/ 562 h 987"/>
                <a:gd name="T2" fmla="*/ 49 w 821"/>
                <a:gd name="T3" fmla="*/ 795 h 987"/>
                <a:gd name="T4" fmla="*/ 164 w 821"/>
                <a:gd name="T5" fmla="*/ 915 h 987"/>
                <a:gd name="T6" fmla="*/ 487 w 821"/>
                <a:gd name="T7" fmla="*/ 964 h 987"/>
                <a:gd name="T8" fmla="*/ 635 w 821"/>
                <a:gd name="T9" fmla="*/ 879 h 987"/>
                <a:gd name="T10" fmla="*/ 771 w 821"/>
                <a:gd name="T11" fmla="*/ 574 h 987"/>
                <a:gd name="T12" fmla="*/ 819 w 821"/>
                <a:gd name="T13" fmla="*/ 138 h 987"/>
                <a:gd name="T14" fmla="*/ 795 w 821"/>
                <a:gd name="T15" fmla="*/ 102 h 987"/>
                <a:gd name="T16" fmla="*/ 658 w 821"/>
                <a:gd name="T17" fmla="*/ 81 h 987"/>
                <a:gd name="T18" fmla="*/ 421 w 821"/>
                <a:gd name="T19" fmla="*/ 43 h 987"/>
                <a:gd name="T20" fmla="*/ 336 w 821"/>
                <a:gd name="T21" fmla="*/ 33 h 987"/>
                <a:gd name="T22" fmla="*/ 143 w 821"/>
                <a:gd name="T23" fmla="*/ 3 h 987"/>
                <a:gd name="T24" fmla="*/ 108 w 821"/>
                <a:gd name="T25" fmla="*/ 25 h 987"/>
                <a:gd name="T26" fmla="*/ 45 w 821"/>
                <a:gd name="T27" fmla="*/ 264 h 987"/>
                <a:gd name="T28" fmla="*/ 3 w 821"/>
                <a:gd name="T29" fmla="*/ 515 h 987"/>
                <a:gd name="T30" fmla="*/ 0 w 821"/>
                <a:gd name="T31" fmla="*/ 562 h 9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21" h="987">
                  <a:moveTo>
                    <a:pt x="0" y="562"/>
                  </a:moveTo>
                  <a:cubicBezTo>
                    <a:pt x="2" y="647"/>
                    <a:pt x="11" y="724"/>
                    <a:pt x="49" y="795"/>
                  </a:cubicBezTo>
                  <a:cubicBezTo>
                    <a:pt x="75" y="845"/>
                    <a:pt x="113" y="887"/>
                    <a:pt x="164" y="915"/>
                  </a:cubicBezTo>
                  <a:cubicBezTo>
                    <a:pt x="265" y="970"/>
                    <a:pt x="374" y="987"/>
                    <a:pt x="487" y="964"/>
                  </a:cubicBezTo>
                  <a:cubicBezTo>
                    <a:pt x="545" y="952"/>
                    <a:pt x="595" y="923"/>
                    <a:pt x="635" y="879"/>
                  </a:cubicBezTo>
                  <a:cubicBezTo>
                    <a:pt x="715" y="793"/>
                    <a:pt x="747" y="686"/>
                    <a:pt x="771" y="574"/>
                  </a:cubicBezTo>
                  <a:cubicBezTo>
                    <a:pt x="802" y="430"/>
                    <a:pt x="802" y="283"/>
                    <a:pt x="819" y="138"/>
                  </a:cubicBezTo>
                  <a:cubicBezTo>
                    <a:pt x="821" y="117"/>
                    <a:pt x="816" y="105"/>
                    <a:pt x="795" y="102"/>
                  </a:cubicBezTo>
                  <a:cubicBezTo>
                    <a:pt x="750" y="95"/>
                    <a:pt x="704" y="89"/>
                    <a:pt x="658" y="81"/>
                  </a:cubicBezTo>
                  <a:cubicBezTo>
                    <a:pt x="579" y="69"/>
                    <a:pt x="500" y="56"/>
                    <a:pt x="421" y="43"/>
                  </a:cubicBezTo>
                  <a:cubicBezTo>
                    <a:pt x="393" y="39"/>
                    <a:pt x="364" y="37"/>
                    <a:pt x="336" y="33"/>
                  </a:cubicBezTo>
                  <a:cubicBezTo>
                    <a:pt x="272" y="23"/>
                    <a:pt x="207" y="13"/>
                    <a:pt x="143" y="3"/>
                  </a:cubicBezTo>
                  <a:cubicBezTo>
                    <a:pt x="124" y="0"/>
                    <a:pt x="113" y="5"/>
                    <a:pt x="108" y="25"/>
                  </a:cubicBezTo>
                  <a:cubicBezTo>
                    <a:pt x="88" y="105"/>
                    <a:pt x="63" y="184"/>
                    <a:pt x="45" y="264"/>
                  </a:cubicBezTo>
                  <a:cubicBezTo>
                    <a:pt x="28" y="347"/>
                    <a:pt x="16" y="431"/>
                    <a:pt x="3" y="515"/>
                  </a:cubicBezTo>
                  <a:cubicBezTo>
                    <a:pt x="0" y="532"/>
                    <a:pt x="0" y="550"/>
                    <a:pt x="0" y="56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US" sz="1350">
                <a:solidFill>
                  <a:srgbClr val="282F39"/>
                </a:solidFill>
                <a:latin typeface="Calibri" panose="020F0502020204030204"/>
              </a:endParaRPr>
            </a:p>
          </p:txBody>
        </p:sp>
      </p:grpSp>
      <p:grpSp>
        <p:nvGrpSpPr>
          <p:cNvPr id="14" name="Group 13">
            <a:extLst>
              <a:ext uri="{FF2B5EF4-FFF2-40B4-BE49-F238E27FC236}">
                <a16:creationId xmlns:a16="http://schemas.microsoft.com/office/drawing/2014/main" id="{2862EA3D-AFAF-4F0F-BDB6-0F51374B87E1}"/>
              </a:ext>
            </a:extLst>
          </p:cNvPr>
          <p:cNvGrpSpPr/>
          <p:nvPr/>
        </p:nvGrpSpPr>
        <p:grpSpPr>
          <a:xfrm rot="2117189">
            <a:off x="5855465" y="4388689"/>
            <a:ext cx="358831" cy="934501"/>
            <a:chOff x="2043326" y="4456372"/>
            <a:chExt cx="703343" cy="1831715"/>
          </a:xfrm>
          <a:solidFill>
            <a:schemeClr val="bg1">
              <a:lumMod val="95000"/>
            </a:schemeClr>
          </a:solidFill>
        </p:grpSpPr>
        <p:sp>
          <p:nvSpPr>
            <p:cNvPr id="8" name="Freeform 5">
              <a:extLst>
                <a:ext uri="{FF2B5EF4-FFF2-40B4-BE49-F238E27FC236}">
                  <a16:creationId xmlns:a16="http://schemas.microsoft.com/office/drawing/2014/main" id="{090A66EE-5B82-40BF-A881-7952F259E70A}"/>
                </a:ext>
              </a:extLst>
            </p:cNvPr>
            <p:cNvSpPr>
              <a:spLocks/>
            </p:cNvSpPr>
            <p:nvPr/>
          </p:nvSpPr>
          <p:spPr bwMode="auto">
            <a:xfrm>
              <a:off x="2043326" y="4456372"/>
              <a:ext cx="703343" cy="1161411"/>
            </a:xfrm>
            <a:custGeom>
              <a:avLst/>
              <a:gdLst>
                <a:gd name="T0" fmla="*/ 4 w 1176"/>
                <a:gd name="T1" fmla="*/ 1085 h 1953"/>
                <a:gd name="T2" fmla="*/ 55 w 1176"/>
                <a:gd name="T3" fmla="*/ 707 h 1953"/>
                <a:gd name="T4" fmla="*/ 196 w 1176"/>
                <a:gd name="T5" fmla="*/ 349 h 1953"/>
                <a:gd name="T6" fmla="*/ 434 w 1176"/>
                <a:gd name="T7" fmla="*/ 79 h 1953"/>
                <a:gd name="T8" fmla="*/ 713 w 1176"/>
                <a:gd name="T9" fmla="*/ 23 h 1953"/>
                <a:gd name="T10" fmla="*/ 888 w 1176"/>
                <a:gd name="T11" fmla="*/ 136 h 1953"/>
                <a:gd name="T12" fmla="*/ 1070 w 1176"/>
                <a:gd name="T13" fmla="*/ 467 h 1953"/>
                <a:gd name="T14" fmla="*/ 1172 w 1176"/>
                <a:gd name="T15" fmla="*/ 994 h 1953"/>
                <a:gd name="T16" fmla="*/ 1132 w 1176"/>
                <a:gd name="T17" fmla="*/ 1287 h 1953"/>
                <a:gd name="T18" fmla="*/ 1025 w 1176"/>
                <a:gd name="T19" fmla="*/ 1580 h 1953"/>
                <a:gd name="T20" fmla="*/ 967 w 1176"/>
                <a:gd name="T21" fmla="*/ 1842 h 1953"/>
                <a:gd name="T22" fmla="*/ 944 w 1176"/>
                <a:gd name="T23" fmla="*/ 1864 h 1953"/>
                <a:gd name="T24" fmla="*/ 700 w 1176"/>
                <a:gd name="T25" fmla="*/ 1893 h 1953"/>
                <a:gd name="T26" fmla="*/ 282 w 1176"/>
                <a:gd name="T27" fmla="*/ 1947 h 1953"/>
                <a:gd name="T28" fmla="*/ 216 w 1176"/>
                <a:gd name="T29" fmla="*/ 1907 h 1953"/>
                <a:gd name="T30" fmla="*/ 119 w 1176"/>
                <a:gd name="T31" fmla="*/ 1666 h 1953"/>
                <a:gd name="T32" fmla="*/ 4 w 1176"/>
                <a:gd name="T33" fmla="*/ 1085 h 19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76" h="1953">
                  <a:moveTo>
                    <a:pt x="4" y="1085"/>
                  </a:moveTo>
                  <a:cubicBezTo>
                    <a:pt x="3" y="957"/>
                    <a:pt x="24" y="832"/>
                    <a:pt x="55" y="707"/>
                  </a:cubicBezTo>
                  <a:cubicBezTo>
                    <a:pt x="85" y="581"/>
                    <a:pt x="132" y="462"/>
                    <a:pt x="196" y="349"/>
                  </a:cubicBezTo>
                  <a:cubicBezTo>
                    <a:pt x="256" y="244"/>
                    <a:pt x="331" y="149"/>
                    <a:pt x="434" y="79"/>
                  </a:cubicBezTo>
                  <a:cubicBezTo>
                    <a:pt x="518" y="21"/>
                    <a:pt x="613" y="0"/>
                    <a:pt x="713" y="23"/>
                  </a:cubicBezTo>
                  <a:cubicBezTo>
                    <a:pt x="782" y="39"/>
                    <a:pt x="840" y="82"/>
                    <a:pt x="888" y="136"/>
                  </a:cubicBezTo>
                  <a:cubicBezTo>
                    <a:pt x="975" y="232"/>
                    <a:pt x="1029" y="347"/>
                    <a:pt x="1070" y="467"/>
                  </a:cubicBezTo>
                  <a:cubicBezTo>
                    <a:pt x="1129" y="637"/>
                    <a:pt x="1166" y="813"/>
                    <a:pt x="1172" y="994"/>
                  </a:cubicBezTo>
                  <a:cubicBezTo>
                    <a:pt x="1176" y="1094"/>
                    <a:pt x="1165" y="1192"/>
                    <a:pt x="1132" y="1287"/>
                  </a:cubicBezTo>
                  <a:cubicBezTo>
                    <a:pt x="1098" y="1385"/>
                    <a:pt x="1059" y="1482"/>
                    <a:pt x="1025" y="1580"/>
                  </a:cubicBezTo>
                  <a:cubicBezTo>
                    <a:pt x="996" y="1665"/>
                    <a:pt x="964" y="1750"/>
                    <a:pt x="967" y="1842"/>
                  </a:cubicBezTo>
                  <a:cubicBezTo>
                    <a:pt x="968" y="1859"/>
                    <a:pt x="959" y="1863"/>
                    <a:pt x="944" y="1864"/>
                  </a:cubicBezTo>
                  <a:cubicBezTo>
                    <a:pt x="862" y="1873"/>
                    <a:pt x="781" y="1883"/>
                    <a:pt x="700" y="1893"/>
                  </a:cubicBezTo>
                  <a:cubicBezTo>
                    <a:pt x="560" y="1911"/>
                    <a:pt x="421" y="1929"/>
                    <a:pt x="282" y="1947"/>
                  </a:cubicBezTo>
                  <a:cubicBezTo>
                    <a:pt x="235" y="1953"/>
                    <a:pt x="235" y="1953"/>
                    <a:pt x="216" y="1907"/>
                  </a:cubicBezTo>
                  <a:cubicBezTo>
                    <a:pt x="183" y="1827"/>
                    <a:pt x="145" y="1748"/>
                    <a:pt x="119" y="1666"/>
                  </a:cubicBezTo>
                  <a:cubicBezTo>
                    <a:pt x="57" y="1477"/>
                    <a:pt x="0" y="1287"/>
                    <a:pt x="4" y="108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US" sz="1350">
                <a:solidFill>
                  <a:srgbClr val="282F39"/>
                </a:solidFill>
                <a:latin typeface="Calibri" panose="020F0502020204030204"/>
              </a:endParaRPr>
            </a:p>
          </p:txBody>
        </p:sp>
        <p:sp>
          <p:nvSpPr>
            <p:cNvPr id="9" name="Freeform 6">
              <a:extLst>
                <a:ext uri="{FF2B5EF4-FFF2-40B4-BE49-F238E27FC236}">
                  <a16:creationId xmlns:a16="http://schemas.microsoft.com/office/drawing/2014/main" id="{3DE0955C-A932-450A-A96F-557FEBD53F4C}"/>
                </a:ext>
              </a:extLst>
            </p:cNvPr>
            <p:cNvSpPr>
              <a:spLocks/>
            </p:cNvSpPr>
            <p:nvPr/>
          </p:nvSpPr>
          <p:spPr bwMode="auto">
            <a:xfrm>
              <a:off x="2222210" y="5700645"/>
              <a:ext cx="491933" cy="587442"/>
            </a:xfrm>
            <a:custGeom>
              <a:avLst/>
              <a:gdLst>
                <a:gd name="T0" fmla="*/ 821 w 821"/>
                <a:gd name="T1" fmla="*/ 562 h 987"/>
                <a:gd name="T2" fmla="*/ 773 w 821"/>
                <a:gd name="T3" fmla="*/ 795 h 987"/>
                <a:gd name="T4" fmla="*/ 658 w 821"/>
                <a:gd name="T5" fmla="*/ 915 h 987"/>
                <a:gd name="T6" fmla="*/ 334 w 821"/>
                <a:gd name="T7" fmla="*/ 964 h 987"/>
                <a:gd name="T8" fmla="*/ 186 w 821"/>
                <a:gd name="T9" fmla="*/ 879 h 987"/>
                <a:gd name="T10" fmla="*/ 50 w 821"/>
                <a:gd name="T11" fmla="*/ 574 h 987"/>
                <a:gd name="T12" fmla="*/ 2 w 821"/>
                <a:gd name="T13" fmla="*/ 138 h 987"/>
                <a:gd name="T14" fmla="*/ 26 w 821"/>
                <a:gd name="T15" fmla="*/ 102 h 987"/>
                <a:gd name="T16" fmla="*/ 163 w 821"/>
                <a:gd name="T17" fmla="*/ 81 h 987"/>
                <a:gd name="T18" fmla="*/ 400 w 821"/>
                <a:gd name="T19" fmla="*/ 43 h 987"/>
                <a:gd name="T20" fmla="*/ 485 w 821"/>
                <a:gd name="T21" fmla="*/ 33 h 987"/>
                <a:gd name="T22" fmla="*/ 678 w 821"/>
                <a:gd name="T23" fmla="*/ 3 h 987"/>
                <a:gd name="T24" fmla="*/ 713 w 821"/>
                <a:gd name="T25" fmla="*/ 25 h 987"/>
                <a:gd name="T26" fmla="*/ 776 w 821"/>
                <a:gd name="T27" fmla="*/ 264 h 987"/>
                <a:gd name="T28" fmla="*/ 819 w 821"/>
                <a:gd name="T29" fmla="*/ 515 h 987"/>
                <a:gd name="T30" fmla="*/ 821 w 821"/>
                <a:gd name="T31" fmla="*/ 562 h 9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21" h="987">
                  <a:moveTo>
                    <a:pt x="821" y="562"/>
                  </a:moveTo>
                  <a:cubicBezTo>
                    <a:pt x="820" y="647"/>
                    <a:pt x="810" y="724"/>
                    <a:pt x="773" y="795"/>
                  </a:cubicBezTo>
                  <a:cubicBezTo>
                    <a:pt x="746" y="845"/>
                    <a:pt x="708" y="887"/>
                    <a:pt x="658" y="915"/>
                  </a:cubicBezTo>
                  <a:cubicBezTo>
                    <a:pt x="556" y="970"/>
                    <a:pt x="448" y="987"/>
                    <a:pt x="334" y="964"/>
                  </a:cubicBezTo>
                  <a:cubicBezTo>
                    <a:pt x="276" y="952"/>
                    <a:pt x="226" y="923"/>
                    <a:pt x="186" y="879"/>
                  </a:cubicBezTo>
                  <a:cubicBezTo>
                    <a:pt x="106" y="793"/>
                    <a:pt x="74" y="686"/>
                    <a:pt x="50" y="574"/>
                  </a:cubicBezTo>
                  <a:cubicBezTo>
                    <a:pt x="19" y="430"/>
                    <a:pt x="19" y="283"/>
                    <a:pt x="2" y="138"/>
                  </a:cubicBezTo>
                  <a:cubicBezTo>
                    <a:pt x="0" y="117"/>
                    <a:pt x="5" y="105"/>
                    <a:pt x="26" y="102"/>
                  </a:cubicBezTo>
                  <a:cubicBezTo>
                    <a:pt x="72" y="95"/>
                    <a:pt x="118" y="89"/>
                    <a:pt x="163" y="81"/>
                  </a:cubicBezTo>
                  <a:cubicBezTo>
                    <a:pt x="242" y="69"/>
                    <a:pt x="321" y="56"/>
                    <a:pt x="400" y="43"/>
                  </a:cubicBezTo>
                  <a:cubicBezTo>
                    <a:pt x="428" y="39"/>
                    <a:pt x="457" y="37"/>
                    <a:pt x="485" y="33"/>
                  </a:cubicBezTo>
                  <a:cubicBezTo>
                    <a:pt x="550" y="23"/>
                    <a:pt x="614" y="13"/>
                    <a:pt x="678" y="3"/>
                  </a:cubicBezTo>
                  <a:cubicBezTo>
                    <a:pt x="697" y="0"/>
                    <a:pt x="708" y="5"/>
                    <a:pt x="713" y="25"/>
                  </a:cubicBezTo>
                  <a:cubicBezTo>
                    <a:pt x="734" y="105"/>
                    <a:pt x="758" y="184"/>
                    <a:pt x="776" y="264"/>
                  </a:cubicBezTo>
                  <a:cubicBezTo>
                    <a:pt x="794" y="347"/>
                    <a:pt x="805" y="431"/>
                    <a:pt x="819" y="515"/>
                  </a:cubicBezTo>
                  <a:cubicBezTo>
                    <a:pt x="821" y="532"/>
                    <a:pt x="821" y="550"/>
                    <a:pt x="821" y="56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US" sz="1350">
                <a:solidFill>
                  <a:srgbClr val="282F39"/>
                </a:solidFill>
                <a:latin typeface="Calibri" panose="020F0502020204030204"/>
              </a:endParaRPr>
            </a:p>
          </p:txBody>
        </p:sp>
      </p:grpSp>
      <p:grpSp>
        <p:nvGrpSpPr>
          <p:cNvPr id="13" name="Group 12">
            <a:extLst>
              <a:ext uri="{FF2B5EF4-FFF2-40B4-BE49-F238E27FC236}">
                <a16:creationId xmlns:a16="http://schemas.microsoft.com/office/drawing/2014/main" id="{86DD11CB-3877-4963-89A5-E0FDC67AA467}"/>
              </a:ext>
            </a:extLst>
          </p:cNvPr>
          <p:cNvGrpSpPr/>
          <p:nvPr/>
        </p:nvGrpSpPr>
        <p:grpSpPr>
          <a:xfrm rot="2592435">
            <a:off x="6599391" y="4366241"/>
            <a:ext cx="358831" cy="934501"/>
            <a:chOff x="3097662" y="4456372"/>
            <a:chExt cx="703343" cy="1831715"/>
          </a:xfrm>
          <a:solidFill>
            <a:schemeClr val="bg1">
              <a:lumMod val="95000"/>
            </a:schemeClr>
          </a:solidFill>
        </p:grpSpPr>
        <p:sp>
          <p:nvSpPr>
            <p:cNvPr id="10" name="Freeform 7">
              <a:extLst>
                <a:ext uri="{FF2B5EF4-FFF2-40B4-BE49-F238E27FC236}">
                  <a16:creationId xmlns:a16="http://schemas.microsoft.com/office/drawing/2014/main" id="{8E43655A-4BD6-4111-9E28-07ACF023DD14}"/>
                </a:ext>
              </a:extLst>
            </p:cNvPr>
            <p:cNvSpPr>
              <a:spLocks/>
            </p:cNvSpPr>
            <p:nvPr/>
          </p:nvSpPr>
          <p:spPr bwMode="auto">
            <a:xfrm>
              <a:off x="3097662" y="4456372"/>
              <a:ext cx="703343" cy="1161411"/>
            </a:xfrm>
            <a:custGeom>
              <a:avLst/>
              <a:gdLst>
                <a:gd name="T0" fmla="*/ 1172 w 1176"/>
                <a:gd name="T1" fmla="*/ 1085 h 1953"/>
                <a:gd name="T2" fmla="*/ 1122 w 1176"/>
                <a:gd name="T3" fmla="*/ 707 h 1953"/>
                <a:gd name="T4" fmla="*/ 980 w 1176"/>
                <a:gd name="T5" fmla="*/ 349 h 1953"/>
                <a:gd name="T6" fmla="*/ 743 w 1176"/>
                <a:gd name="T7" fmla="*/ 79 h 1953"/>
                <a:gd name="T8" fmla="*/ 464 w 1176"/>
                <a:gd name="T9" fmla="*/ 23 h 1953"/>
                <a:gd name="T10" fmla="*/ 288 w 1176"/>
                <a:gd name="T11" fmla="*/ 136 h 1953"/>
                <a:gd name="T12" fmla="*/ 106 w 1176"/>
                <a:gd name="T13" fmla="*/ 467 h 1953"/>
                <a:gd name="T14" fmla="*/ 4 w 1176"/>
                <a:gd name="T15" fmla="*/ 994 h 1953"/>
                <a:gd name="T16" fmla="*/ 44 w 1176"/>
                <a:gd name="T17" fmla="*/ 1287 h 1953"/>
                <a:gd name="T18" fmla="*/ 151 w 1176"/>
                <a:gd name="T19" fmla="*/ 1580 h 1953"/>
                <a:gd name="T20" fmla="*/ 209 w 1176"/>
                <a:gd name="T21" fmla="*/ 1842 h 1953"/>
                <a:gd name="T22" fmla="*/ 232 w 1176"/>
                <a:gd name="T23" fmla="*/ 1864 h 1953"/>
                <a:gd name="T24" fmla="*/ 477 w 1176"/>
                <a:gd name="T25" fmla="*/ 1893 h 1953"/>
                <a:gd name="T26" fmla="*/ 894 w 1176"/>
                <a:gd name="T27" fmla="*/ 1947 h 1953"/>
                <a:gd name="T28" fmla="*/ 961 w 1176"/>
                <a:gd name="T29" fmla="*/ 1907 h 1953"/>
                <a:gd name="T30" fmla="*/ 1058 w 1176"/>
                <a:gd name="T31" fmla="*/ 1666 h 1953"/>
                <a:gd name="T32" fmla="*/ 1172 w 1176"/>
                <a:gd name="T33" fmla="*/ 1085 h 19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76" h="1953">
                  <a:moveTo>
                    <a:pt x="1172" y="1085"/>
                  </a:moveTo>
                  <a:cubicBezTo>
                    <a:pt x="1173" y="957"/>
                    <a:pt x="1152" y="832"/>
                    <a:pt x="1122" y="707"/>
                  </a:cubicBezTo>
                  <a:cubicBezTo>
                    <a:pt x="1091" y="581"/>
                    <a:pt x="1044" y="462"/>
                    <a:pt x="980" y="349"/>
                  </a:cubicBezTo>
                  <a:cubicBezTo>
                    <a:pt x="920" y="244"/>
                    <a:pt x="845" y="149"/>
                    <a:pt x="743" y="79"/>
                  </a:cubicBezTo>
                  <a:cubicBezTo>
                    <a:pt x="658" y="21"/>
                    <a:pt x="563" y="0"/>
                    <a:pt x="464" y="23"/>
                  </a:cubicBezTo>
                  <a:cubicBezTo>
                    <a:pt x="394" y="39"/>
                    <a:pt x="337" y="82"/>
                    <a:pt x="288" y="136"/>
                  </a:cubicBezTo>
                  <a:cubicBezTo>
                    <a:pt x="201" y="232"/>
                    <a:pt x="147" y="347"/>
                    <a:pt x="106" y="467"/>
                  </a:cubicBezTo>
                  <a:cubicBezTo>
                    <a:pt x="47" y="637"/>
                    <a:pt x="11" y="813"/>
                    <a:pt x="4" y="994"/>
                  </a:cubicBezTo>
                  <a:cubicBezTo>
                    <a:pt x="0" y="1094"/>
                    <a:pt x="11" y="1192"/>
                    <a:pt x="44" y="1287"/>
                  </a:cubicBezTo>
                  <a:cubicBezTo>
                    <a:pt x="78" y="1385"/>
                    <a:pt x="117" y="1482"/>
                    <a:pt x="151" y="1580"/>
                  </a:cubicBezTo>
                  <a:cubicBezTo>
                    <a:pt x="181" y="1665"/>
                    <a:pt x="213" y="1750"/>
                    <a:pt x="209" y="1842"/>
                  </a:cubicBezTo>
                  <a:cubicBezTo>
                    <a:pt x="209" y="1859"/>
                    <a:pt x="217" y="1863"/>
                    <a:pt x="232" y="1864"/>
                  </a:cubicBezTo>
                  <a:cubicBezTo>
                    <a:pt x="314" y="1873"/>
                    <a:pt x="395" y="1883"/>
                    <a:pt x="477" y="1893"/>
                  </a:cubicBezTo>
                  <a:cubicBezTo>
                    <a:pt x="616" y="1911"/>
                    <a:pt x="755" y="1929"/>
                    <a:pt x="894" y="1947"/>
                  </a:cubicBezTo>
                  <a:cubicBezTo>
                    <a:pt x="942" y="1953"/>
                    <a:pt x="942" y="1953"/>
                    <a:pt x="961" y="1907"/>
                  </a:cubicBezTo>
                  <a:cubicBezTo>
                    <a:pt x="993" y="1827"/>
                    <a:pt x="1031" y="1748"/>
                    <a:pt x="1058" y="1666"/>
                  </a:cubicBezTo>
                  <a:cubicBezTo>
                    <a:pt x="1119" y="1477"/>
                    <a:pt x="1176" y="1287"/>
                    <a:pt x="1172" y="108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US" sz="1350">
                <a:solidFill>
                  <a:srgbClr val="282F39"/>
                </a:solidFill>
                <a:latin typeface="Calibri" panose="020F0502020204030204"/>
              </a:endParaRPr>
            </a:p>
          </p:txBody>
        </p:sp>
        <p:sp>
          <p:nvSpPr>
            <p:cNvPr id="11" name="Freeform 8">
              <a:extLst>
                <a:ext uri="{FF2B5EF4-FFF2-40B4-BE49-F238E27FC236}">
                  <a16:creationId xmlns:a16="http://schemas.microsoft.com/office/drawing/2014/main" id="{FFCC3426-F544-4B14-8166-5232D25E4203}"/>
                </a:ext>
              </a:extLst>
            </p:cNvPr>
            <p:cNvSpPr>
              <a:spLocks/>
            </p:cNvSpPr>
            <p:nvPr/>
          </p:nvSpPr>
          <p:spPr bwMode="auto">
            <a:xfrm>
              <a:off x="3130187" y="5700645"/>
              <a:ext cx="491933" cy="587442"/>
            </a:xfrm>
            <a:custGeom>
              <a:avLst/>
              <a:gdLst>
                <a:gd name="T0" fmla="*/ 0 w 821"/>
                <a:gd name="T1" fmla="*/ 562 h 987"/>
                <a:gd name="T2" fmla="*/ 49 w 821"/>
                <a:gd name="T3" fmla="*/ 795 h 987"/>
                <a:gd name="T4" fmla="*/ 164 w 821"/>
                <a:gd name="T5" fmla="*/ 915 h 987"/>
                <a:gd name="T6" fmla="*/ 487 w 821"/>
                <a:gd name="T7" fmla="*/ 964 h 987"/>
                <a:gd name="T8" fmla="*/ 635 w 821"/>
                <a:gd name="T9" fmla="*/ 879 h 987"/>
                <a:gd name="T10" fmla="*/ 771 w 821"/>
                <a:gd name="T11" fmla="*/ 574 h 987"/>
                <a:gd name="T12" fmla="*/ 819 w 821"/>
                <a:gd name="T13" fmla="*/ 138 h 987"/>
                <a:gd name="T14" fmla="*/ 795 w 821"/>
                <a:gd name="T15" fmla="*/ 102 h 987"/>
                <a:gd name="T16" fmla="*/ 658 w 821"/>
                <a:gd name="T17" fmla="*/ 81 h 987"/>
                <a:gd name="T18" fmla="*/ 421 w 821"/>
                <a:gd name="T19" fmla="*/ 43 h 987"/>
                <a:gd name="T20" fmla="*/ 336 w 821"/>
                <a:gd name="T21" fmla="*/ 33 h 987"/>
                <a:gd name="T22" fmla="*/ 143 w 821"/>
                <a:gd name="T23" fmla="*/ 3 h 987"/>
                <a:gd name="T24" fmla="*/ 108 w 821"/>
                <a:gd name="T25" fmla="*/ 25 h 987"/>
                <a:gd name="T26" fmla="*/ 45 w 821"/>
                <a:gd name="T27" fmla="*/ 264 h 987"/>
                <a:gd name="T28" fmla="*/ 3 w 821"/>
                <a:gd name="T29" fmla="*/ 515 h 987"/>
                <a:gd name="T30" fmla="*/ 0 w 821"/>
                <a:gd name="T31" fmla="*/ 562 h 9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21" h="987">
                  <a:moveTo>
                    <a:pt x="0" y="562"/>
                  </a:moveTo>
                  <a:cubicBezTo>
                    <a:pt x="2" y="647"/>
                    <a:pt x="11" y="724"/>
                    <a:pt x="49" y="795"/>
                  </a:cubicBezTo>
                  <a:cubicBezTo>
                    <a:pt x="75" y="845"/>
                    <a:pt x="113" y="887"/>
                    <a:pt x="164" y="915"/>
                  </a:cubicBezTo>
                  <a:cubicBezTo>
                    <a:pt x="265" y="970"/>
                    <a:pt x="374" y="987"/>
                    <a:pt x="487" y="964"/>
                  </a:cubicBezTo>
                  <a:cubicBezTo>
                    <a:pt x="545" y="952"/>
                    <a:pt x="595" y="923"/>
                    <a:pt x="635" y="879"/>
                  </a:cubicBezTo>
                  <a:cubicBezTo>
                    <a:pt x="715" y="793"/>
                    <a:pt x="747" y="686"/>
                    <a:pt x="771" y="574"/>
                  </a:cubicBezTo>
                  <a:cubicBezTo>
                    <a:pt x="802" y="430"/>
                    <a:pt x="802" y="283"/>
                    <a:pt x="819" y="138"/>
                  </a:cubicBezTo>
                  <a:cubicBezTo>
                    <a:pt x="821" y="117"/>
                    <a:pt x="816" y="105"/>
                    <a:pt x="795" y="102"/>
                  </a:cubicBezTo>
                  <a:cubicBezTo>
                    <a:pt x="750" y="95"/>
                    <a:pt x="704" y="89"/>
                    <a:pt x="658" y="81"/>
                  </a:cubicBezTo>
                  <a:cubicBezTo>
                    <a:pt x="579" y="69"/>
                    <a:pt x="500" y="56"/>
                    <a:pt x="421" y="43"/>
                  </a:cubicBezTo>
                  <a:cubicBezTo>
                    <a:pt x="393" y="39"/>
                    <a:pt x="364" y="37"/>
                    <a:pt x="336" y="33"/>
                  </a:cubicBezTo>
                  <a:cubicBezTo>
                    <a:pt x="272" y="23"/>
                    <a:pt x="207" y="13"/>
                    <a:pt x="143" y="3"/>
                  </a:cubicBezTo>
                  <a:cubicBezTo>
                    <a:pt x="124" y="0"/>
                    <a:pt x="113" y="5"/>
                    <a:pt x="108" y="25"/>
                  </a:cubicBezTo>
                  <a:cubicBezTo>
                    <a:pt x="88" y="105"/>
                    <a:pt x="63" y="184"/>
                    <a:pt x="45" y="264"/>
                  </a:cubicBezTo>
                  <a:cubicBezTo>
                    <a:pt x="28" y="347"/>
                    <a:pt x="16" y="431"/>
                    <a:pt x="3" y="515"/>
                  </a:cubicBezTo>
                  <a:cubicBezTo>
                    <a:pt x="0" y="532"/>
                    <a:pt x="0" y="550"/>
                    <a:pt x="0" y="56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US" sz="1350">
                <a:solidFill>
                  <a:srgbClr val="282F39"/>
                </a:solidFill>
                <a:latin typeface="Calibri" panose="020F0502020204030204"/>
              </a:endParaRPr>
            </a:p>
          </p:txBody>
        </p:sp>
      </p:grpSp>
      <p:grpSp>
        <p:nvGrpSpPr>
          <p:cNvPr id="17" name="Group 16">
            <a:extLst>
              <a:ext uri="{FF2B5EF4-FFF2-40B4-BE49-F238E27FC236}">
                <a16:creationId xmlns:a16="http://schemas.microsoft.com/office/drawing/2014/main" id="{F7F2EB9A-0C43-475F-A47A-6F2C46F03C57}"/>
              </a:ext>
            </a:extLst>
          </p:cNvPr>
          <p:cNvGrpSpPr/>
          <p:nvPr/>
        </p:nvGrpSpPr>
        <p:grpSpPr>
          <a:xfrm rot="2117189">
            <a:off x="6501869" y="3044970"/>
            <a:ext cx="358831" cy="934501"/>
            <a:chOff x="2043326" y="4456372"/>
            <a:chExt cx="703343" cy="1831715"/>
          </a:xfrm>
          <a:solidFill>
            <a:schemeClr val="bg1">
              <a:lumMod val="95000"/>
            </a:schemeClr>
          </a:solidFill>
        </p:grpSpPr>
        <p:sp>
          <p:nvSpPr>
            <p:cNvPr id="18" name="Freeform 5">
              <a:extLst>
                <a:ext uri="{FF2B5EF4-FFF2-40B4-BE49-F238E27FC236}">
                  <a16:creationId xmlns:a16="http://schemas.microsoft.com/office/drawing/2014/main" id="{5088D7B1-955C-4C38-9ECF-8865295A3AEB}"/>
                </a:ext>
              </a:extLst>
            </p:cNvPr>
            <p:cNvSpPr>
              <a:spLocks/>
            </p:cNvSpPr>
            <p:nvPr/>
          </p:nvSpPr>
          <p:spPr bwMode="auto">
            <a:xfrm>
              <a:off x="2043326" y="4456372"/>
              <a:ext cx="703343" cy="1161411"/>
            </a:xfrm>
            <a:custGeom>
              <a:avLst/>
              <a:gdLst>
                <a:gd name="T0" fmla="*/ 4 w 1176"/>
                <a:gd name="T1" fmla="*/ 1085 h 1953"/>
                <a:gd name="T2" fmla="*/ 55 w 1176"/>
                <a:gd name="T3" fmla="*/ 707 h 1953"/>
                <a:gd name="T4" fmla="*/ 196 w 1176"/>
                <a:gd name="T5" fmla="*/ 349 h 1953"/>
                <a:gd name="T6" fmla="*/ 434 w 1176"/>
                <a:gd name="T7" fmla="*/ 79 h 1953"/>
                <a:gd name="T8" fmla="*/ 713 w 1176"/>
                <a:gd name="T9" fmla="*/ 23 h 1953"/>
                <a:gd name="T10" fmla="*/ 888 w 1176"/>
                <a:gd name="T11" fmla="*/ 136 h 1953"/>
                <a:gd name="T12" fmla="*/ 1070 w 1176"/>
                <a:gd name="T13" fmla="*/ 467 h 1953"/>
                <a:gd name="T14" fmla="*/ 1172 w 1176"/>
                <a:gd name="T15" fmla="*/ 994 h 1953"/>
                <a:gd name="T16" fmla="*/ 1132 w 1176"/>
                <a:gd name="T17" fmla="*/ 1287 h 1953"/>
                <a:gd name="T18" fmla="*/ 1025 w 1176"/>
                <a:gd name="T19" fmla="*/ 1580 h 1953"/>
                <a:gd name="T20" fmla="*/ 967 w 1176"/>
                <a:gd name="T21" fmla="*/ 1842 h 1953"/>
                <a:gd name="T22" fmla="*/ 944 w 1176"/>
                <a:gd name="T23" fmla="*/ 1864 h 1953"/>
                <a:gd name="T24" fmla="*/ 700 w 1176"/>
                <a:gd name="T25" fmla="*/ 1893 h 1953"/>
                <a:gd name="T26" fmla="*/ 282 w 1176"/>
                <a:gd name="T27" fmla="*/ 1947 h 1953"/>
                <a:gd name="T28" fmla="*/ 216 w 1176"/>
                <a:gd name="T29" fmla="*/ 1907 h 1953"/>
                <a:gd name="T30" fmla="*/ 119 w 1176"/>
                <a:gd name="T31" fmla="*/ 1666 h 1953"/>
                <a:gd name="T32" fmla="*/ 4 w 1176"/>
                <a:gd name="T33" fmla="*/ 1085 h 19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76" h="1953">
                  <a:moveTo>
                    <a:pt x="4" y="1085"/>
                  </a:moveTo>
                  <a:cubicBezTo>
                    <a:pt x="3" y="957"/>
                    <a:pt x="24" y="832"/>
                    <a:pt x="55" y="707"/>
                  </a:cubicBezTo>
                  <a:cubicBezTo>
                    <a:pt x="85" y="581"/>
                    <a:pt x="132" y="462"/>
                    <a:pt x="196" y="349"/>
                  </a:cubicBezTo>
                  <a:cubicBezTo>
                    <a:pt x="256" y="244"/>
                    <a:pt x="331" y="149"/>
                    <a:pt x="434" y="79"/>
                  </a:cubicBezTo>
                  <a:cubicBezTo>
                    <a:pt x="518" y="21"/>
                    <a:pt x="613" y="0"/>
                    <a:pt x="713" y="23"/>
                  </a:cubicBezTo>
                  <a:cubicBezTo>
                    <a:pt x="782" y="39"/>
                    <a:pt x="840" y="82"/>
                    <a:pt x="888" y="136"/>
                  </a:cubicBezTo>
                  <a:cubicBezTo>
                    <a:pt x="975" y="232"/>
                    <a:pt x="1029" y="347"/>
                    <a:pt x="1070" y="467"/>
                  </a:cubicBezTo>
                  <a:cubicBezTo>
                    <a:pt x="1129" y="637"/>
                    <a:pt x="1166" y="813"/>
                    <a:pt x="1172" y="994"/>
                  </a:cubicBezTo>
                  <a:cubicBezTo>
                    <a:pt x="1176" y="1094"/>
                    <a:pt x="1165" y="1192"/>
                    <a:pt x="1132" y="1287"/>
                  </a:cubicBezTo>
                  <a:cubicBezTo>
                    <a:pt x="1098" y="1385"/>
                    <a:pt x="1059" y="1482"/>
                    <a:pt x="1025" y="1580"/>
                  </a:cubicBezTo>
                  <a:cubicBezTo>
                    <a:pt x="996" y="1665"/>
                    <a:pt x="964" y="1750"/>
                    <a:pt x="967" y="1842"/>
                  </a:cubicBezTo>
                  <a:cubicBezTo>
                    <a:pt x="968" y="1859"/>
                    <a:pt x="959" y="1863"/>
                    <a:pt x="944" y="1864"/>
                  </a:cubicBezTo>
                  <a:cubicBezTo>
                    <a:pt x="862" y="1873"/>
                    <a:pt x="781" y="1883"/>
                    <a:pt x="700" y="1893"/>
                  </a:cubicBezTo>
                  <a:cubicBezTo>
                    <a:pt x="560" y="1911"/>
                    <a:pt x="421" y="1929"/>
                    <a:pt x="282" y="1947"/>
                  </a:cubicBezTo>
                  <a:cubicBezTo>
                    <a:pt x="235" y="1953"/>
                    <a:pt x="235" y="1953"/>
                    <a:pt x="216" y="1907"/>
                  </a:cubicBezTo>
                  <a:cubicBezTo>
                    <a:pt x="183" y="1827"/>
                    <a:pt x="145" y="1748"/>
                    <a:pt x="119" y="1666"/>
                  </a:cubicBezTo>
                  <a:cubicBezTo>
                    <a:pt x="57" y="1477"/>
                    <a:pt x="0" y="1287"/>
                    <a:pt x="4" y="108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US" sz="1350">
                <a:solidFill>
                  <a:srgbClr val="282F39"/>
                </a:solidFill>
                <a:latin typeface="Calibri" panose="020F0502020204030204"/>
              </a:endParaRPr>
            </a:p>
          </p:txBody>
        </p:sp>
        <p:sp>
          <p:nvSpPr>
            <p:cNvPr id="19" name="Freeform 6">
              <a:extLst>
                <a:ext uri="{FF2B5EF4-FFF2-40B4-BE49-F238E27FC236}">
                  <a16:creationId xmlns:a16="http://schemas.microsoft.com/office/drawing/2014/main" id="{01E9CED9-886A-4C31-84C5-16D40806BF9E}"/>
                </a:ext>
              </a:extLst>
            </p:cNvPr>
            <p:cNvSpPr>
              <a:spLocks/>
            </p:cNvSpPr>
            <p:nvPr/>
          </p:nvSpPr>
          <p:spPr bwMode="auto">
            <a:xfrm>
              <a:off x="2222210" y="5700645"/>
              <a:ext cx="491933" cy="587442"/>
            </a:xfrm>
            <a:custGeom>
              <a:avLst/>
              <a:gdLst>
                <a:gd name="T0" fmla="*/ 821 w 821"/>
                <a:gd name="T1" fmla="*/ 562 h 987"/>
                <a:gd name="T2" fmla="*/ 773 w 821"/>
                <a:gd name="T3" fmla="*/ 795 h 987"/>
                <a:gd name="T4" fmla="*/ 658 w 821"/>
                <a:gd name="T5" fmla="*/ 915 h 987"/>
                <a:gd name="T6" fmla="*/ 334 w 821"/>
                <a:gd name="T7" fmla="*/ 964 h 987"/>
                <a:gd name="T8" fmla="*/ 186 w 821"/>
                <a:gd name="T9" fmla="*/ 879 h 987"/>
                <a:gd name="T10" fmla="*/ 50 w 821"/>
                <a:gd name="T11" fmla="*/ 574 h 987"/>
                <a:gd name="T12" fmla="*/ 2 w 821"/>
                <a:gd name="T13" fmla="*/ 138 h 987"/>
                <a:gd name="T14" fmla="*/ 26 w 821"/>
                <a:gd name="T15" fmla="*/ 102 h 987"/>
                <a:gd name="T16" fmla="*/ 163 w 821"/>
                <a:gd name="T17" fmla="*/ 81 h 987"/>
                <a:gd name="T18" fmla="*/ 400 w 821"/>
                <a:gd name="T19" fmla="*/ 43 h 987"/>
                <a:gd name="T20" fmla="*/ 485 w 821"/>
                <a:gd name="T21" fmla="*/ 33 h 987"/>
                <a:gd name="T22" fmla="*/ 678 w 821"/>
                <a:gd name="T23" fmla="*/ 3 h 987"/>
                <a:gd name="T24" fmla="*/ 713 w 821"/>
                <a:gd name="T25" fmla="*/ 25 h 987"/>
                <a:gd name="T26" fmla="*/ 776 w 821"/>
                <a:gd name="T27" fmla="*/ 264 h 987"/>
                <a:gd name="T28" fmla="*/ 819 w 821"/>
                <a:gd name="T29" fmla="*/ 515 h 987"/>
                <a:gd name="T30" fmla="*/ 821 w 821"/>
                <a:gd name="T31" fmla="*/ 562 h 9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21" h="987">
                  <a:moveTo>
                    <a:pt x="821" y="562"/>
                  </a:moveTo>
                  <a:cubicBezTo>
                    <a:pt x="820" y="647"/>
                    <a:pt x="810" y="724"/>
                    <a:pt x="773" y="795"/>
                  </a:cubicBezTo>
                  <a:cubicBezTo>
                    <a:pt x="746" y="845"/>
                    <a:pt x="708" y="887"/>
                    <a:pt x="658" y="915"/>
                  </a:cubicBezTo>
                  <a:cubicBezTo>
                    <a:pt x="556" y="970"/>
                    <a:pt x="448" y="987"/>
                    <a:pt x="334" y="964"/>
                  </a:cubicBezTo>
                  <a:cubicBezTo>
                    <a:pt x="276" y="952"/>
                    <a:pt x="226" y="923"/>
                    <a:pt x="186" y="879"/>
                  </a:cubicBezTo>
                  <a:cubicBezTo>
                    <a:pt x="106" y="793"/>
                    <a:pt x="74" y="686"/>
                    <a:pt x="50" y="574"/>
                  </a:cubicBezTo>
                  <a:cubicBezTo>
                    <a:pt x="19" y="430"/>
                    <a:pt x="19" y="283"/>
                    <a:pt x="2" y="138"/>
                  </a:cubicBezTo>
                  <a:cubicBezTo>
                    <a:pt x="0" y="117"/>
                    <a:pt x="5" y="105"/>
                    <a:pt x="26" y="102"/>
                  </a:cubicBezTo>
                  <a:cubicBezTo>
                    <a:pt x="72" y="95"/>
                    <a:pt x="118" y="89"/>
                    <a:pt x="163" y="81"/>
                  </a:cubicBezTo>
                  <a:cubicBezTo>
                    <a:pt x="242" y="69"/>
                    <a:pt x="321" y="56"/>
                    <a:pt x="400" y="43"/>
                  </a:cubicBezTo>
                  <a:cubicBezTo>
                    <a:pt x="428" y="39"/>
                    <a:pt x="457" y="37"/>
                    <a:pt x="485" y="33"/>
                  </a:cubicBezTo>
                  <a:cubicBezTo>
                    <a:pt x="550" y="23"/>
                    <a:pt x="614" y="13"/>
                    <a:pt x="678" y="3"/>
                  </a:cubicBezTo>
                  <a:cubicBezTo>
                    <a:pt x="697" y="0"/>
                    <a:pt x="708" y="5"/>
                    <a:pt x="713" y="25"/>
                  </a:cubicBezTo>
                  <a:cubicBezTo>
                    <a:pt x="734" y="105"/>
                    <a:pt x="758" y="184"/>
                    <a:pt x="776" y="264"/>
                  </a:cubicBezTo>
                  <a:cubicBezTo>
                    <a:pt x="794" y="347"/>
                    <a:pt x="805" y="431"/>
                    <a:pt x="819" y="515"/>
                  </a:cubicBezTo>
                  <a:cubicBezTo>
                    <a:pt x="821" y="532"/>
                    <a:pt x="821" y="550"/>
                    <a:pt x="821" y="56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US" sz="1350">
                <a:solidFill>
                  <a:srgbClr val="282F39"/>
                </a:solidFill>
                <a:latin typeface="Calibri" panose="020F0502020204030204"/>
              </a:endParaRPr>
            </a:p>
          </p:txBody>
        </p:sp>
      </p:grpSp>
      <p:grpSp>
        <p:nvGrpSpPr>
          <p:cNvPr id="20" name="Group 19">
            <a:extLst>
              <a:ext uri="{FF2B5EF4-FFF2-40B4-BE49-F238E27FC236}">
                <a16:creationId xmlns:a16="http://schemas.microsoft.com/office/drawing/2014/main" id="{9A4A522B-134B-455F-84E0-003CC0036349}"/>
              </a:ext>
            </a:extLst>
          </p:cNvPr>
          <p:cNvGrpSpPr/>
          <p:nvPr/>
        </p:nvGrpSpPr>
        <p:grpSpPr>
          <a:xfrm rot="2592435">
            <a:off x="7245794" y="2969004"/>
            <a:ext cx="358831" cy="934501"/>
            <a:chOff x="3097662" y="4456372"/>
            <a:chExt cx="703343" cy="1831715"/>
          </a:xfrm>
          <a:solidFill>
            <a:schemeClr val="bg1">
              <a:lumMod val="95000"/>
            </a:schemeClr>
          </a:solidFill>
        </p:grpSpPr>
        <p:sp>
          <p:nvSpPr>
            <p:cNvPr id="21" name="Freeform 7">
              <a:extLst>
                <a:ext uri="{FF2B5EF4-FFF2-40B4-BE49-F238E27FC236}">
                  <a16:creationId xmlns:a16="http://schemas.microsoft.com/office/drawing/2014/main" id="{06DA823C-FD72-4FC3-A339-5FCC8EFDE805}"/>
                </a:ext>
              </a:extLst>
            </p:cNvPr>
            <p:cNvSpPr>
              <a:spLocks/>
            </p:cNvSpPr>
            <p:nvPr/>
          </p:nvSpPr>
          <p:spPr bwMode="auto">
            <a:xfrm>
              <a:off x="3097662" y="4456372"/>
              <a:ext cx="703343" cy="1161411"/>
            </a:xfrm>
            <a:custGeom>
              <a:avLst/>
              <a:gdLst>
                <a:gd name="T0" fmla="*/ 1172 w 1176"/>
                <a:gd name="T1" fmla="*/ 1085 h 1953"/>
                <a:gd name="T2" fmla="*/ 1122 w 1176"/>
                <a:gd name="T3" fmla="*/ 707 h 1953"/>
                <a:gd name="T4" fmla="*/ 980 w 1176"/>
                <a:gd name="T5" fmla="*/ 349 h 1953"/>
                <a:gd name="T6" fmla="*/ 743 w 1176"/>
                <a:gd name="T7" fmla="*/ 79 h 1953"/>
                <a:gd name="T8" fmla="*/ 464 w 1176"/>
                <a:gd name="T9" fmla="*/ 23 h 1953"/>
                <a:gd name="T10" fmla="*/ 288 w 1176"/>
                <a:gd name="T11" fmla="*/ 136 h 1953"/>
                <a:gd name="T12" fmla="*/ 106 w 1176"/>
                <a:gd name="T13" fmla="*/ 467 h 1953"/>
                <a:gd name="T14" fmla="*/ 4 w 1176"/>
                <a:gd name="T15" fmla="*/ 994 h 1953"/>
                <a:gd name="T16" fmla="*/ 44 w 1176"/>
                <a:gd name="T17" fmla="*/ 1287 h 1953"/>
                <a:gd name="T18" fmla="*/ 151 w 1176"/>
                <a:gd name="T19" fmla="*/ 1580 h 1953"/>
                <a:gd name="T20" fmla="*/ 209 w 1176"/>
                <a:gd name="T21" fmla="*/ 1842 h 1953"/>
                <a:gd name="T22" fmla="*/ 232 w 1176"/>
                <a:gd name="T23" fmla="*/ 1864 h 1953"/>
                <a:gd name="T24" fmla="*/ 477 w 1176"/>
                <a:gd name="T25" fmla="*/ 1893 h 1953"/>
                <a:gd name="T26" fmla="*/ 894 w 1176"/>
                <a:gd name="T27" fmla="*/ 1947 h 1953"/>
                <a:gd name="T28" fmla="*/ 961 w 1176"/>
                <a:gd name="T29" fmla="*/ 1907 h 1953"/>
                <a:gd name="T30" fmla="*/ 1058 w 1176"/>
                <a:gd name="T31" fmla="*/ 1666 h 1953"/>
                <a:gd name="T32" fmla="*/ 1172 w 1176"/>
                <a:gd name="T33" fmla="*/ 1085 h 19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76" h="1953">
                  <a:moveTo>
                    <a:pt x="1172" y="1085"/>
                  </a:moveTo>
                  <a:cubicBezTo>
                    <a:pt x="1173" y="957"/>
                    <a:pt x="1152" y="832"/>
                    <a:pt x="1122" y="707"/>
                  </a:cubicBezTo>
                  <a:cubicBezTo>
                    <a:pt x="1091" y="581"/>
                    <a:pt x="1044" y="462"/>
                    <a:pt x="980" y="349"/>
                  </a:cubicBezTo>
                  <a:cubicBezTo>
                    <a:pt x="920" y="244"/>
                    <a:pt x="845" y="149"/>
                    <a:pt x="743" y="79"/>
                  </a:cubicBezTo>
                  <a:cubicBezTo>
                    <a:pt x="658" y="21"/>
                    <a:pt x="563" y="0"/>
                    <a:pt x="464" y="23"/>
                  </a:cubicBezTo>
                  <a:cubicBezTo>
                    <a:pt x="394" y="39"/>
                    <a:pt x="337" y="82"/>
                    <a:pt x="288" y="136"/>
                  </a:cubicBezTo>
                  <a:cubicBezTo>
                    <a:pt x="201" y="232"/>
                    <a:pt x="147" y="347"/>
                    <a:pt x="106" y="467"/>
                  </a:cubicBezTo>
                  <a:cubicBezTo>
                    <a:pt x="47" y="637"/>
                    <a:pt x="11" y="813"/>
                    <a:pt x="4" y="994"/>
                  </a:cubicBezTo>
                  <a:cubicBezTo>
                    <a:pt x="0" y="1094"/>
                    <a:pt x="11" y="1192"/>
                    <a:pt x="44" y="1287"/>
                  </a:cubicBezTo>
                  <a:cubicBezTo>
                    <a:pt x="78" y="1385"/>
                    <a:pt x="117" y="1482"/>
                    <a:pt x="151" y="1580"/>
                  </a:cubicBezTo>
                  <a:cubicBezTo>
                    <a:pt x="181" y="1665"/>
                    <a:pt x="213" y="1750"/>
                    <a:pt x="209" y="1842"/>
                  </a:cubicBezTo>
                  <a:cubicBezTo>
                    <a:pt x="209" y="1859"/>
                    <a:pt x="217" y="1863"/>
                    <a:pt x="232" y="1864"/>
                  </a:cubicBezTo>
                  <a:cubicBezTo>
                    <a:pt x="314" y="1873"/>
                    <a:pt x="395" y="1883"/>
                    <a:pt x="477" y="1893"/>
                  </a:cubicBezTo>
                  <a:cubicBezTo>
                    <a:pt x="616" y="1911"/>
                    <a:pt x="755" y="1929"/>
                    <a:pt x="894" y="1947"/>
                  </a:cubicBezTo>
                  <a:cubicBezTo>
                    <a:pt x="942" y="1953"/>
                    <a:pt x="942" y="1953"/>
                    <a:pt x="961" y="1907"/>
                  </a:cubicBezTo>
                  <a:cubicBezTo>
                    <a:pt x="993" y="1827"/>
                    <a:pt x="1031" y="1748"/>
                    <a:pt x="1058" y="1666"/>
                  </a:cubicBezTo>
                  <a:cubicBezTo>
                    <a:pt x="1119" y="1477"/>
                    <a:pt x="1176" y="1287"/>
                    <a:pt x="1172" y="108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US" sz="1350">
                <a:solidFill>
                  <a:srgbClr val="282F39"/>
                </a:solidFill>
                <a:latin typeface="Calibri" panose="020F0502020204030204"/>
              </a:endParaRPr>
            </a:p>
          </p:txBody>
        </p:sp>
        <p:sp>
          <p:nvSpPr>
            <p:cNvPr id="22" name="Freeform 8">
              <a:extLst>
                <a:ext uri="{FF2B5EF4-FFF2-40B4-BE49-F238E27FC236}">
                  <a16:creationId xmlns:a16="http://schemas.microsoft.com/office/drawing/2014/main" id="{00346DD7-2E1C-47ED-826B-87A433917CF9}"/>
                </a:ext>
              </a:extLst>
            </p:cNvPr>
            <p:cNvSpPr>
              <a:spLocks/>
            </p:cNvSpPr>
            <p:nvPr/>
          </p:nvSpPr>
          <p:spPr bwMode="auto">
            <a:xfrm>
              <a:off x="3130187" y="5700645"/>
              <a:ext cx="491933" cy="587442"/>
            </a:xfrm>
            <a:custGeom>
              <a:avLst/>
              <a:gdLst>
                <a:gd name="T0" fmla="*/ 0 w 821"/>
                <a:gd name="T1" fmla="*/ 562 h 987"/>
                <a:gd name="T2" fmla="*/ 49 w 821"/>
                <a:gd name="T3" fmla="*/ 795 h 987"/>
                <a:gd name="T4" fmla="*/ 164 w 821"/>
                <a:gd name="T5" fmla="*/ 915 h 987"/>
                <a:gd name="T6" fmla="*/ 487 w 821"/>
                <a:gd name="T7" fmla="*/ 964 h 987"/>
                <a:gd name="T8" fmla="*/ 635 w 821"/>
                <a:gd name="T9" fmla="*/ 879 h 987"/>
                <a:gd name="T10" fmla="*/ 771 w 821"/>
                <a:gd name="T11" fmla="*/ 574 h 987"/>
                <a:gd name="T12" fmla="*/ 819 w 821"/>
                <a:gd name="T13" fmla="*/ 138 h 987"/>
                <a:gd name="T14" fmla="*/ 795 w 821"/>
                <a:gd name="T15" fmla="*/ 102 h 987"/>
                <a:gd name="T16" fmla="*/ 658 w 821"/>
                <a:gd name="T17" fmla="*/ 81 h 987"/>
                <a:gd name="T18" fmla="*/ 421 w 821"/>
                <a:gd name="T19" fmla="*/ 43 h 987"/>
                <a:gd name="T20" fmla="*/ 336 w 821"/>
                <a:gd name="T21" fmla="*/ 33 h 987"/>
                <a:gd name="T22" fmla="*/ 143 w 821"/>
                <a:gd name="T23" fmla="*/ 3 h 987"/>
                <a:gd name="T24" fmla="*/ 108 w 821"/>
                <a:gd name="T25" fmla="*/ 25 h 987"/>
                <a:gd name="T26" fmla="*/ 45 w 821"/>
                <a:gd name="T27" fmla="*/ 264 h 987"/>
                <a:gd name="T28" fmla="*/ 3 w 821"/>
                <a:gd name="T29" fmla="*/ 515 h 987"/>
                <a:gd name="T30" fmla="*/ 0 w 821"/>
                <a:gd name="T31" fmla="*/ 562 h 9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21" h="987">
                  <a:moveTo>
                    <a:pt x="0" y="562"/>
                  </a:moveTo>
                  <a:cubicBezTo>
                    <a:pt x="2" y="647"/>
                    <a:pt x="11" y="724"/>
                    <a:pt x="49" y="795"/>
                  </a:cubicBezTo>
                  <a:cubicBezTo>
                    <a:pt x="75" y="845"/>
                    <a:pt x="113" y="887"/>
                    <a:pt x="164" y="915"/>
                  </a:cubicBezTo>
                  <a:cubicBezTo>
                    <a:pt x="265" y="970"/>
                    <a:pt x="374" y="987"/>
                    <a:pt x="487" y="964"/>
                  </a:cubicBezTo>
                  <a:cubicBezTo>
                    <a:pt x="545" y="952"/>
                    <a:pt x="595" y="923"/>
                    <a:pt x="635" y="879"/>
                  </a:cubicBezTo>
                  <a:cubicBezTo>
                    <a:pt x="715" y="793"/>
                    <a:pt x="747" y="686"/>
                    <a:pt x="771" y="574"/>
                  </a:cubicBezTo>
                  <a:cubicBezTo>
                    <a:pt x="802" y="430"/>
                    <a:pt x="802" y="283"/>
                    <a:pt x="819" y="138"/>
                  </a:cubicBezTo>
                  <a:cubicBezTo>
                    <a:pt x="821" y="117"/>
                    <a:pt x="816" y="105"/>
                    <a:pt x="795" y="102"/>
                  </a:cubicBezTo>
                  <a:cubicBezTo>
                    <a:pt x="750" y="95"/>
                    <a:pt x="704" y="89"/>
                    <a:pt x="658" y="81"/>
                  </a:cubicBezTo>
                  <a:cubicBezTo>
                    <a:pt x="579" y="69"/>
                    <a:pt x="500" y="56"/>
                    <a:pt x="421" y="43"/>
                  </a:cubicBezTo>
                  <a:cubicBezTo>
                    <a:pt x="393" y="39"/>
                    <a:pt x="364" y="37"/>
                    <a:pt x="336" y="33"/>
                  </a:cubicBezTo>
                  <a:cubicBezTo>
                    <a:pt x="272" y="23"/>
                    <a:pt x="207" y="13"/>
                    <a:pt x="143" y="3"/>
                  </a:cubicBezTo>
                  <a:cubicBezTo>
                    <a:pt x="124" y="0"/>
                    <a:pt x="113" y="5"/>
                    <a:pt x="108" y="25"/>
                  </a:cubicBezTo>
                  <a:cubicBezTo>
                    <a:pt x="88" y="105"/>
                    <a:pt x="63" y="184"/>
                    <a:pt x="45" y="264"/>
                  </a:cubicBezTo>
                  <a:cubicBezTo>
                    <a:pt x="28" y="347"/>
                    <a:pt x="16" y="431"/>
                    <a:pt x="3" y="515"/>
                  </a:cubicBezTo>
                  <a:cubicBezTo>
                    <a:pt x="0" y="532"/>
                    <a:pt x="0" y="550"/>
                    <a:pt x="0" y="56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US" sz="1350">
                <a:solidFill>
                  <a:srgbClr val="282F39"/>
                </a:solidFill>
                <a:latin typeface="Calibri" panose="020F0502020204030204"/>
              </a:endParaRPr>
            </a:p>
          </p:txBody>
        </p:sp>
      </p:grpSp>
      <p:grpSp>
        <p:nvGrpSpPr>
          <p:cNvPr id="23" name="Group 22">
            <a:extLst>
              <a:ext uri="{FF2B5EF4-FFF2-40B4-BE49-F238E27FC236}">
                <a16:creationId xmlns:a16="http://schemas.microsoft.com/office/drawing/2014/main" id="{376D1922-63F1-4651-90AD-8D83DEFC66AE}"/>
              </a:ext>
            </a:extLst>
          </p:cNvPr>
          <p:cNvGrpSpPr/>
          <p:nvPr/>
        </p:nvGrpSpPr>
        <p:grpSpPr>
          <a:xfrm rot="2117189">
            <a:off x="7013943" y="1702590"/>
            <a:ext cx="358831" cy="934501"/>
            <a:chOff x="2043326" y="4456372"/>
            <a:chExt cx="703343" cy="1831715"/>
          </a:xfrm>
          <a:solidFill>
            <a:schemeClr val="bg1">
              <a:lumMod val="95000"/>
            </a:schemeClr>
          </a:solidFill>
        </p:grpSpPr>
        <p:sp>
          <p:nvSpPr>
            <p:cNvPr id="24" name="Freeform 5">
              <a:extLst>
                <a:ext uri="{FF2B5EF4-FFF2-40B4-BE49-F238E27FC236}">
                  <a16:creationId xmlns:a16="http://schemas.microsoft.com/office/drawing/2014/main" id="{33DA7191-722D-41D1-A7D2-09A9C299FA87}"/>
                </a:ext>
              </a:extLst>
            </p:cNvPr>
            <p:cNvSpPr>
              <a:spLocks/>
            </p:cNvSpPr>
            <p:nvPr/>
          </p:nvSpPr>
          <p:spPr bwMode="auto">
            <a:xfrm>
              <a:off x="2043326" y="4456372"/>
              <a:ext cx="703343" cy="1161411"/>
            </a:xfrm>
            <a:custGeom>
              <a:avLst/>
              <a:gdLst>
                <a:gd name="T0" fmla="*/ 4 w 1176"/>
                <a:gd name="T1" fmla="*/ 1085 h 1953"/>
                <a:gd name="T2" fmla="*/ 55 w 1176"/>
                <a:gd name="T3" fmla="*/ 707 h 1953"/>
                <a:gd name="T4" fmla="*/ 196 w 1176"/>
                <a:gd name="T5" fmla="*/ 349 h 1953"/>
                <a:gd name="T6" fmla="*/ 434 w 1176"/>
                <a:gd name="T7" fmla="*/ 79 h 1953"/>
                <a:gd name="T8" fmla="*/ 713 w 1176"/>
                <a:gd name="T9" fmla="*/ 23 h 1953"/>
                <a:gd name="T10" fmla="*/ 888 w 1176"/>
                <a:gd name="T11" fmla="*/ 136 h 1953"/>
                <a:gd name="T12" fmla="*/ 1070 w 1176"/>
                <a:gd name="T13" fmla="*/ 467 h 1953"/>
                <a:gd name="T14" fmla="*/ 1172 w 1176"/>
                <a:gd name="T15" fmla="*/ 994 h 1953"/>
                <a:gd name="T16" fmla="*/ 1132 w 1176"/>
                <a:gd name="T17" fmla="*/ 1287 h 1953"/>
                <a:gd name="T18" fmla="*/ 1025 w 1176"/>
                <a:gd name="T19" fmla="*/ 1580 h 1953"/>
                <a:gd name="T20" fmla="*/ 967 w 1176"/>
                <a:gd name="T21" fmla="*/ 1842 h 1953"/>
                <a:gd name="T22" fmla="*/ 944 w 1176"/>
                <a:gd name="T23" fmla="*/ 1864 h 1953"/>
                <a:gd name="T24" fmla="*/ 700 w 1176"/>
                <a:gd name="T25" fmla="*/ 1893 h 1953"/>
                <a:gd name="T26" fmla="*/ 282 w 1176"/>
                <a:gd name="T27" fmla="*/ 1947 h 1953"/>
                <a:gd name="T28" fmla="*/ 216 w 1176"/>
                <a:gd name="T29" fmla="*/ 1907 h 1953"/>
                <a:gd name="T30" fmla="*/ 119 w 1176"/>
                <a:gd name="T31" fmla="*/ 1666 h 1953"/>
                <a:gd name="T32" fmla="*/ 4 w 1176"/>
                <a:gd name="T33" fmla="*/ 1085 h 19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76" h="1953">
                  <a:moveTo>
                    <a:pt x="4" y="1085"/>
                  </a:moveTo>
                  <a:cubicBezTo>
                    <a:pt x="3" y="957"/>
                    <a:pt x="24" y="832"/>
                    <a:pt x="55" y="707"/>
                  </a:cubicBezTo>
                  <a:cubicBezTo>
                    <a:pt x="85" y="581"/>
                    <a:pt x="132" y="462"/>
                    <a:pt x="196" y="349"/>
                  </a:cubicBezTo>
                  <a:cubicBezTo>
                    <a:pt x="256" y="244"/>
                    <a:pt x="331" y="149"/>
                    <a:pt x="434" y="79"/>
                  </a:cubicBezTo>
                  <a:cubicBezTo>
                    <a:pt x="518" y="21"/>
                    <a:pt x="613" y="0"/>
                    <a:pt x="713" y="23"/>
                  </a:cubicBezTo>
                  <a:cubicBezTo>
                    <a:pt x="782" y="39"/>
                    <a:pt x="840" y="82"/>
                    <a:pt x="888" y="136"/>
                  </a:cubicBezTo>
                  <a:cubicBezTo>
                    <a:pt x="975" y="232"/>
                    <a:pt x="1029" y="347"/>
                    <a:pt x="1070" y="467"/>
                  </a:cubicBezTo>
                  <a:cubicBezTo>
                    <a:pt x="1129" y="637"/>
                    <a:pt x="1166" y="813"/>
                    <a:pt x="1172" y="994"/>
                  </a:cubicBezTo>
                  <a:cubicBezTo>
                    <a:pt x="1176" y="1094"/>
                    <a:pt x="1165" y="1192"/>
                    <a:pt x="1132" y="1287"/>
                  </a:cubicBezTo>
                  <a:cubicBezTo>
                    <a:pt x="1098" y="1385"/>
                    <a:pt x="1059" y="1482"/>
                    <a:pt x="1025" y="1580"/>
                  </a:cubicBezTo>
                  <a:cubicBezTo>
                    <a:pt x="996" y="1665"/>
                    <a:pt x="964" y="1750"/>
                    <a:pt x="967" y="1842"/>
                  </a:cubicBezTo>
                  <a:cubicBezTo>
                    <a:pt x="968" y="1859"/>
                    <a:pt x="959" y="1863"/>
                    <a:pt x="944" y="1864"/>
                  </a:cubicBezTo>
                  <a:cubicBezTo>
                    <a:pt x="862" y="1873"/>
                    <a:pt x="781" y="1883"/>
                    <a:pt x="700" y="1893"/>
                  </a:cubicBezTo>
                  <a:cubicBezTo>
                    <a:pt x="560" y="1911"/>
                    <a:pt x="421" y="1929"/>
                    <a:pt x="282" y="1947"/>
                  </a:cubicBezTo>
                  <a:cubicBezTo>
                    <a:pt x="235" y="1953"/>
                    <a:pt x="235" y="1953"/>
                    <a:pt x="216" y="1907"/>
                  </a:cubicBezTo>
                  <a:cubicBezTo>
                    <a:pt x="183" y="1827"/>
                    <a:pt x="145" y="1748"/>
                    <a:pt x="119" y="1666"/>
                  </a:cubicBezTo>
                  <a:cubicBezTo>
                    <a:pt x="57" y="1477"/>
                    <a:pt x="0" y="1287"/>
                    <a:pt x="4" y="108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US" sz="1350">
                <a:solidFill>
                  <a:srgbClr val="282F39"/>
                </a:solidFill>
                <a:latin typeface="Calibri" panose="020F0502020204030204"/>
              </a:endParaRPr>
            </a:p>
          </p:txBody>
        </p:sp>
        <p:sp>
          <p:nvSpPr>
            <p:cNvPr id="25" name="Freeform 6">
              <a:extLst>
                <a:ext uri="{FF2B5EF4-FFF2-40B4-BE49-F238E27FC236}">
                  <a16:creationId xmlns:a16="http://schemas.microsoft.com/office/drawing/2014/main" id="{29017B88-1266-480C-ADC6-E072937F12FA}"/>
                </a:ext>
              </a:extLst>
            </p:cNvPr>
            <p:cNvSpPr>
              <a:spLocks/>
            </p:cNvSpPr>
            <p:nvPr/>
          </p:nvSpPr>
          <p:spPr bwMode="auto">
            <a:xfrm>
              <a:off x="2222210" y="5700645"/>
              <a:ext cx="491933" cy="587442"/>
            </a:xfrm>
            <a:custGeom>
              <a:avLst/>
              <a:gdLst>
                <a:gd name="T0" fmla="*/ 821 w 821"/>
                <a:gd name="T1" fmla="*/ 562 h 987"/>
                <a:gd name="T2" fmla="*/ 773 w 821"/>
                <a:gd name="T3" fmla="*/ 795 h 987"/>
                <a:gd name="T4" fmla="*/ 658 w 821"/>
                <a:gd name="T5" fmla="*/ 915 h 987"/>
                <a:gd name="T6" fmla="*/ 334 w 821"/>
                <a:gd name="T7" fmla="*/ 964 h 987"/>
                <a:gd name="T8" fmla="*/ 186 w 821"/>
                <a:gd name="T9" fmla="*/ 879 h 987"/>
                <a:gd name="T10" fmla="*/ 50 w 821"/>
                <a:gd name="T11" fmla="*/ 574 h 987"/>
                <a:gd name="T12" fmla="*/ 2 w 821"/>
                <a:gd name="T13" fmla="*/ 138 h 987"/>
                <a:gd name="T14" fmla="*/ 26 w 821"/>
                <a:gd name="T15" fmla="*/ 102 h 987"/>
                <a:gd name="T16" fmla="*/ 163 w 821"/>
                <a:gd name="T17" fmla="*/ 81 h 987"/>
                <a:gd name="T18" fmla="*/ 400 w 821"/>
                <a:gd name="T19" fmla="*/ 43 h 987"/>
                <a:gd name="T20" fmla="*/ 485 w 821"/>
                <a:gd name="T21" fmla="*/ 33 h 987"/>
                <a:gd name="T22" fmla="*/ 678 w 821"/>
                <a:gd name="T23" fmla="*/ 3 h 987"/>
                <a:gd name="T24" fmla="*/ 713 w 821"/>
                <a:gd name="T25" fmla="*/ 25 h 987"/>
                <a:gd name="T26" fmla="*/ 776 w 821"/>
                <a:gd name="T27" fmla="*/ 264 h 987"/>
                <a:gd name="T28" fmla="*/ 819 w 821"/>
                <a:gd name="T29" fmla="*/ 515 h 987"/>
                <a:gd name="T30" fmla="*/ 821 w 821"/>
                <a:gd name="T31" fmla="*/ 562 h 9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21" h="987">
                  <a:moveTo>
                    <a:pt x="821" y="562"/>
                  </a:moveTo>
                  <a:cubicBezTo>
                    <a:pt x="820" y="647"/>
                    <a:pt x="810" y="724"/>
                    <a:pt x="773" y="795"/>
                  </a:cubicBezTo>
                  <a:cubicBezTo>
                    <a:pt x="746" y="845"/>
                    <a:pt x="708" y="887"/>
                    <a:pt x="658" y="915"/>
                  </a:cubicBezTo>
                  <a:cubicBezTo>
                    <a:pt x="556" y="970"/>
                    <a:pt x="448" y="987"/>
                    <a:pt x="334" y="964"/>
                  </a:cubicBezTo>
                  <a:cubicBezTo>
                    <a:pt x="276" y="952"/>
                    <a:pt x="226" y="923"/>
                    <a:pt x="186" y="879"/>
                  </a:cubicBezTo>
                  <a:cubicBezTo>
                    <a:pt x="106" y="793"/>
                    <a:pt x="74" y="686"/>
                    <a:pt x="50" y="574"/>
                  </a:cubicBezTo>
                  <a:cubicBezTo>
                    <a:pt x="19" y="430"/>
                    <a:pt x="19" y="283"/>
                    <a:pt x="2" y="138"/>
                  </a:cubicBezTo>
                  <a:cubicBezTo>
                    <a:pt x="0" y="117"/>
                    <a:pt x="5" y="105"/>
                    <a:pt x="26" y="102"/>
                  </a:cubicBezTo>
                  <a:cubicBezTo>
                    <a:pt x="72" y="95"/>
                    <a:pt x="118" y="89"/>
                    <a:pt x="163" y="81"/>
                  </a:cubicBezTo>
                  <a:cubicBezTo>
                    <a:pt x="242" y="69"/>
                    <a:pt x="321" y="56"/>
                    <a:pt x="400" y="43"/>
                  </a:cubicBezTo>
                  <a:cubicBezTo>
                    <a:pt x="428" y="39"/>
                    <a:pt x="457" y="37"/>
                    <a:pt x="485" y="33"/>
                  </a:cubicBezTo>
                  <a:cubicBezTo>
                    <a:pt x="550" y="23"/>
                    <a:pt x="614" y="13"/>
                    <a:pt x="678" y="3"/>
                  </a:cubicBezTo>
                  <a:cubicBezTo>
                    <a:pt x="697" y="0"/>
                    <a:pt x="708" y="5"/>
                    <a:pt x="713" y="25"/>
                  </a:cubicBezTo>
                  <a:cubicBezTo>
                    <a:pt x="734" y="105"/>
                    <a:pt x="758" y="184"/>
                    <a:pt x="776" y="264"/>
                  </a:cubicBezTo>
                  <a:cubicBezTo>
                    <a:pt x="794" y="347"/>
                    <a:pt x="805" y="431"/>
                    <a:pt x="819" y="515"/>
                  </a:cubicBezTo>
                  <a:cubicBezTo>
                    <a:pt x="821" y="532"/>
                    <a:pt x="821" y="550"/>
                    <a:pt x="821" y="56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US" sz="1350">
                <a:solidFill>
                  <a:srgbClr val="282F39"/>
                </a:solidFill>
                <a:latin typeface="Calibri" panose="020F0502020204030204"/>
              </a:endParaRPr>
            </a:p>
          </p:txBody>
        </p:sp>
      </p:grpSp>
      <p:cxnSp>
        <p:nvCxnSpPr>
          <p:cNvPr id="33" name="Straight Connector 32">
            <a:extLst>
              <a:ext uri="{FF2B5EF4-FFF2-40B4-BE49-F238E27FC236}">
                <a16:creationId xmlns:a16="http://schemas.microsoft.com/office/drawing/2014/main" id="{6803268F-B033-4220-BC50-DE9F0D9D2CFE}"/>
              </a:ext>
            </a:extLst>
          </p:cNvPr>
          <p:cNvCxnSpPr>
            <a:cxnSpLocks/>
          </p:cNvCxnSpPr>
          <p:nvPr/>
        </p:nvCxnSpPr>
        <p:spPr>
          <a:xfrm>
            <a:off x="360442" y="2884744"/>
            <a:ext cx="8215522"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6FA92CD5-A335-4EB6-BC1F-8FCD535DE203}"/>
              </a:ext>
            </a:extLst>
          </p:cNvPr>
          <p:cNvCxnSpPr>
            <a:cxnSpLocks/>
          </p:cNvCxnSpPr>
          <p:nvPr/>
        </p:nvCxnSpPr>
        <p:spPr>
          <a:xfrm flipV="1">
            <a:off x="360442" y="4370086"/>
            <a:ext cx="8215522" cy="73992"/>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6" name="Dikdörtgen 5"/>
          <p:cNvSpPr/>
          <p:nvPr/>
        </p:nvSpPr>
        <p:spPr>
          <a:xfrm>
            <a:off x="659497" y="1761865"/>
            <a:ext cx="7916467" cy="923330"/>
          </a:xfrm>
          <a:prstGeom prst="rect">
            <a:avLst/>
          </a:prstGeom>
        </p:spPr>
        <p:txBody>
          <a:bodyPr wrap="square">
            <a:spAutoFit/>
          </a:bodyPr>
          <a:lstStyle/>
          <a:p>
            <a:pPr algn="just"/>
            <a:r>
              <a:rPr lang="en-US" dirty="0" smtClean="0">
                <a:latin typeface="Calibri Regular"/>
              </a:rPr>
              <a:t>Family factors which are protective against alcohol and substance use also protect the person against behavioral addictions. Because similar risk factors are effective in the development of behavioral addictions. </a:t>
            </a:r>
            <a:endParaRPr lang="en-US" dirty="0">
              <a:latin typeface="Calibri Regular"/>
            </a:endParaRPr>
          </a:p>
        </p:txBody>
      </p:sp>
      <p:sp>
        <p:nvSpPr>
          <p:cNvPr id="15" name="Dikdörtgen 14"/>
          <p:cNvSpPr/>
          <p:nvPr/>
        </p:nvSpPr>
        <p:spPr>
          <a:xfrm>
            <a:off x="659497" y="2961863"/>
            <a:ext cx="7916467" cy="1477328"/>
          </a:xfrm>
          <a:prstGeom prst="rect">
            <a:avLst/>
          </a:prstGeom>
        </p:spPr>
        <p:txBody>
          <a:bodyPr wrap="square">
            <a:spAutoFit/>
          </a:bodyPr>
          <a:lstStyle/>
          <a:p>
            <a:pPr algn="just"/>
            <a:r>
              <a:rPr lang="en-us" dirty="0">
                <a:latin typeface="Calibri Regular"/>
              </a:rPr>
              <a:t>The lack of attachment and attention between the parent and child can cause the child who lacks of self-confidence to develop gambling addiction in his/her adulthood. The grown up person can feel the self-confidence that he/she lacked of in the childhood with gambling addiction through a distorted sense of achieving control.</a:t>
            </a:r>
          </a:p>
        </p:txBody>
      </p:sp>
      <p:sp>
        <p:nvSpPr>
          <p:cNvPr id="32" name="Dikdörtgen 31"/>
          <p:cNvSpPr/>
          <p:nvPr/>
        </p:nvSpPr>
        <p:spPr>
          <a:xfrm>
            <a:off x="659497" y="4711795"/>
            <a:ext cx="7916467" cy="923330"/>
          </a:xfrm>
          <a:prstGeom prst="rect">
            <a:avLst/>
          </a:prstGeom>
        </p:spPr>
        <p:txBody>
          <a:bodyPr wrap="square">
            <a:spAutoFit/>
          </a:bodyPr>
          <a:lstStyle/>
          <a:p>
            <a:pPr algn="just"/>
            <a:r>
              <a:rPr lang="en-us" dirty="0">
                <a:latin typeface="Calibri Regular"/>
              </a:rPr>
              <a:t>Strong and positive family </a:t>
            </a:r>
            <a:r>
              <a:rPr lang="tr-TR" dirty="0" err="1">
                <a:latin typeface="Calibri Regular"/>
              </a:rPr>
              <a:t>bonds</a:t>
            </a:r>
            <a:r>
              <a:rPr lang="en-us" dirty="0">
                <a:latin typeface="Calibri Regular"/>
              </a:rPr>
              <a:t>, having clear rules within family, family’s support for the child’s family success and provide him/her social support are the critical factors in prevention of the addiction. </a:t>
            </a:r>
          </a:p>
        </p:txBody>
      </p:sp>
      <p:sp>
        <p:nvSpPr>
          <p:cNvPr id="29" name="Dikdörtgen 28">
            <a:extLst>
              <a:ext uri="{FF2B5EF4-FFF2-40B4-BE49-F238E27FC236}">
                <a16:creationId xmlns:a16="http://schemas.microsoft.com/office/drawing/2014/main" id="{FDD5E37D-F21C-FD49-A692-A9442FA42206}"/>
              </a:ext>
            </a:extLst>
          </p:cNvPr>
          <p:cNvSpPr/>
          <p:nvPr/>
        </p:nvSpPr>
        <p:spPr>
          <a:xfrm>
            <a:off x="146905" y="52188"/>
            <a:ext cx="8118414" cy="769441"/>
          </a:xfrm>
          <a:prstGeom prst="rect">
            <a:avLst/>
          </a:prstGeom>
        </p:spPr>
        <p:txBody>
          <a:bodyPr wrap="square">
            <a:spAutoFit/>
          </a:bodyPr>
          <a:lstStyle/>
          <a:p>
            <a:r>
              <a:rPr lang="tr-TR" sz="4400" b="1" spc="-200" dirty="0" err="1" smtClean="0">
                <a:solidFill>
                  <a:srgbClr val="00B158"/>
                </a:solidFill>
              </a:rPr>
              <a:t>Effect</a:t>
            </a:r>
            <a:r>
              <a:rPr lang="tr-TR" sz="4400" b="1" spc="-200" dirty="0" smtClean="0">
                <a:solidFill>
                  <a:srgbClr val="00B158"/>
                </a:solidFill>
              </a:rPr>
              <a:t> of </a:t>
            </a:r>
            <a:r>
              <a:rPr lang="tr-TR" sz="4400" b="1" spc="-200" dirty="0" err="1">
                <a:solidFill>
                  <a:srgbClr val="00B158"/>
                </a:solidFill>
              </a:rPr>
              <a:t>F</a:t>
            </a:r>
            <a:r>
              <a:rPr lang="tr-TR" sz="4400" b="1" spc="-200" dirty="0" err="1" smtClean="0">
                <a:solidFill>
                  <a:srgbClr val="00B158"/>
                </a:solidFill>
              </a:rPr>
              <a:t>amily</a:t>
            </a:r>
            <a:r>
              <a:rPr lang="tr-TR" sz="4400" b="1" spc="-200" dirty="0" smtClean="0">
                <a:solidFill>
                  <a:srgbClr val="00B158"/>
                </a:solidFill>
              </a:rPr>
              <a:t> in </a:t>
            </a:r>
            <a:r>
              <a:rPr lang="en-US" sz="4400" b="1" spc="-200" dirty="0" smtClean="0">
                <a:solidFill>
                  <a:srgbClr val="00B158"/>
                </a:solidFill>
              </a:rPr>
              <a:t>Gambling</a:t>
            </a:r>
            <a:r>
              <a:rPr lang="tr-TR" sz="4400" b="1" spc="-200" dirty="0" smtClean="0">
                <a:solidFill>
                  <a:srgbClr val="00B158"/>
                </a:solidFill>
              </a:rPr>
              <a:t> </a:t>
            </a:r>
            <a:r>
              <a:rPr lang="tr-TR" sz="4400" b="1" spc="-200" dirty="0" err="1" smtClean="0">
                <a:solidFill>
                  <a:srgbClr val="00B158"/>
                </a:solidFill>
              </a:rPr>
              <a:t>Addiction</a:t>
            </a:r>
            <a:endParaRPr lang="en-US" sz="4400" b="1" spc="-200" dirty="0">
              <a:solidFill>
                <a:srgbClr val="00B158"/>
              </a:solidFill>
            </a:endParaRPr>
          </a:p>
        </p:txBody>
      </p:sp>
      <p:sp>
        <p:nvSpPr>
          <p:cNvPr id="30" name="Rectangle 46">
            <a:extLst>
              <a:ext uri="{FF2B5EF4-FFF2-40B4-BE49-F238E27FC236}">
                <a16:creationId xmlns:a16="http://schemas.microsoft.com/office/drawing/2014/main" id="{D91E0D20-D4B1-C44F-BCA3-3E65AA6A185F}"/>
              </a:ext>
            </a:extLst>
          </p:cNvPr>
          <p:cNvSpPr/>
          <p:nvPr/>
        </p:nvSpPr>
        <p:spPr>
          <a:xfrm flipV="1">
            <a:off x="342900" y="1367599"/>
            <a:ext cx="8524875" cy="64719"/>
          </a:xfrm>
          <a:prstGeom prst="rect">
            <a:avLst/>
          </a:prstGeom>
          <a:solidFill>
            <a:srgbClr val="00B1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dirty="0">
              <a:solidFill>
                <a:srgbClr val="FFFFFF"/>
              </a:solidFill>
              <a:latin typeface="Calibri" panose="020F0502020204030204"/>
            </a:endParaRPr>
          </a:p>
        </p:txBody>
      </p:sp>
    </p:spTree>
    <p:extLst>
      <p:ext uri="{BB962C8B-B14F-4D97-AF65-F5344CB8AC3E}">
        <p14:creationId xmlns:p14="http://schemas.microsoft.com/office/powerpoint/2010/main" val="382515893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731889" y="2327232"/>
            <a:ext cx="7886700" cy="1177509"/>
          </a:xfrm>
        </p:spPr>
        <p:txBody>
          <a:bodyPr/>
          <a:lstStyle/>
          <a:p>
            <a:r>
              <a:rPr lang="tr-TR" dirty="0" err="1" smtClean="0"/>
              <a:t>Treatments</a:t>
            </a:r>
            <a:r>
              <a:rPr lang="tr-TR" dirty="0" smtClean="0"/>
              <a:t> </a:t>
            </a:r>
            <a:r>
              <a:rPr lang="tr-TR" dirty="0" err="1" smtClean="0"/>
              <a:t>and</a:t>
            </a:r>
            <a:r>
              <a:rPr lang="tr-TR" dirty="0" smtClean="0"/>
              <a:t> </a:t>
            </a:r>
            <a:r>
              <a:rPr lang="tr-TR" dirty="0" err="1" smtClean="0"/>
              <a:t>the</a:t>
            </a:r>
            <a:r>
              <a:rPr lang="tr-TR" dirty="0" smtClean="0"/>
              <a:t> Role of </a:t>
            </a:r>
            <a:r>
              <a:rPr lang="tr-TR" dirty="0" err="1" smtClean="0"/>
              <a:t>the</a:t>
            </a:r>
            <a:r>
              <a:rPr lang="tr-TR" dirty="0" smtClean="0"/>
              <a:t> </a:t>
            </a:r>
            <a:r>
              <a:rPr lang="tr-TR" dirty="0" err="1" smtClean="0"/>
              <a:t>Family</a:t>
            </a:r>
            <a:endParaRPr lang="tr-TR" dirty="0"/>
          </a:p>
        </p:txBody>
      </p:sp>
      <p:sp>
        <p:nvSpPr>
          <p:cNvPr id="4" name="Slayt Numarası Yer Tutucusu 3"/>
          <p:cNvSpPr>
            <a:spLocks noGrp="1"/>
          </p:cNvSpPr>
          <p:nvPr>
            <p:ph type="sldNum" sz="quarter" idx="12"/>
          </p:nvPr>
        </p:nvSpPr>
        <p:spPr/>
        <p:txBody>
          <a:bodyPr/>
          <a:lstStyle/>
          <a:p>
            <a:fld id="{79FA34DF-5BD5-4844-939F-F3231C9C8646}" type="slidenum">
              <a:rPr lang="tr-TR" smtClean="0"/>
              <a:pPr/>
              <a:t>16</a:t>
            </a:fld>
            <a:endParaRPr lang="tr-TR" dirty="0"/>
          </a:p>
        </p:txBody>
      </p:sp>
    </p:spTree>
    <p:extLst>
      <p:ext uri="{BB962C8B-B14F-4D97-AF65-F5344CB8AC3E}">
        <p14:creationId xmlns:p14="http://schemas.microsoft.com/office/powerpoint/2010/main" val="162555983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0B7C52FA-37BA-4A12-A7AC-BA88C9060422}"/>
              </a:ext>
            </a:extLst>
          </p:cNvPr>
          <p:cNvSpPr/>
          <p:nvPr/>
        </p:nvSpPr>
        <p:spPr>
          <a:xfrm>
            <a:off x="530023" y="1566572"/>
            <a:ext cx="757989" cy="9938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dirty="0">
              <a:solidFill>
                <a:srgbClr val="FFFFFF"/>
              </a:solidFill>
              <a:latin typeface="Calibri" panose="020F0502020204030204"/>
            </a:endParaRPr>
          </a:p>
        </p:txBody>
      </p:sp>
      <p:sp>
        <p:nvSpPr>
          <p:cNvPr id="26" name="Freeform 13">
            <a:extLst>
              <a:ext uri="{FF2B5EF4-FFF2-40B4-BE49-F238E27FC236}">
                <a16:creationId xmlns:a16="http://schemas.microsoft.com/office/drawing/2014/main" id="{AE4122A5-78CC-4B60-B043-DBF8A267138D}"/>
              </a:ext>
            </a:extLst>
          </p:cNvPr>
          <p:cNvSpPr>
            <a:spLocks/>
          </p:cNvSpPr>
          <p:nvPr/>
        </p:nvSpPr>
        <p:spPr bwMode="auto">
          <a:xfrm>
            <a:off x="1425271" y="1581146"/>
            <a:ext cx="7151790" cy="1397778"/>
          </a:xfrm>
          <a:custGeom>
            <a:avLst/>
            <a:gdLst>
              <a:gd name="T0" fmla="*/ 2085 w 2085"/>
              <a:gd name="T1" fmla="*/ 0 h 1142"/>
              <a:gd name="T2" fmla="*/ 0 w 2085"/>
              <a:gd name="T3" fmla="*/ 0 h 1142"/>
              <a:gd name="T4" fmla="*/ 0 w 2085"/>
              <a:gd name="T5" fmla="*/ 798 h 1142"/>
              <a:gd name="T6" fmla="*/ 1591 w 2085"/>
              <a:gd name="T7" fmla="*/ 798 h 1142"/>
              <a:gd name="T8" fmla="*/ 1763 w 2085"/>
              <a:gd name="T9" fmla="*/ 1142 h 1142"/>
              <a:gd name="T10" fmla="*/ 1935 w 2085"/>
              <a:gd name="T11" fmla="*/ 798 h 1142"/>
              <a:gd name="T12" fmla="*/ 2085 w 2085"/>
              <a:gd name="T13" fmla="*/ 798 h 1142"/>
              <a:gd name="T14" fmla="*/ 2085 w 2085"/>
              <a:gd name="T15" fmla="*/ 0 h 11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85" h="1142">
                <a:moveTo>
                  <a:pt x="2085" y="0"/>
                </a:moveTo>
                <a:lnTo>
                  <a:pt x="0" y="0"/>
                </a:lnTo>
                <a:lnTo>
                  <a:pt x="0" y="798"/>
                </a:lnTo>
                <a:lnTo>
                  <a:pt x="1591" y="798"/>
                </a:lnTo>
                <a:lnTo>
                  <a:pt x="1763" y="1142"/>
                </a:lnTo>
                <a:lnTo>
                  <a:pt x="1935" y="798"/>
                </a:lnTo>
                <a:lnTo>
                  <a:pt x="2085" y="798"/>
                </a:lnTo>
                <a:lnTo>
                  <a:pt x="2085" y="0"/>
                </a:lnTo>
                <a:close/>
              </a:path>
            </a:pathLst>
          </a:custGeom>
          <a:solidFill>
            <a:schemeClr val="accent1"/>
          </a:solidFill>
          <a:ln>
            <a:noFill/>
          </a:ln>
        </p:spPr>
        <p:txBody>
          <a:bodyPr vert="horz" wrap="square" lIns="68580" tIns="34290" rIns="68580" bIns="34290" numCol="1" anchor="t" anchorCtr="0" compatLnSpc="1">
            <a:prstTxWarp prst="textNoShape">
              <a:avLst/>
            </a:prstTxWarp>
          </a:bodyPr>
          <a:lstStyle/>
          <a:p>
            <a:pPr defTabSz="685800">
              <a:defRPr/>
            </a:pPr>
            <a:endParaRPr lang="en-US" sz="1350" dirty="0">
              <a:solidFill>
                <a:srgbClr val="282F39"/>
              </a:solidFill>
              <a:latin typeface="Calibri" panose="020F0502020204030204"/>
            </a:endParaRPr>
          </a:p>
        </p:txBody>
      </p:sp>
      <p:sp>
        <p:nvSpPr>
          <p:cNvPr id="27" name="Freeform 14">
            <a:extLst>
              <a:ext uri="{FF2B5EF4-FFF2-40B4-BE49-F238E27FC236}">
                <a16:creationId xmlns:a16="http://schemas.microsoft.com/office/drawing/2014/main" id="{F8B396F8-791B-4581-A5F2-B483C8D6E679}"/>
              </a:ext>
            </a:extLst>
          </p:cNvPr>
          <p:cNvSpPr>
            <a:spLocks/>
          </p:cNvSpPr>
          <p:nvPr/>
        </p:nvSpPr>
        <p:spPr bwMode="auto">
          <a:xfrm>
            <a:off x="1429831" y="2662822"/>
            <a:ext cx="7147230" cy="1360238"/>
          </a:xfrm>
          <a:custGeom>
            <a:avLst/>
            <a:gdLst>
              <a:gd name="T0" fmla="*/ 1956 w 2085"/>
              <a:gd name="T1" fmla="*/ 0 h 1146"/>
              <a:gd name="T2" fmla="*/ 1763 w 2085"/>
              <a:gd name="T3" fmla="*/ 385 h 1146"/>
              <a:gd name="T4" fmla="*/ 1571 w 2085"/>
              <a:gd name="T5" fmla="*/ 0 h 1146"/>
              <a:gd name="T6" fmla="*/ 0 w 2085"/>
              <a:gd name="T7" fmla="*/ 0 h 1146"/>
              <a:gd name="T8" fmla="*/ 0 w 2085"/>
              <a:gd name="T9" fmla="*/ 798 h 1146"/>
              <a:gd name="T10" fmla="*/ 1590 w 2085"/>
              <a:gd name="T11" fmla="*/ 798 h 1146"/>
              <a:gd name="T12" fmla="*/ 1764 w 2085"/>
              <a:gd name="T13" fmla="*/ 1146 h 1146"/>
              <a:gd name="T14" fmla="*/ 1938 w 2085"/>
              <a:gd name="T15" fmla="*/ 798 h 1146"/>
              <a:gd name="T16" fmla="*/ 2085 w 2085"/>
              <a:gd name="T17" fmla="*/ 798 h 1146"/>
              <a:gd name="T18" fmla="*/ 2085 w 2085"/>
              <a:gd name="T19" fmla="*/ 0 h 1146"/>
              <a:gd name="T20" fmla="*/ 1956 w 2085"/>
              <a:gd name="T21" fmla="*/ 0 h 1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85" h="1146">
                <a:moveTo>
                  <a:pt x="1956" y="0"/>
                </a:moveTo>
                <a:lnTo>
                  <a:pt x="1763" y="385"/>
                </a:lnTo>
                <a:lnTo>
                  <a:pt x="1571" y="0"/>
                </a:lnTo>
                <a:lnTo>
                  <a:pt x="0" y="0"/>
                </a:lnTo>
                <a:lnTo>
                  <a:pt x="0" y="798"/>
                </a:lnTo>
                <a:lnTo>
                  <a:pt x="1590" y="798"/>
                </a:lnTo>
                <a:lnTo>
                  <a:pt x="1764" y="1146"/>
                </a:lnTo>
                <a:lnTo>
                  <a:pt x="1938" y="798"/>
                </a:lnTo>
                <a:lnTo>
                  <a:pt x="2085" y="798"/>
                </a:lnTo>
                <a:lnTo>
                  <a:pt x="2085" y="0"/>
                </a:lnTo>
                <a:lnTo>
                  <a:pt x="1956" y="0"/>
                </a:lnTo>
                <a:close/>
              </a:path>
            </a:pathLst>
          </a:custGeom>
          <a:solidFill>
            <a:schemeClr val="accent2"/>
          </a:solidFill>
          <a:ln>
            <a:noFill/>
          </a:ln>
        </p:spPr>
        <p:txBody>
          <a:bodyPr vert="horz" wrap="square" lIns="68580" tIns="34290" rIns="68580" bIns="34290" numCol="1" anchor="t" anchorCtr="0" compatLnSpc="1">
            <a:prstTxWarp prst="textNoShape">
              <a:avLst/>
            </a:prstTxWarp>
          </a:bodyPr>
          <a:lstStyle/>
          <a:p>
            <a:pPr defTabSz="685800">
              <a:defRPr/>
            </a:pPr>
            <a:endParaRPr lang="en-US" sz="1350" dirty="0">
              <a:solidFill>
                <a:srgbClr val="282F39"/>
              </a:solidFill>
              <a:latin typeface="Calibri" panose="020F0502020204030204"/>
            </a:endParaRPr>
          </a:p>
        </p:txBody>
      </p:sp>
      <p:sp>
        <p:nvSpPr>
          <p:cNvPr id="28" name="Freeform 15">
            <a:extLst>
              <a:ext uri="{FF2B5EF4-FFF2-40B4-BE49-F238E27FC236}">
                <a16:creationId xmlns:a16="http://schemas.microsoft.com/office/drawing/2014/main" id="{1033C80E-A86A-4A87-BBBD-66563BF0F751}"/>
              </a:ext>
            </a:extLst>
          </p:cNvPr>
          <p:cNvSpPr>
            <a:spLocks/>
          </p:cNvSpPr>
          <p:nvPr/>
        </p:nvSpPr>
        <p:spPr bwMode="auto">
          <a:xfrm>
            <a:off x="1438299" y="4749576"/>
            <a:ext cx="7138761" cy="1133561"/>
          </a:xfrm>
          <a:custGeom>
            <a:avLst/>
            <a:gdLst>
              <a:gd name="T0" fmla="*/ 1955 w 2085"/>
              <a:gd name="T1" fmla="*/ 0 h 798"/>
              <a:gd name="T2" fmla="*/ 1763 w 2085"/>
              <a:gd name="T3" fmla="*/ 385 h 798"/>
              <a:gd name="T4" fmla="*/ 1570 w 2085"/>
              <a:gd name="T5" fmla="*/ 0 h 798"/>
              <a:gd name="T6" fmla="*/ 0 w 2085"/>
              <a:gd name="T7" fmla="*/ 0 h 798"/>
              <a:gd name="T8" fmla="*/ 0 w 2085"/>
              <a:gd name="T9" fmla="*/ 798 h 798"/>
              <a:gd name="T10" fmla="*/ 2085 w 2085"/>
              <a:gd name="T11" fmla="*/ 798 h 798"/>
              <a:gd name="T12" fmla="*/ 2085 w 2085"/>
              <a:gd name="T13" fmla="*/ 0 h 798"/>
              <a:gd name="T14" fmla="*/ 1955 w 2085"/>
              <a:gd name="T15" fmla="*/ 0 h 7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85" h="798">
                <a:moveTo>
                  <a:pt x="1955" y="0"/>
                </a:moveTo>
                <a:lnTo>
                  <a:pt x="1763" y="385"/>
                </a:lnTo>
                <a:lnTo>
                  <a:pt x="1570" y="0"/>
                </a:lnTo>
                <a:lnTo>
                  <a:pt x="0" y="0"/>
                </a:lnTo>
                <a:lnTo>
                  <a:pt x="0" y="798"/>
                </a:lnTo>
                <a:lnTo>
                  <a:pt x="2085" y="798"/>
                </a:lnTo>
                <a:lnTo>
                  <a:pt x="2085" y="0"/>
                </a:lnTo>
                <a:lnTo>
                  <a:pt x="1955" y="0"/>
                </a:lnTo>
                <a:close/>
              </a:path>
            </a:pathLst>
          </a:custGeom>
          <a:solidFill>
            <a:schemeClr val="accent6"/>
          </a:solidFill>
          <a:ln>
            <a:noFill/>
          </a:ln>
        </p:spPr>
        <p:txBody>
          <a:bodyPr vert="horz" wrap="square" lIns="68580" tIns="34290" rIns="68580" bIns="34290" numCol="1" anchor="t" anchorCtr="0" compatLnSpc="1">
            <a:prstTxWarp prst="textNoShape">
              <a:avLst/>
            </a:prstTxWarp>
          </a:bodyPr>
          <a:lstStyle/>
          <a:p>
            <a:pPr lvl="0" defTabSz="685800">
              <a:defRPr/>
            </a:pPr>
            <a:endParaRPr lang="tr-TR" sz="1600" dirty="0">
              <a:solidFill>
                <a:prstClr val="black"/>
              </a:solidFill>
            </a:endParaRPr>
          </a:p>
        </p:txBody>
      </p:sp>
      <p:sp>
        <p:nvSpPr>
          <p:cNvPr id="32" name="Freeform 14">
            <a:extLst>
              <a:ext uri="{FF2B5EF4-FFF2-40B4-BE49-F238E27FC236}">
                <a16:creationId xmlns:a16="http://schemas.microsoft.com/office/drawing/2014/main" id="{F69CC111-94F8-4E02-835E-1D31C22E0602}"/>
              </a:ext>
            </a:extLst>
          </p:cNvPr>
          <p:cNvSpPr>
            <a:spLocks/>
          </p:cNvSpPr>
          <p:nvPr/>
        </p:nvSpPr>
        <p:spPr bwMode="auto">
          <a:xfrm>
            <a:off x="1442030" y="3694919"/>
            <a:ext cx="7146834" cy="1423244"/>
          </a:xfrm>
          <a:custGeom>
            <a:avLst/>
            <a:gdLst>
              <a:gd name="T0" fmla="*/ 1956 w 2085"/>
              <a:gd name="T1" fmla="*/ 0 h 1146"/>
              <a:gd name="T2" fmla="*/ 1763 w 2085"/>
              <a:gd name="T3" fmla="*/ 385 h 1146"/>
              <a:gd name="T4" fmla="*/ 1571 w 2085"/>
              <a:gd name="T5" fmla="*/ 0 h 1146"/>
              <a:gd name="T6" fmla="*/ 0 w 2085"/>
              <a:gd name="T7" fmla="*/ 0 h 1146"/>
              <a:gd name="T8" fmla="*/ 0 w 2085"/>
              <a:gd name="T9" fmla="*/ 798 h 1146"/>
              <a:gd name="T10" fmla="*/ 1590 w 2085"/>
              <a:gd name="T11" fmla="*/ 798 h 1146"/>
              <a:gd name="T12" fmla="*/ 1764 w 2085"/>
              <a:gd name="T13" fmla="*/ 1146 h 1146"/>
              <a:gd name="T14" fmla="*/ 1938 w 2085"/>
              <a:gd name="T15" fmla="*/ 798 h 1146"/>
              <a:gd name="T16" fmla="*/ 2085 w 2085"/>
              <a:gd name="T17" fmla="*/ 798 h 1146"/>
              <a:gd name="T18" fmla="*/ 2085 w 2085"/>
              <a:gd name="T19" fmla="*/ 0 h 1146"/>
              <a:gd name="T20" fmla="*/ 1956 w 2085"/>
              <a:gd name="T21" fmla="*/ 0 h 1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85" h="1146">
                <a:moveTo>
                  <a:pt x="1956" y="0"/>
                </a:moveTo>
                <a:lnTo>
                  <a:pt x="1763" y="385"/>
                </a:lnTo>
                <a:lnTo>
                  <a:pt x="1571" y="0"/>
                </a:lnTo>
                <a:lnTo>
                  <a:pt x="0" y="0"/>
                </a:lnTo>
                <a:lnTo>
                  <a:pt x="0" y="798"/>
                </a:lnTo>
                <a:lnTo>
                  <a:pt x="1590" y="798"/>
                </a:lnTo>
                <a:lnTo>
                  <a:pt x="1764" y="1146"/>
                </a:lnTo>
                <a:lnTo>
                  <a:pt x="1938" y="798"/>
                </a:lnTo>
                <a:lnTo>
                  <a:pt x="2085" y="798"/>
                </a:lnTo>
                <a:lnTo>
                  <a:pt x="2085" y="0"/>
                </a:lnTo>
                <a:lnTo>
                  <a:pt x="1956" y="0"/>
                </a:lnTo>
                <a:close/>
              </a:path>
            </a:pathLst>
          </a:custGeom>
          <a:solidFill>
            <a:schemeClr val="accent4"/>
          </a:solidFill>
          <a:ln>
            <a:noFill/>
          </a:ln>
        </p:spPr>
        <p:txBody>
          <a:bodyPr vert="horz" wrap="square" lIns="68580" tIns="34290" rIns="68580" bIns="34290" numCol="1" anchor="t" anchorCtr="0" compatLnSpc="1">
            <a:prstTxWarp prst="textNoShape">
              <a:avLst/>
            </a:prstTxWarp>
          </a:bodyPr>
          <a:lstStyle/>
          <a:p>
            <a:pPr defTabSz="685800">
              <a:defRPr/>
            </a:pPr>
            <a:endParaRPr lang="en-US" sz="1350" dirty="0">
              <a:solidFill>
                <a:srgbClr val="282F39"/>
              </a:solidFill>
              <a:latin typeface="Calibri" panose="020F0502020204030204"/>
            </a:endParaRPr>
          </a:p>
        </p:txBody>
      </p:sp>
      <p:sp>
        <p:nvSpPr>
          <p:cNvPr id="33" name="Rectangle 32">
            <a:extLst>
              <a:ext uri="{FF2B5EF4-FFF2-40B4-BE49-F238E27FC236}">
                <a16:creationId xmlns:a16="http://schemas.microsoft.com/office/drawing/2014/main" id="{9A7A1001-DA70-4E7E-8DA0-DACD7447E25F}"/>
              </a:ext>
            </a:extLst>
          </p:cNvPr>
          <p:cNvSpPr/>
          <p:nvPr/>
        </p:nvSpPr>
        <p:spPr>
          <a:xfrm>
            <a:off x="530023" y="2645578"/>
            <a:ext cx="757989" cy="92514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dirty="0">
              <a:solidFill>
                <a:srgbClr val="FFFFFF"/>
              </a:solidFill>
              <a:latin typeface="Calibri" panose="020F0502020204030204"/>
            </a:endParaRPr>
          </a:p>
        </p:txBody>
      </p:sp>
      <p:sp>
        <p:nvSpPr>
          <p:cNvPr id="34" name="Rectangle 33">
            <a:extLst>
              <a:ext uri="{FF2B5EF4-FFF2-40B4-BE49-F238E27FC236}">
                <a16:creationId xmlns:a16="http://schemas.microsoft.com/office/drawing/2014/main" id="{6C95246D-2A38-404A-93C6-1F2E97B0A3A0}"/>
              </a:ext>
            </a:extLst>
          </p:cNvPr>
          <p:cNvSpPr/>
          <p:nvPr/>
        </p:nvSpPr>
        <p:spPr>
          <a:xfrm>
            <a:off x="530023" y="3655893"/>
            <a:ext cx="757989" cy="99915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dirty="0">
              <a:solidFill>
                <a:srgbClr val="FFFFFF"/>
              </a:solidFill>
              <a:latin typeface="Calibri" panose="020F0502020204030204"/>
            </a:endParaRPr>
          </a:p>
        </p:txBody>
      </p:sp>
      <p:sp>
        <p:nvSpPr>
          <p:cNvPr id="35" name="Rectangle 34">
            <a:extLst>
              <a:ext uri="{FF2B5EF4-FFF2-40B4-BE49-F238E27FC236}">
                <a16:creationId xmlns:a16="http://schemas.microsoft.com/office/drawing/2014/main" id="{5849F47D-18E5-499D-80DF-2D51A3FDA800}"/>
              </a:ext>
            </a:extLst>
          </p:cNvPr>
          <p:cNvSpPr/>
          <p:nvPr/>
        </p:nvSpPr>
        <p:spPr>
          <a:xfrm>
            <a:off x="530023" y="4710389"/>
            <a:ext cx="757989" cy="1133561"/>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dirty="0">
              <a:solidFill>
                <a:srgbClr val="FFFFFF"/>
              </a:solidFill>
              <a:latin typeface="Calibri" panose="020F0502020204030204"/>
            </a:endParaRPr>
          </a:p>
        </p:txBody>
      </p:sp>
      <p:sp>
        <p:nvSpPr>
          <p:cNvPr id="42" name="TextBox 41">
            <a:extLst>
              <a:ext uri="{FF2B5EF4-FFF2-40B4-BE49-F238E27FC236}">
                <a16:creationId xmlns:a16="http://schemas.microsoft.com/office/drawing/2014/main" id="{B30D464A-893D-4F9E-814C-A42B9D77FC2A}"/>
              </a:ext>
            </a:extLst>
          </p:cNvPr>
          <p:cNvSpPr txBox="1"/>
          <p:nvPr/>
        </p:nvSpPr>
        <p:spPr>
          <a:xfrm>
            <a:off x="1520522" y="1697727"/>
            <a:ext cx="5197794" cy="738664"/>
          </a:xfrm>
          <a:prstGeom prst="rect">
            <a:avLst/>
          </a:prstGeom>
          <a:noFill/>
        </p:spPr>
        <p:txBody>
          <a:bodyPr wrap="square" rtlCol="0">
            <a:spAutoFit/>
          </a:bodyPr>
          <a:lstStyle/>
          <a:p>
            <a:pPr algn="just" defTabSz="685800">
              <a:defRPr/>
            </a:pPr>
            <a:r>
              <a:rPr lang="en-us" sz="1400" dirty="0">
                <a:latin typeface="Calibri Regular"/>
              </a:rPr>
              <a:t>Family can encourage the young person to quit smoking. They can inform the young person about medical and psychological treatments in tobacco use. </a:t>
            </a:r>
            <a:endParaRPr lang="en-GB" sz="1400" dirty="0">
              <a:solidFill>
                <a:srgbClr val="FFFFFF"/>
              </a:solidFill>
              <a:latin typeface="Calibri Regular"/>
              <a:ea typeface="Noto Sans" panose="020B0502040504020204" pitchFamily="34"/>
              <a:cs typeface="Noto Sans" panose="020B0502040504020204" pitchFamily="34"/>
            </a:endParaRPr>
          </a:p>
        </p:txBody>
      </p:sp>
      <p:sp>
        <p:nvSpPr>
          <p:cNvPr id="43" name="TextBox 42">
            <a:extLst>
              <a:ext uri="{FF2B5EF4-FFF2-40B4-BE49-F238E27FC236}">
                <a16:creationId xmlns:a16="http://schemas.microsoft.com/office/drawing/2014/main" id="{ED64E5A0-0AAD-459C-A73A-5D7E7B6626CD}"/>
              </a:ext>
            </a:extLst>
          </p:cNvPr>
          <p:cNvSpPr txBox="1"/>
          <p:nvPr/>
        </p:nvSpPr>
        <p:spPr>
          <a:xfrm>
            <a:off x="1517337" y="2796566"/>
            <a:ext cx="5269766" cy="584775"/>
          </a:xfrm>
          <a:prstGeom prst="rect">
            <a:avLst/>
          </a:prstGeom>
          <a:noFill/>
        </p:spPr>
        <p:txBody>
          <a:bodyPr wrap="square" rtlCol="0">
            <a:spAutoFit/>
          </a:bodyPr>
          <a:lstStyle/>
          <a:p>
            <a:pPr algn="just" defTabSz="685800">
              <a:defRPr/>
            </a:pPr>
            <a:r>
              <a:rPr lang="en-us" sz="1600" dirty="0">
                <a:latin typeface="Calibri Regular"/>
              </a:rPr>
              <a:t>The lack of knowledge of the young person about tobacco can be supplemented by using a scientific language. </a:t>
            </a:r>
            <a:endParaRPr lang="en-GB" sz="1600" dirty="0">
              <a:solidFill>
                <a:srgbClr val="FFFFFF"/>
              </a:solidFill>
              <a:latin typeface="Calibri Regular"/>
              <a:ea typeface="Noto Sans" panose="020B0502040504020204" pitchFamily="34"/>
              <a:cs typeface="Noto Sans" panose="020B0502040504020204" pitchFamily="34"/>
            </a:endParaRPr>
          </a:p>
        </p:txBody>
      </p:sp>
      <p:sp>
        <p:nvSpPr>
          <p:cNvPr id="44" name="TextBox 43">
            <a:extLst>
              <a:ext uri="{FF2B5EF4-FFF2-40B4-BE49-F238E27FC236}">
                <a16:creationId xmlns:a16="http://schemas.microsoft.com/office/drawing/2014/main" id="{C3E62F1D-74E4-4B10-A569-DD2CAFE642AA}"/>
              </a:ext>
            </a:extLst>
          </p:cNvPr>
          <p:cNvSpPr txBox="1"/>
          <p:nvPr/>
        </p:nvSpPr>
        <p:spPr>
          <a:xfrm>
            <a:off x="1517337" y="3805810"/>
            <a:ext cx="5180354" cy="738664"/>
          </a:xfrm>
          <a:prstGeom prst="rect">
            <a:avLst/>
          </a:prstGeom>
          <a:noFill/>
        </p:spPr>
        <p:txBody>
          <a:bodyPr wrap="square" rtlCol="0">
            <a:spAutoFit/>
          </a:bodyPr>
          <a:lstStyle/>
          <a:p>
            <a:pPr defTabSz="685800">
              <a:defRPr/>
            </a:pPr>
            <a:r>
              <a:rPr lang="en-us" sz="1400" dirty="0">
                <a:latin typeface="Calibri Regular"/>
              </a:rPr>
              <a:t>Whether the other family members smoke or not effects the young person’s behavior of smoking critically.  If the family member(s) quit(s) smoking, this can serve as a model for the young person. </a:t>
            </a:r>
            <a:endParaRPr lang="en-GB" sz="1400" dirty="0">
              <a:solidFill>
                <a:srgbClr val="FFFFFF"/>
              </a:solidFill>
              <a:latin typeface="Calibri Regular"/>
              <a:ea typeface="Noto Sans" panose="020B0502040504020204" pitchFamily="34"/>
              <a:cs typeface="Noto Sans" panose="020B0502040504020204" pitchFamily="34"/>
            </a:endParaRPr>
          </a:p>
        </p:txBody>
      </p:sp>
      <p:grpSp>
        <p:nvGrpSpPr>
          <p:cNvPr id="59" name="Group 58">
            <a:extLst>
              <a:ext uri="{FF2B5EF4-FFF2-40B4-BE49-F238E27FC236}">
                <a16:creationId xmlns:a16="http://schemas.microsoft.com/office/drawing/2014/main" id="{4C3A6E16-4F48-4435-A4B1-89B548E4BBD7}"/>
              </a:ext>
            </a:extLst>
          </p:cNvPr>
          <p:cNvGrpSpPr/>
          <p:nvPr/>
        </p:nvGrpSpPr>
        <p:grpSpPr>
          <a:xfrm>
            <a:off x="7246904" y="3325968"/>
            <a:ext cx="482655" cy="482537"/>
            <a:chOff x="2700338" y="8651875"/>
            <a:chExt cx="6545262" cy="6543675"/>
          </a:xfrm>
          <a:solidFill>
            <a:schemeClr val="bg1"/>
          </a:solidFill>
        </p:grpSpPr>
        <p:sp>
          <p:nvSpPr>
            <p:cNvPr id="60" name="Freeform 18">
              <a:extLst>
                <a:ext uri="{FF2B5EF4-FFF2-40B4-BE49-F238E27FC236}">
                  <a16:creationId xmlns:a16="http://schemas.microsoft.com/office/drawing/2014/main" id="{D1B2EBD5-508F-4673-BD31-4D06BEC7C7A2}"/>
                </a:ext>
              </a:extLst>
            </p:cNvPr>
            <p:cNvSpPr>
              <a:spLocks noEditPoints="1"/>
            </p:cNvSpPr>
            <p:nvPr/>
          </p:nvSpPr>
          <p:spPr bwMode="auto">
            <a:xfrm>
              <a:off x="2700338" y="10820400"/>
              <a:ext cx="4376737" cy="4375150"/>
            </a:xfrm>
            <a:custGeom>
              <a:avLst/>
              <a:gdLst>
                <a:gd name="T0" fmla="*/ 477 w 1376"/>
                <a:gd name="T1" fmla="*/ 1360 h 1376"/>
                <a:gd name="T2" fmla="*/ 312 w 1376"/>
                <a:gd name="T3" fmla="*/ 1212 h 1376"/>
                <a:gd name="T4" fmla="*/ 237 w 1376"/>
                <a:gd name="T5" fmla="*/ 1044 h 1376"/>
                <a:gd name="T6" fmla="*/ 64 w 1376"/>
                <a:gd name="T7" fmla="*/ 1013 h 1376"/>
                <a:gd name="T8" fmla="*/ 51 w 1376"/>
                <a:gd name="T9" fmla="*/ 793 h 1376"/>
                <a:gd name="T10" fmla="*/ 117 w 1376"/>
                <a:gd name="T11" fmla="*/ 621 h 1376"/>
                <a:gd name="T12" fmla="*/ 16 w 1376"/>
                <a:gd name="T13" fmla="*/ 476 h 1376"/>
                <a:gd name="T14" fmla="*/ 164 w 1376"/>
                <a:gd name="T15" fmla="*/ 312 h 1376"/>
                <a:gd name="T16" fmla="*/ 332 w 1376"/>
                <a:gd name="T17" fmla="*/ 237 h 1376"/>
                <a:gd name="T18" fmla="*/ 363 w 1376"/>
                <a:gd name="T19" fmla="*/ 63 h 1376"/>
                <a:gd name="T20" fmla="*/ 583 w 1376"/>
                <a:gd name="T21" fmla="*/ 51 h 1376"/>
                <a:gd name="T22" fmla="*/ 755 w 1376"/>
                <a:gd name="T23" fmla="*/ 116 h 1376"/>
                <a:gd name="T24" fmla="*/ 900 w 1376"/>
                <a:gd name="T25" fmla="*/ 16 h 1376"/>
                <a:gd name="T26" fmla="*/ 1064 w 1376"/>
                <a:gd name="T27" fmla="*/ 163 h 1376"/>
                <a:gd name="T28" fmla="*/ 1139 w 1376"/>
                <a:gd name="T29" fmla="*/ 331 h 1376"/>
                <a:gd name="T30" fmla="*/ 1313 w 1376"/>
                <a:gd name="T31" fmla="*/ 362 h 1376"/>
                <a:gd name="T32" fmla="*/ 1360 w 1376"/>
                <a:gd name="T33" fmla="*/ 476 h 1376"/>
                <a:gd name="T34" fmla="*/ 1260 w 1376"/>
                <a:gd name="T35" fmla="*/ 621 h 1376"/>
                <a:gd name="T36" fmla="*/ 1325 w 1376"/>
                <a:gd name="T37" fmla="*/ 793 h 1376"/>
                <a:gd name="T38" fmla="*/ 1313 w 1376"/>
                <a:gd name="T39" fmla="*/ 1013 h 1376"/>
                <a:gd name="T40" fmla="*/ 1139 w 1376"/>
                <a:gd name="T41" fmla="*/ 1044 h 1376"/>
                <a:gd name="T42" fmla="*/ 1064 w 1376"/>
                <a:gd name="T43" fmla="*/ 1212 h 1376"/>
                <a:gd name="T44" fmla="*/ 900 w 1376"/>
                <a:gd name="T45" fmla="*/ 1360 h 1376"/>
                <a:gd name="T46" fmla="*/ 755 w 1376"/>
                <a:gd name="T47" fmla="*/ 1259 h 1376"/>
                <a:gd name="T48" fmla="*/ 583 w 1376"/>
                <a:gd name="T49" fmla="*/ 1325 h 1376"/>
                <a:gd name="T50" fmla="*/ 403 w 1376"/>
                <a:gd name="T51" fmla="*/ 1230 h 1376"/>
                <a:gd name="T52" fmla="*/ 544 w 1376"/>
                <a:gd name="T53" fmla="*/ 1210 h 1376"/>
                <a:gd name="T54" fmla="*/ 748 w 1376"/>
                <a:gd name="T55" fmla="*/ 1167 h 1376"/>
                <a:gd name="T56" fmla="*/ 870 w 1376"/>
                <a:gd name="T57" fmla="*/ 1273 h 1376"/>
                <a:gd name="T58" fmla="*/ 956 w 1376"/>
                <a:gd name="T59" fmla="*/ 1159 h 1376"/>
                <a:gd name="T60" fmla="*/ 1070 w 1376"/>
                <a:gd name="T61" fmla="*/ 985 h 1376"/>
                <a:gd name="T62" fmla="*/ 1230 w 1376"/>
                <a:gd name="T63" fmla="*/ 973 h 1376"/>
                <a:gd name="T64" fmla="*/ 1211 w 1376"/>
                <a:gd name="T65" fmla="*/ 832 h 1376"/>
                <a:gd name="T66" fmla="*/ 1168 w 1376"/>
                <a:gd name="T67" fmla="*/ 628 h 1376"/>
                <a:gd name="T68" fmla="*/ 1274 w 1376"/>
                <a:gd name="T69" fmla="*/ 506 h 1376"/>
                <a:gd name="T70" fmla="*/ 1160 w 1376"/>
                <a:gd name="T71" fmla="*/ 420 h 1376"/>
                <a:gd name="T72" fmla="*/ 986 w 1376"/>
                <a:gd name="T73" fmla="*/ 306 h 1376"/>
                <a:gd name="T74" fmla="*/ 974 w 1376"/>
                <a:gd name="T75" fmla="*/ 146 h 1376"/>
                <a:gd name="T76" fmla="*/ 833 w 1376"/>
                <a:gd name="T77" fmla="*/ 165 h 1376"/>
                <a:gd name="T78" fmla="*/ 629 w 1376"/>
                <a:gd name="T79" fmla="*/ 208 h 1376"/>
                <a:gd name="T80" fmla="*/ 507 w 1376"/>
                <a:gd name="T81" fmla="*/ 102 h 1376"/>
                <a:gd name="T82" fmla="*/ 421 w 1376"/>
                <a:gd name="T83" fmla="*/ 216 h 1376"/>
                <a:gd name="T84" fmla="*/ 307 w 1376"/>
                <a:gd name="T85" fmla="*/ 390 h 1376"/>
                <a:gd name="T86" fmla="*/ 146 w 1376"/>
                <a:gd name="T87" fmla="*/ 402 h 1376"/>
                <a:gd name="T88" fmla="*/ 166 w 1376"/>
                <a:gd name="T89" fmla="*/ 543 h 1376"/>
                <a:gd name="T90" fmla="*/ 209 w 1376"/>
                <a:gd name="T91" fmla="*/ 747 h 1376"/>
                <a:gd name="T92" fmla="*/ 103 w 1376"/>
                <a:gd name="T93" fmla="*/ 869 h 1376"/>
                <a:gd name="T94" fmla="*/ 217 w 1376"/>
                <a:gd name="T95" fmla="*/ 955 h 1376"/>
                <a:gd name="T96" fmla="*/ 391 w 1376"/>
                <a:gd name="T97" fmla="*/ 1069 h 1376"/>
                <a:gd name="T98" fmla="*/ 403 w 1376"/>
                <a:gd name="T99" fmla="*/ 1230 h 1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376" h="1376">
                  <a:moveTo>
                    <a:pt x="509" y="1366"/>
                  </a:moveTo>
                  <a:cubicBezTo>
                    <a:pt x="498" y="1366"/>
                    <a:pt x="487" y="1364"/>
                    <a:pt x="477" y="1360"/>
                  </a:cubicBezTo>
                  <a:cubicBezTo>
                    <a:pt x="363" y="1312"/>
                    <a:pt x="363" y="1312"/>
                    <a:pt x="363" y="1312"/>
                  </a:cubicBezTo>
                  <a:cubicBezTo>
                    <a:pt x="324" y="1296"/>
                    <a:pt x="302" y="1253"/>
                    <a:pt x="312" y="1212"/>
                  </a:cubicBezTo>
                  <a:cubicBezTo>
                    <a:pt x="319" y="1188"/>
                    <a:pt x="325" y="1163"/>
                    <a:pt x="332" y="1139"/>
                  </a:cubicBezTo>
                  <a:cubicBezTo>
                    <a:pt x="297" y="1111"/>
                    <a:pt x="265" y="1079"/>
                    <a:pt x="237" y="1044"/>
                  </a:cubicBezTo>
                  <a:cubicBezTo>
                    <a:pt x="213" y="1051"/>
                    <a:pt x="188" y="1057"/>
                    <a:pt x="164" y="1064"/>
                  </a:cubicBezTo>
                  <a:cubicBezTo>
                    <a:pt x="123" y="1074"/>
                    <a:pt x="80" y="1052"/>
                    <a:pt x="64" y="1013"/>
                  </a:cubicBezTo>
                  <a:cubicBezTo>
                    <a:pt x="16" y="899"/>
                    <a:pt x="16" y="899"/>
                    <a:pt x="16" y="899"/>
                  </a:cubicBezTo>
                  <a:cubicBezTo>
                    <a:pt x="0" y="860"/>
                    <a:pt x="15" y="815"/>
                    <a:pt x="51" y="793"/>
                  </a:cubicBezTo>
                  <a:cubicBezTo>
                    <a:pt x="73" y="780"/>
                    <a:pt x="95" y="767"/>
                    <a:pt x="117" y="754"/>
                  </a:cubicBezTo>
                  <a:cubicBezTo>
                    <a:pt x="112" y="710"/>
                    <a:pt x="112" y="665"/>
                    <a:pt x="117" y="621"/>
                  </a:cubicBezTo>
                  <a:cubicBezTo>
                    <a:pt x="95" y="608"/>
                    <a:pt x="73" y="595"/>
                    <a:pt x="51" y="582"/>
                  </a:cubicBezTo>
                  <a:cubicBezTo>
                    <a:pt x="15" y="561"/>
                    <a:pt x="0" y="515"/>
                    <a:pt x="16" y="476"/>
                  </a:cubicBezTo>
                  <a:cubicBezTo>
                    <a:pt x="64" y="362"/>
                    <a:pt x="64" y="362"/>
                    <a:pt x="64" y="362"/>
                  </a:cubicBezTo>
                  <a:cubicBezTo>
                    <a:pt x="80" y="323"/>
                    <a:pt x="123" y="301"/>
                    <a:pt x="164" y="312"/>
                  </a:cubicBezTo>
                  <a:cubicBezTo>
                    <a:pt x="188" y="318"/>
                    <a:pt x="213" y="324"/>
                    <a:pt x="237" y="331"/>
                  </a:cubicBezTo>
                  <a:cubicBezTo>
                    <a:pt x="265" y="296"/>
                    <a:pt x="297" y="264"/>
                    <a:pt x="332" y="237"/>
                  </a:cubicBezTo>
                  <a:cubicBezTo>
                    <a:pt x="325" y="212"/>
                    <a:pt x="319" y="187"/>
                    <a:pt x="312" y="163"/>
                  </a:cubicBezTo>
                  <a:cubicBezTo>
                    <a:pt x="302" y="122"/>
                    <a:pt x="324" y="79"/>
                    <a:pt x="363" y="63"/>
                  </a:cubicBezTo>
                  <a:cubicBezTo>
                    <a:pt x="477" y="16"/>
                    <a:pt x="477" y="16"/>
                    <a:pt x="477" y="16"/>
                  </a:cubicBezTo>
                  <a:cubicBezTo>
                    <a:pt x="516" y="0"/>
                    <a:pt x="561" y="15"/>
                    <a:pt x="583" y="51"/>
                  </a:cubicBezTo>
                  <a:cubicBezTo>
                    <a:pt x="596" y="72"/>
                    <a:pt x="609" y="94"/>
                    <a:pt x="622" y="116"/>
                  </a:cubicBezTo>
                  <a:cubicBezTo>
                    <a:pt x="666" y="111"/>
                    <a:pt x="711" y="111"/>
                    <a:pt x="755" y="116"/>
                  </a:cubicBezTo>
                  <a:cubicBezTo>
                    <a:pt x="768" y="94"/>
                    <a:pt x="781" y="72"/>
                    <a:pt x="794" y="51"/>
                  </a:cubicBezTo>
                  <a:cubicBezTo>
                    <a:pt x="815" y="15"/>
                    <a:pt x="861" y="0"/>
                    <a:pt x="900" y="16"/>
                  </a:cubicBezTo>
                  <a:cubicBezTo>
                    <a:pt x="1014" y="63"/>
                    <a:pt x="1014" y="63"/>
                    <a:pt x="1014" y="63"/>
                  </a:cubicBezTo>
                  <a:cubicBezTo>
                    <a:pt x="1053" y="79"/>
                    <a:pt x="1075" y="122"/>
                    <a:pt x="1064" y="163"/>
                  </a:cubicBezTo>
                  <a:cubicBezTo>
                    <a:pt x="1058" y="187"/>
                    <a:pt x="1052" y="212"/>
                    <a:pt x="1045" y="237"/>
                  </a:cubicBezTo>
                  <a:cubicBezTo>
                    <a:pt x="1080" y="264"/>
                    <a:pt x="1112" y="296"/>
                    <a:pt x="1139" y="331"/>
                  </a:cubicBezTo>
                  <a:cubicBezTo>
                    <a:pt x="1164" y="324"/>
                    <a:pt x="1189" y="318"/>
                    <a:pt x="1213" y="312"/>
                  </a:cubicBezTo>
                  <a:cubicBezTo>
                    <a:pt x="1254" y="301"/>
                    <a:pt x="1297" y="323"/>
                    <a:pt x="1313" y="362"/>
                  </a:cubicBezTo>
                  <a:cubicBezTo>
                    <a:pt x="1360" y="476"/>
                    <a:pt x="1360" y="476"/>
                    <a:pt x="1360" y="476"/>
                  </a:cubicBezTo>
                  <a:cubicBezTo>
                    <a:pt x="1360" y="476"/>
                    <a:pt x="1360" y="476"/>
                    <a:pt x="1360" y="476"/>
                  </a:cubicBezTo>
                  <a:cubicBezTo>
                    <a:pt x="1376" y="515"/>
                    <a:pt x="1361" y="561"/>
                    <a:pt x="1325" y="582"/>
                  </a:cubicBezTo>
                  <a:cubicBezTo>
                    <a:pt x="1304" y="595"/>
                    <a:pt x="1282" y="608"/>
                    <a:pt x="1260" y="621"/>
                  </a:cubicBezTo>
                  <a:cubicBezTo>
                    <a:pt x="1265" y="665"/>
                    <a:pt x="1265" y="710"/>
                    <a:pt x="1260" y="754"/>
                  </a:cubicBezTo>
                  <a:cubicBezTo>
                    <a:pt x="1282" y="767"/>
                    <a:pt x="1304" y="780"/>
                    <a:pt x="1325" y="793"/>
                  </a:cubicBezTo>
                  <a:cubicBezTo>
                    <a:pt x="1361" y="815"/>
                    <a:pt x="1376" y="860"/>
                    <a:pt x="1360" y="899"/>
                  </a:cubicBezTo>
                  <a:cubicBezTo>
                    <a:pt x="1313" y="1013"/>
                    <a:pt x="1313" y="1013"/>
                    <a:pt x="1313" y="1013"/>
                  </a:cubicBezTo>
                  <a:cubicBezTo>
                    <a:pt x="1297" y="1052"/>
                    <a:pt x="1254" y="1074"/>
                    <a:pt x="1213" y="1064"/>
                  </a:cubicBezTo>
                  <a:cubicBezTo>
                    <a:pt x="1189" y="1057"/>
                    <a:pt x="1164" y="1051"/>
                    <a:pt x="1139" y="1044"/>
                  </a:cubicBezTo>
                  <a:cubicBezTo>
                    <a:pt x="1112" y="1079"/>
                    <a:pt x="1080" y="1111"/>
                    <a:pt x="1045" y="1139"/>
                  </a:cubicBezTo>
                  <a:cubicBezTo>
                    <a:pt x="1052" y="1164"/>
                    <a:pt x="1058" y="1188"/>
                    <a:pt x="1064" y="1212"/>
                  </a:cubicBezTo>
                  <a:cubicBezTo>
                    <a:pt x="1075" y="1253"/>
                    <a:pt x="1053" y="1296"/>
                    <a:pt x="1014" y="1312"/>
                  </a:cubicBezTo>
                  <a:cubicBezTo>
                    <a:pt x="900" y="1360"/>
                    <a:pt x="900" y="1360"/>
                    <a:pt x="900" y="1360"/>
                  </a:cubicBezTo>
                  <a:cubicBezTo>
                    <a:pt x="861" y="1376"/>
                    <a:pt x="815" y="1361"/>
                    <a:pt x="794" y="1325"/>
                  </a:cubicBezTo>
                  <a:cubicBezTo>
                    <a:pt x="781" y="1303"/>
                    <a:pt x="768" y="1281"/>
                    <a:pt x="755" y="1259"/>
                  </a:cubicBezTo>
                  <a:cubicBezTo>
                    <a:pt x="711" y="1264"/>
                    <a:pt x="666" y="1264"/>
                    <a:pt x="622" y="1259"/>
                  </a:cubicBezTo>
                  <a:cubicBezTo>
                    <a:pt x="609" y="1281"/>
                    <a:pt x="596" y="1303"/>
                    <a:pt x="583" y="1325"/>
                  </a:cubicBezTo>
                  <a:cubicBezTo>
                    <a:pt x="567" y="1351"/>
                    <a:pt x="539" y="1366"/>
                    <a:pt x="509" y="1366"/>
                  </a:cubicBezTo>
                  <a:close/>
                  <a:moveTo>
                    <a:pt x="403" y="1230"/>
                  </a:moveTo>
                  <a:cubicBezTo>
                    <a:pt x="507" y="1273"/>
                    <a:pt x="507" y="1273"/>
                    <a:pt x="507" y="1273"/>
                  </a:cubicBezTo>
                  <a:cubicBezTo>
                    <a:pt x="519" y="1252"/>
                    <a:pt x="532" y="1231"/>
                    <a:pt x="544" y="1210"/>
                  </a:cubicBezTo>
                  <a:cubicBezTo>
                    <a:pt x="562" y="1180"/>
                    <a:pt x="595" y="1163"/>
                    <a:pt x="629" y="1167"/>
                  </a:cubicBezTo>
                  <a:cubicBezTo>
                    <a:pt x="669" y="1172"/>
                    <a:pt x="708" y="1172"/>
                    <a:pt x="748" y="1167"/>
                  </a:cubicBezTo>
                  <a:cubicBezTo>
                    <a:pt x="782" y="1163"/>
                    <a:pt x="815" y="1180"/>
                    <a:pt x="833" y="1210"/>
                  </a:cubicBezTo>
                  <a:cubicBezTo>
                    <a:pt x="845" y="1231"/>
                    <a:pt x="857" y="1252"/>
                    <a:pt x="870" y="1273"/>
                  </a:cubicBezTo>
                  <a:cubicBezTo>
                    <a:pt x="974" y="1230"/>
                    <a:pt x="974" y="1230"/>
                    <a:pt x="974" y="1230"/>
                  </a:cubicBezTo>
                  <a:cubicBezTo>
                    <a:pt x="968" y="1206"/>
                    <a:pt x="962" y="1183"/>
                    <a:pt x="956" y="1159"/>
                  </a:cubicBezTo>
                  <a:cubicBezTo>
                    <a:pt x="947" y="1125"/>
                    <a:pt x="958" y="1090"/>
                    <a:pt x="986" y="1069"/>
                  </a:cubicBezTo>
                  <a:cubicBezTo>
                    <a:pt x="1017" y="1044"/>
                    <a:pt x="1045" y="1016"/>
                    <a:pt x="1070" y="985"/>
                  </a:cubicBezTo>
                  <a:cubicBezTo>
                    <a:pt x="1091" y="958"/>
                    <a:pt x="1126" y="946"/>
                    <a:pt x="1160" y="955"/>
                  </a:cubicBezTo>
                  <a:cubicBezTo>
                    <a:pt x="1183" y="961"/>
                    <a:pt x="1207" y="967"/>
                    <a:pt x="1230" y="973"/>
                  </a:cubicBezTo>
                  <a:cubicBezTo>
                    <a:pt x="1274" y="869"/>
                    <a:pt x="1274" y="869"/>
                    <a:pt x="1274" y="869"/>
                  </a:cubicBezTo>
                  <a:cubicBezTo>
                    <a:pt x="1253" y="856"/>
                    <a:pt x="1232" y="844"/>
                    <a:pt x="1211" y="832"/>
                  </a:cubicBezTo>
                  <a:cubicBezTo>
                    <a:pt x="1181" y="814"/>
                    <a:pt x="1164" y="781"/>
                    <a:pt x="1168" y="747"/>
                  </a:cubicBezTo>
                  <a:cubicBezTo>
                    <a:pt x="1173" y="707"/>
                    <a:pt x="1173" y="668"/>
                    <a:pt x="1168" y="628"/>
                  </a:cubicBezTo>
                  <a:cubicBezTo>
                    <a:pt x="1164" y="594"/>
                    <a:pt x="1181" y="561"/>
                    <a:pt x="1211" y="543"/>
                  </a:cubicBezTo>
                  <a:cubicBezTo>
                    <a:pt x="1232" y="531"/>
                    <a:pt x="1253" y="519"/>
                    <a:pt x="1274" y="506"/>
                  </a:cubicBezTo>
                  <a:cubicBezTo>
                    <a:pt x="1230" y="402"/>
                    <a:pt x="1230" y="402"/>
                    <a:pt x="1230" y="402"/>
                  </a:cubicBezTo>
                  <a:cubicBezTo>
                    <a:pt x="1207" y="408"/>
                    <a:pt x="1183" y="414"/>
                    <a:pt x="1160" y="420"/>
                  </a:cubicBezTo>
                  <a:cubicBezTo>
                    <a:pt x="1126" y="429"/>
                    <a:pt x="1091" y="418"/>
                    <a:pt x="1070" y="390"/>
                  </a:cubicBezTo>
                  <a:cubicBezTo>
                    <a:pt x="1045" y="359"/>
                    <a:pt x="1017" y="331"/>
                    <a:pt x="986" y="306"/>
                  </a:cubicBezTo>
                  <a:cubicBezTo>
                    <a:pt x="958" y="285"/>
                    <a:pt x="947" y="250"/>
                    <a:pt x="956" y="216"/>
                  </a:cubicBezTo>
                  <a:cubicBezTo>
                    <a:pt x="962" y="193"/>
                    <a:pt x="968" y="169"/>
                    <a:pt x="974" y="146"/>
                  </a:cubicBezTo>
                  <a:cubicBezTo>
                    <a:pt x="870" y="102"/>
                    <a:pt x="870" y="102"/>
                    <a:pt x="870" y="102"/>
                  </a:cubicBezTo>
                  <a:cubicBezTo>
                    <a:pt x="857" y="123"/>
                    <a:pt x="845" y="144"/>
                    <a:pt x="833" y="165"/>
                  </a:cubicBezTo>
                  <a:cubicBezTo>
                    <a:pt x="815" y="195"/>
                    <a:pt x="782" y="212"/>
                    <a:pt x="748" y="208"/>
                  </a:cubicBezTo>
                  <a:cubicBezTo>
                    <a:pt x="708" y="203"/>
                    <a:pt x="668" y="203"/>
                    <a:pt x="629" y="208"/>
                  </a:cubicBezTo>
                  <a:cubicBezTo>
                    <a:pt x="595" y="212"/>
                    <a:pt x="561" y="195"/>
                    <a:pt x="544" y="165"/>
                  </a:cubicBezTo>
                  <a:cubicBezTo>
                    <a:pt x="532" y="144"/>
                    <a:pt x="519" y="123"/>
                    <a:pt x="507" y="102"/>
                  </a:cubicBezTo>
                  <a:cubicBezTo>
                    <a:pt x="403" y="146"/>
                    <a:pt x="403" y="146"/>
                    <a:pt x="403" y="146"/>
                  </a:cubicBezTo>
                  <a:cubicBezTo>
                    <a:pt x="409" y="169"/>
                    <a:pt x="415" y="193"/>
                    <a:pt x="421" y="216"/>
                  </a:cubicBezTo>
                  <a:cubicBezTo>
                    <a:pt x="430" y="250"/>
                    <a:pt x="418" y="285"/>
                    <a:pt x="391" y="306"/>
                  </a:cubicBezTo>
                  <a:cubicBezTo>
                    <a:pt x="360" y="331"/>
                    <a:pt x="332" y="359"/>
                    <a:pt x="307" y="390"/>
                  </a:cubicBezTo>
                  <a:cubicBezTo>
                    <a:pt x="286" y="418"/>
                    <a:pt x="251" y="429"/>
                    <a:pt x="217" y="420"/>
                  </a:cubicBezTo>
                  <a:cubicBezTo>
                    <a:pt x="193" y="414"/>
                    <a:pt x="170" y="408"/>
                    <a:pt x="146" y="402"/>
                  </a:cubicBezTo>
                  <a:cubicBezTo>
                    <a:pt x="103" y="506"/>
                    <a:pt x="103" y="506"/>
                    <a:pt x="103" y="506"/>
                  </a:cubicBezTo>
                  <a:cubicBezTo>
                    <a:pt x="124" y="519"/>
                    <a:pt x="145" y="531"/>
                    <a:pt x="166" y="543"/>
                  </a:cubicBezTo>
                  <a:cubicBezTo>
                    <a:pt x="196" y="561"/>
                    <a:pt x="213" y="594"/>
                    <a:pt x="209" y="628"/>
                  </a:cubicBezTo>
                  <a:cubicBezTo>
                    <a:pt x="204" y="668"/>
                    <a:pt x="204" y="708"/>
                    <a:pt x="209" y="747"/>
                  </a:cubicBezTo>
                  <a:cubicBezTo>
                    <a:pt x="213" y="781"/>
                    <a:pt x="196" y="815"/>
                    <a:pt x="166" y="832"/>
                  </a:cubicBezTo>
                  <a:cubicBezTo>
                    <a:pt x="145" y="844"/>
                    <a:pt x="124" y="856"/>
                    <a:pt x="103" y="869"/>
                  </a:cubicBezTo>
                  <a:cubicBezTo>
                    <a:pt x="146" y="973"/>
                    <a:pt x="146" y="973"/>
                    <a:pt x="146" y="973"/>
                  </a:cubicBezTo>
                  <a:cubicBezTo>
                    <a:pt x="170" y="968"/>
                    <a:pt x="193" y="961"/>
                    <a:pt x="217" y="955"/>
                  </a:cubicBezTo>
                  <a:cubicBezTo>
                    <a:pt x="251" y="946"/>
                    <a:pt x="286" y="958"/>
                    <a:pt x="307" y="985"/>
                  </a:cubicBezTo>
                  <a:cubicBezTo>
                    <a:pt x="332" y="1016"/>
                    <a:pt x="360" y="1044"/>
                    <a:pt x="391" y="1069"/>
                  </a:cubicBezTo>
                  <a:cubicBezTo>
                    <a:pt x="418" y="1090"/>
                    <a:pt x="430" y="1125"/>
                    <a:pt x="421" y="1159"/>
                  </a:cubicBezTo>
                  <a:cubicBezTo>
                    <a:pt x="415" y="1183"/>
                    <a:pt x="409" y="1206"/>
                    <a:pt x="403" y="1230"/>
                  </a:cubicBezTo>
                  <a:close/>
                </a:path>
              </a:pathLst>
            </a:custGeom>
            <a:grpFill/>
            <a:ln>
              <a:noFill/>
            </a:ln>
          </p:spPr>
          <p:txBody>
            <a:bodyPr vert="horz" wrap="square" lIns="68580" tIns="34290" rIns="68580" bIns="34290" numCol="1" anchor="t" anchorCtr="0" compatLnSpc="1">
              <a:prstTxWarp prst="textNoShape">
                <a:avLst/>
              </a:prstTxWarp>
            </a:bodyPr>
            <a:lstStyle/>
            <a:p>
              <a:pPr defTabSz="685800">
                <a:defRPr/>
              </a:pPr>
              <a:endParaRPr lang="en-US" sz="1350" dirty="0">
                <a:solidFill>
                  <a:srgbClr val="282F39"/>
                </a:solidFill>
                <a:latin typeface="Calibri" panose="020F0502020204030204"/>
              </a:endParaRPr>
            </a:p>
          </p:txBody>
        </p:sp>
        <p:sp>
          <p:nvSpPr>
            <p:cNvPr id="61" name="Freeform 19">
              <a:extLst>
                <a:ext uri="{FF2B5EF4-FFF2-40B4-BE49-F238E27FC236}">
                  <a16:creationId xmlns:a16="http://schemas.microsoft.com/office/drawing/2014/main" id="{0A691365-FBC9-4A7C-9ED6-71BB29BB6BEE}"/>
                </a:ext>
              </a:extLst>
            </p:cNvPr>
            <p:cNvSpPr>
              <a:spLocks noEditPoints="1"/>
            </p:cNvSpPr>
            <p:nvPr/>
          </p:nvSpPr>
          <p:spPr bwMode="auto">
            <a:xfrm>
              <a:off x="3762375" y="11879263"/>
              <a:ext cx="2255837" cy="2120900"/>
            </a:xfrm>
            <a:custGeom>
              <a:avLst/>
              <a:gdLst>
                <a:gd name="T0" fmla="*/ 354 w 709"/>
                <a:gd name="T1" fmla="*/ 667 h 667"/>
                <a:gd name="T2" fmla="*/ 235 w 709"/>
                <a:gd name="T3" fmla="*/ 643 h 667"/>
                <a:gd name="T4" fmla="*/ 66 w 709"/>
                <a:gd name="T5" fmla="*/ 474 h 667"/>
                <a:gd name="T6" fmla="*/ 235 w 709"/>
                <a:gd name="T7" fmla="*/ 66 h 667"/>
                <a:gd name="T8" fmla="*/ 643 w 709"/>
                <a:gd name="T9" fmla="*/ 235 h 667"/>
                <a:gd name="T10" fmla="*/ 643 w 709"/>
                <a:gd name="T11" fmla="*/ 235 h 667"/>
                <a:gd name="T12" fmla="*/ 474 w 709"/>
                <a:gd name="T13" fmla="*/ 643 h 667"/>
                <a:gd name="T14" fmla="*/ 354 w 709"/>
                <a:gd name="T15" fmla="*/ 667 h 667"/>
                <a:gd name="T16" fmla="*/ 354 w 709"/>
                <a:gd name="T17" fmla="*/ 134 h 667"/>
                <a:gd name="T18" fmla="*/ 270 w 709"/>
                <a:gd name="T19" fmla="*/ 151 h 667"/>
                <a:gd name="T20" fmla="*/ 150 w 709"/>
                <a:gd name="T21" fmla="*/ 439 h 667"/>
                <a:gd name="T22" fmla="*/ 270 w 709"/>
                <a:gd name="T23" fmla="*/ 559 h 667"/>
                <a:gd name="T24" fmla="*/ 439 w 709"/>
                <a:gd name="T25" fmla="*/ 559 h 667"/>
                <a:gd name="T26" fmla="*/ 558 w 709"/>
                <a:gd name="T27" fmla="*/ 270 h 667"/>
                <a:gd name="T28" fmla="*/ 354 w 709"/>
                <a:gd name="T29" fmla="*/ 134 h 6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09" h="667">
                  <a:moveTo>
                    <a:pt x="354" y="667"/>
                  </a:moveTo>
                  <a:cubicBezTo>
                    <a:pt x="314" y="667"/>
                    <a:pt x="273" y="659"/>
                    <a:pt x="235" y="643"/>
                  </a:cubicBezTo>
                  <a:cubicBezTo>
                    <a:pt x="158" y="611"/>
                    <a:pt x="98" y="551"/>
                    <a:pt x="66" y="474"/>
                  </a:cubicBezTo>
                  <a:cubicBezTo>
                    <a:pt x="0" y="315"/>
                    <a:pt x="76" y="132"/>
                    <a:pt x="235" y="66"/>
                  </a:cubicBezTo>
                  <a:cubicBezTo>
                    <a:pt x="394" y="0"/>
                    <a:pt x="577" y="76"/>
                    <a:pt x="643" y="235"/>
                  </a:cubicBezTo>
                  <a:cubicBezTo>
                    <a:pt x="643" y="235"/>
                    <a:pt x="643" y="235"/>
                    <a:pt x="643" y="235"/>
                  </a:cubicBezTo>
                  <a:cubicBezTo>
                    <a:pt x="709" y="394"/>
                    <a:pt x="633" y="577"/>
                    <a:pt x="474" y="643"/>
                  </a:cubicBezTo>
                  <a:cubicBezTo>
                    <a:pt x="435" y="659"/>
                    <a:pt x="395" y="667"/>
                    <a:pt x="354" y="667"/>
                  </a:cubicBezTo>
                  <a:close/>
                  <a:moveTo>
                    <a:pt x="354" y="134"/>
                  </a:moveTo>
                  <a:cubicBezTo>
                    <a:pt x="326" y="134"/>
                    <a:pt x="297" y="139"/>
                    <a:pt x="270" y="151"/>
                  </a:cubicBezTo>
                  <a:cubicBezTo>
                    <a:pt x="157" y="197"/>
                    <a:pt x="104" y="327"/>
                    <a:pt x="150" y="439"/>
                  </a:cubicBezTo>
                  <a:cubicBezTo>
                    <a:pt x="173" y="494"/>
                    <a:pt x="215" y="536"/>
                    <a:pt x="270" y="559"/>
                  </a:cubicBezTo>
                  <a:cubicBezTo>
                    <a:pt x="324" y="581"/>
                    <a:pt x="384" y="581"/>
                    <a:pt x="439" y="559"/>
                  </a:cubicBezTo>
                  <a:cubicBezTo>
                    <a:pt x="551" y="512"/>
                    <a:pt x="605" y="383"/>
                    <a:pt x="558" y="270"/>
                  </a:cubicBezTo>
                  <a:cubicBezTo>
                    <a:pt x="523" y="185"/>
                    <a:pt x="441" y="134"/>
                    <a:pt x="354" y="134"/>
                  </a:cubicBezTo>
                  <a:close/>
                </a:path>
              </a:pathLst>
            </a:custGeom>
            <a:grpFill/>
            <a:ln>
              <a:noFill/>
            </a:ln>
          </p:spPr>
          <p:txBody>
            <a:bodyPr vert="horz" wrap="square" lIns="68580" tIns="34290" rIns="68580" bIns="34290" numCol="1" anchor="t" anchorCtr="0" compatLnSpc="1">
              <a:prstTxWarp prst="textNoShape">
                <a:avLst/>
              </a:prstTxWarp>
            </a:bodyPr>
            <a:lstStyle/>
            <a:p>
              <a:pPr defTabSz="685800">
                <a:defRPr/>
              </a:pPr>
              <a:endParaRPr lang="en-US" sz="1350" dirty="0">
                <a:solidFill>
                  <a:srgbClr val="282F39"/>
                </a:solidFill>
                <a:latin typeface="Calibri" panose="020F0502020204030204"/>
              </a:endParaRPr>
            </a:p>
          </p:txBody>
        </p:sp>
        <p:sp>
          <p:nvSpPr>
            <p:cNvPr id="62" name="Freeform 20">
              <a:extLst>
                <a:ext uri="{FF2B5EF4-FFF2-40B4-BE49-F238E27FC236}">
                  <a16:creationId xmlns:a16="http://schemas.microsoft.com/office/drawing/2014/main" id="{A551D7CB-7BF3-4148-A48A-1A8197A7A570}"/>
                </a:ext>
              </a:extLst>
            </p:cNvPr>
            <p:cNvSpPr>
              <a:spLocks noEditPoints="1"/>
            </p:cNvSpPr>
            <p:nvPr/>
          </p:nvSpPr>
          <p:spPr bwMode="auto">
            <a:xfrm>
              <a:off x="5934075" y="8651875"/>
              <a:ext cx="3311525" cy="3309938"/>
            </a:xfrm>
            <a:custGeom>
              <a:avLst/>
              <a:gdLst>
                <a:gd name="T0" fmla="*/ 476 w 1041"/>
                <a:gd name="T1" fmla="*/ 1041 h 1041"/>
                <a:gd name="T2" fmla="*/ 397 w 1041"/>
                <a:gd name="T3" fmla="*/ 930 h 1041"/>
                <a:gd name="T4" fmla="*/ 279 w 1041"/>
                <a:gd name="T5" fmla="*/ 927 h 1041"/>
                <a:gd name="T6" fmla="*/ 121 w 1041"/>
                <a:gd name="T7" fmla="*/ 857 h 1041"/>
                <a:gd name="T8" fmla="*/ 143 w 1041"/>
                <a:gd name="T9" fmla="*/ 723 h 1041"/>
                <a:gd name="T10" fmla="*/ 62 w 1041"/>
                <a:gd name="T11" fmla="*/ 637 h 1041"/>
                <a:gd name="T12" fmla="*/ 0 w 1041"/>
                <a:gd name="T13" fmla="*/ 476 h 1041"/>
                <a:gd name="T14" fmla="*/ 111 w 1041"/>
                <a:gd name="T15" fmla="*/ 397 h 1041"/>
                <a:gd name="T16" fmla="*/ 114 w 1041"/>
                <a:gd name="T17" fmla="*/ 279 h 1041"/>
                <a:gd name="T18" fmla="*/ 184 w 1041"/>
                <a:gd name="T19" fmla="*/ 121 h 1041"/>
                <a:gd name="T20" fmla="*/ 318 w 1041"/>
                <a:gd name="T21" fmla="*/ 143 h 1041"/>
                <a:gd name="T22" fmla="*/ 404 w 1041"/>
                <a:gd name="T23" fmla="*/ 62 h 1041"/>
                <a:gd name="T24" fmla="*/ 565 w 1041"/>
                <a:gd name="T25" fmla="*/ 0 h 1041"/>
                <a:gd name="T26" fmla="*/ 644 w 1041"/>
                <a:gd name="T27" fmla="*/ 110 h 1041"/>
                <a:gd name="T28" fmla="*/ 762 w 1041"/>
                <a:gd name="T29" fmla="*/ 114 h 1041"/>
                <a:gd name="T30" fmla="*/ 920 w 1041"/>
                <a:gd name="T31" fmla="*/ 184 h 1041"/>
                <a:gd name="T32" fmla="*/ 898 w 1041"/>
                <a:gd name="T33" fmla="*/ 318 h 1041"/>
                <a:gd name="T34" fmla="*/ 979 w 1041"/>
                <a:gd name="T35" fmla="*/ 404 h 1041"/>
                <a:gd name="T36" fmla="*/ 1041 w 1041"/>
                <a:gd name="T37" fmla="*/ 565 h 1041"/>
                <a:gd name="T38" fmla="*/ 931 w 1041"/>
                <a:gd name="T39" fmla="*/ 644 h 1041"/>
                <a:gd name="T40" fmla="*/ 927 w 1041"/>
                <a:gd name="T41" fmla="*/ 762 h 1041"/>
                <a:gd name="T42" fmla="*/ 857 w 1041"/>
                <a:gd name="T43" fmla="*/ 920 h 1041"/>
                <a:gd name="T44" fmla="*/ 723 w 1041"/>
                <a:gd name="T45" fmla="*/ 898 h 1041"/>
                <a:gd name="T46" fmla="*/ 637 w 1041"/>
                <a:gd name="T47" fmla="*/ 979 h 1041"/>
                <a:gd name="T48" fmla="*/ 488 w 1041"/>
                <a:gd name="T49" fmla="*/ 954 h 1041"/>
                <a:gd name="T50" fmla="*/ 559 w 1041"/>
                <a:gd name="T51" fmla="*/ 910 h 1041"/>
                <a:gd name="T52" fmla="*/ 689 w 1041"/>
                <a:gd name="T53" fmla="*/ 817 h 1041"/>
                <a:gd name="T54" fmla="*/ 804 w 1041"/>
                <a:gd name="T55" fmla="*/ 849 h 1041"/>
                <a:gd name="T56" fmla="*/ 823 w 1041"/>
                <a:gd name="T57" fmla="*/ 769 h 1041"/>
                <a:gd name="T58" fmla="*/ 850 w 1041"/>
                <a:gd name="T59" fmla="*/ 611 h 1041"/>
                <a:gd name="T60" fmla="*/ 954 w 1041"/>
                <a:gd name="T61" fmla="*/ 553 h 1041"/>
                <a:gd name="T62" fmla="*/ 910 w 1041"/>
                <a:gd name="T63" fmla="*/ 482 h 1041"/>
                <a:gd name="T64" fmla="*/ 817 w 1041"/>
                <a:gd name="T65" fmla="*/ 352 h 1041"/>
                <a:gd name="T66" fmla="*/ 850 w 1041"/>
                <a:gd name="T67" fmla="*/ 237 h 1041"/>
                <a:gd name="T68" fmla="*/ 769 w 1041"/>
                <a:gd name="T69" fmla="*/ 218 h 1041"/>
                <a:gd name="T70" fmla="*/ 612 w 1041"/>
                <a:gd name="T71" fmla="*/ 191 h 1041"/>
                <a:gd name="T72" fmla="*/ 553 w 1041"/>
                <a:gd name="T73" fmla="*/ 87 h 1041"/>
                <a:gd name="T74" fmla="*/ 482 w 1041"/>
                <a:gd name="T75" fmla="*/ 131 h 1041"/>
                <a:gd name="T76" fmla="*/ 353 w 1041"/>
                <a:gd name="T77" fmla="*/ 224 h 1041"/>
                <a:gd name="T78" fmla="*/ 237 w 1041"/>
                <a:gd name="T79" fmla="*/ 191 h 1041"/>
                <a:gd name="T80" fmla="*/ 218 w 1041"/>
                <a:gd name="T81" fmla="*/ 272 h 1041"/>
                <a:gd name="T82" fmla="*/ 192 w 1041"/>
                <a:gd name="T83" fmla="*/ 429 h 1041"/>
                <a:gd name="T84" fmla="*/ 87 w 1041"/>
                <a:gd name="T85" fmla="*/ 488 h 1041"/>
                <a:gd name="T86" fmla="*/ 131 w 1041"/>
                <a:gd name="T87" fmla="*/ 559 h 1041"/>
                <a:gd name="T88" fmla="*/ 224 w 1041"/>
                <a:gd name="T89" fmla="*/ 688 h 1041"/>
                <a:gd name="T90" fmla="*/ 192 w 1041"/>
                <a:gd name="T91" fmla="*/ 804 h 1041"/>
                <a:gd name="T92" fmla="*/ 272 w 1041"/>
                <a:gd name="T93" fmla="*/ 823 h 1041"/>
                <a:gd name="T94" fmla="*/ 430 w 1041"/>
                <a:gd name="T95" fmla="*/ 849 h 1041"/>
                <a:gd name="T96" fmla="*/ 488 w 1041"/>
                <a:gd name="T97" fmla="*/ 954 h 10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041" h="1041">
                  <a:moveTo>
                    <a:pt x="565" y="1041"/>
                  </a:moveTo>
                  <a:cubicBezTo>
                    <a:pt x="476" y="1041"/>
                    <a:pt x="476" y="1041"/>
                    <a:pt x="476" y="1041"/>
                  </a:cubicBezTo>
                  <a:cubicBezTo>
                    <a:pt x="440" y="1041"/>
                    <a:pt x="409" y="1014"/>
                    <a:pt x="404" y="979"/>
                  </a:cubicBezTo>
                  <a:cubicBezTo>
                    <a:pt x="402" y="963"/>
                    <a:pt x="399" y="947"/>
                    <a:pt x="397" y="930"/>
                  </a:cubicBezTo>
                  <a:cubicBezTo>
                    <a:pt x="370" y="922"/>
                    <a:pt x="343" y="911"/>
                    <a:pt x="318" y="898"/>
                  </a:cubicBezTo>
                  <a:cubicBezTo>
                    <a:pt x="305" y="907"/>
                    <a:pt x="292" y="917"/>
                    <a:pt x="279" y="927"/>
                  </a:cubicBezTo>
                  <a:cubicBezTo>
                    <a:pt x="250" y="948"/>
                    <a:pt x="210" y="945"/>
                    <a:pt x="184" y="920"/>
                  </a:cubicBezTo>
                  <a:cubicBezTo>
                    <a:pt x="121" y="857"/>
                    <a:pt x="121" y="857"/>
                    <a:pt x="121" y="857"/>
                  </a:cubicBezTo>
                  <a:cubicBezTo>
                    <a:pt x="96" y="831"/>
                    <a:pt x="93" y="791"/>
                    <a:pt x="114" y="762"/>
                  </a:cubicBezTo>
                  <a:cubicBezTo>
                    <a:pt x="124" y="749"/>
                    <a:pt x="133" y="736"/>
                    <a:pt x="143" y="723"/>
                  </a:cubicBezTo>
                  <a:cubicBezTo>
                    <a:pt x="130" y="698"/>
                    <a:pt x="119" y="671"/>
                    <a:pt x="111" y="644"/>
                  </a:cubicBezTo>
                  <a:cubicBezTo>
                    <a:pt x="94" y="642"/>
                    <a:pt x="78" y="639"/>
                    <a:pt x="62" y="637"/>
                  </a:cubicBezTo>
                  <a:cubicBezTo>
                    <a:pt x="27" y="632"/>
                    <a:pt x="0" y="601"/>
                    <a:pt x="0" y="565"/>
                  </a:cubicBezTo>
                  <a:cubicBezTo>
                    <a:pt x="0" y="476"/>
                    <a:pt x="0" y="476"/>
                    <a:pt x="0" y="476"/>
                  </a:cubicBezTo>
                  <a:cubicBezTo>
                    <a:pt x="0" y="440"/>
                    <a:pt x="27" y="409"/>
                    <a:pt x="62" y="404"/>
                  </a:cubicBezTo>
                  <a:cubicBezTo>
                    <a:pt x="78" y="401"/>
                    <a:pt x="94" y="399"/>
                    <a:pt x="111" y="397"/>
                  </a:cubicBezTo>
                  <a:cubicBezTo>
                    <a:pt x="119" y="369"/>
                    <a:pt x="130" y="343"/>
                    <a:pt x="143" y="318"/>
                  </a:cubicBezTo>
                  <a:cubicBezTo>
                    <a:pt x="133" y="305"/>
                    <a:pt x="124" y="291"/>
                    <a:pt x="114" y="279"/>
                  </a:cubicBezTo>
                  <a:cubicBezTo>
                    <a:pt x="93" y="250"/>
                    <a:pt x="96" y="209"/>
                    <a:pt x="121" y="184"/>
                  </a:cubicBezTo>
                  <a:cubicBezTo>
                    <a:pt x="184" y="121"/>
                    <a:pt x="184" y="121"/>
                    <a:pt x="184" y="121"/>
                  </a:cubicBezTo>
                  <a:cubicBezTo>
                    <a:pt x="210" y="96"/>
                    <a:pt x="250" y="92"/>
                    <a:pt x="279" y="114"/>
                  </a:cubicBezTo>
                  <a:cubicBezTo>
                    <a:pt x="292" y="123"/>
                    <a:pt x="305" y="133"/>
                    <a:pt x="318" y="143"/>
                  </a:cubicBezTo>
                  <a:cubicBezTo>
                    <a:pt x="343" y="129"/>
                    <a:pt x="370" y="118"/>
                    <a:pt x="397" y="110"/>
                  </a:cubicBezTo>
                  <a:cubicBezTo>
                    <a:pt x="399" y="94"/>
                    <a:pt x="402" y="78"/>
                    <a:pt x="404" y="62"/>
                  </a:cubicBezTo>
                  <a:cubicBezTo>
                    <a:pt x="409" y="27"/>
                    <a:pt x="440" y="0"/>
                    <a:pt x="476" y="0"/>
                  </a:cubicBezTo>
                  <a:cubicBezTo>
                    <a:pt x="565" y="0"/>
                    <a:pt x="565" y="0"/>
                    <a:pt x="565" y="0"/>
                  </a:cubicBezTo>
                  <a:cubicBezTo>
                    <a:pt x="601" y="0"/>
                    <a:pt x="632" y="27"/>
                    <a:pt x="637" y="62"/>
                  </a:cubicBezTo>
                  <a:cubicBezTo>
                    <a:pt x="640" y="78"/>
                    <a:pt x="642" y="94"/>
                    <a:pt x="644" y="110"/>
                  </a:cubicBezTo>
                  <a:cubicBezTo>
                    <a:pt x="672" y="118"/>
                    <a:pt x="698" y="129"/>
                    <a:pt x="723" y="143"/>
                  </a:cubicBezTo>
                  <a:cubicBezTo>
                    <a:pt x="736" y="133"/>
                    <a:pt x="750" y="123"/>
                    <a:pt x="762" y="114"/>
                  </a:cubicBezTo>
                  <a:cubicBezTo>
                    <a:pt x="791" y="92"/>
                    <a:pt x="832" y="96"/>
                    <a:pt x="857" y="121"/>
                  </a:cubicBezTo>
                  <a:cubicBezTo>
                    <a:pt x="920" y="184"/>
                    <a:pt x="920" y="184"/>
                    <a:pt x="920" y="184"/>
                  </a:cubicBezTo>
                  <a:cubicBezTo>
                    <a:pt x="945" y="209"/>
                    <a:pt x="949" y="250"/>
                    <a:pt x="927" y="278"/>
                  </a:cubicBezTo>
                  <a:cubicBezTo>
                    <a:pt x="918" y="291"/>
                    <a:pt x="908" y="305"/>
                    <a:pt x="898" y="318"/>
                  </a:cubicBezTo>
                  <a:cubicBezTo>
                    <a:pt x="912" y="343"/>
                    <a:pt x="923" y="369"/>
                    <a:pt x="931" y="397"/>
                  </a:cubicBezTo>
                  <a:cubicBezTo>
                    <a:pt x="947" y="399"/>
                    <a:pt x="963" y="401"/>
                    <a:pt x="979" y="404"/>
                  </a:cubicBezTo>
                  <a:cubicBezTo>
                    <a:pt x="1014" y="409"/>
                    <a:pt x="1041" y="440"/>
                    <a:pt x="1041" y="476"/>
                  </a:cubicBezTo>
                  <a:cubicBezTo>
                    <a:pt x="1041" y="565"/>
                    <a:pt x="1041" y="565"/>
                    <a:pt x="1041" y="565"/>
                  </a:cubicBezTo>
                  <a:cubicBezTo>
                    <a:pt x="1041" y="601"/>
                    <a:pt x="1014" y="632"/>
                    <a:pt x="979" y="637"/>
                  </a:cubicBezTo>
                  <a:cubicBezTo>
                    <a:pt x="963" y="639"/>
                    <a:pt x="947" y="642"/>
                    <a:pt x="931" y="644"/>
                  </a:cubicBezTo>
                  <a:cubicBezTo>
                    <a:pt x="923" y="671"/>
                    <a:pt x="911" y="698"/>
                    <a:pt x="898" y="723"/>
                  </a:cubicBezTo>
                  <a:cubicBezTo>
                    <a:pt x="908" y="736"/>
                    <a:pt x="918" y="749"/>
                    <a:pt x="927" y="762"/>
                  </a:cubicBezTo>
                  <a:cubicBezTo>
                    <a:pt x="949" y="791"/>
                    <a:pt x="945" y="831"/>
                    <a:pt x="920" y="857"/>
                  </a:cubicBezTo>
                  <a:cubicBezTo>
                    <a:pt x="857" y="920"/>
                    <a:pt x="857" y="920"/>
                    <a:pt x="857" y="920"/>
                  </a:cubicBezTo>
                  <a:cubicBezTo>
                    <a:pt x="832" y="945"/>
                    <a:pt x="791" y="948"/>
                    <a:pt x="762" y="927"/>
                  </a:cubicBezTo>
                  <a:cubicBezTo>
                    <a:pt x="750" y="917"/>
                    <a:pt x="736" y="907"/>
                    <a:pt x="723" y="898"/>
                  </a:cubicBezTo>
                  <a:cubicBezTo>
                    <a:pt x="698" y="911"/>
                    <a:pt x="672" y="922"/>
                    <a:pt x="644" y="930"/>
                  </a:cubicBezTo>
                  <a:cubicBezTo>
                    <a:pt x="642" y="947"/>
                    <a:pt x="640" y="963"/>
                    <a:pt x="637" y="979"/>
                  </a:cubicBezTo>
                  <a:cubicBezTo>
                    <a:pt x="632" y="1014"/>
                    <a:pt x="601" y="1041"/>
                    <a:pt x="565" y="1041"/>
                  </a:cubicBezTo>
                  <a:close/>
                  <a:moveTo>
                    <a:pt x="488" y="954"/>
                  </a:moveTo>
                  <a:cubicBezTo>
                    <a:pt x="553" y="954"/>
                    <a:pt x="553" y="954"/>
                    <a:pt x="553" y="954"/>
                  </a:cubicBezTo>
                  <a:cubicBezTo>
                    <a:pt x="555" y="939"/>
                    <a:pt x="557" y="924"/>
                    <a:pt x="559" y="910"/>
                  </a:cubicBezTo>
                  <a:cubicBezTo>
                    <a:pt x="563" y="881"/>
                    <a:pt x="583" y="857"/>
                    <a:pt x="612" y="849"/>
                  </a:cubicBezTo>
                  <a:cubicBezTo>
                    <a:pt x="639" y="842"/>
                    <a:pt x="665" y="831"/>
                    <a:pt x="689" y="817"/>
                  </a:cubicBezTo>
                  <a:cubicBezTo>
                    <a:pt x="714" y="803"/>
                    <a:pt x="746" y="805"/>
                    <a:pt x="769" y="823"/>
                  </a:cubicBezTo>
                  <a:cubicBezTo>
                    <a:pt x="781" y="832"/>
                    <a:pt x="793" y="841"/>
                    <a:pt x="804" y="849"/>
                  </a:cubicBezTo>
                  <a:cubicBezTo>
                    <a:pt x="850" y="804"/>
                    <a:pt x="850" y="804"/>
                    <a:pt x="850" y="804"/>
                  </a:cubicBezTo>
                  <a:cubicBezTo>
                    <a:pt x="841" y="792"/>
                    <a:pt x="832" y="780"/>
                    <a:pt x="823" y="769"/>
                  </a:cubicBezTo>
                  <a:cubicBezTo>
                    <a:pt x="805" y="745"/>
                    <a:pt x="803" y="714"/>
                    <a:pt x="817" y="688"/>
                  </a:cubicBezTo>
                  <a:cubicBezTo>
                    <a:pt x="831" y="664"/>
                    <a:pt x="842" y="638"/>
                    <a:pt x="850" y="611"/>
                  </a:cubicBezTo>
                  <a:cubicBezTo>
                    <a:pt x="857" y="583"/>
                    <a:pt x="881" y="562"/>
                    <a:pt x="910" y="559"/>
                  </a:cubicBezTo>
                  <a:cubicBezTo>
                    <a:pt x="925" y="557"/>
                    <a:pt x="940" y="555"/>
                    <a:pt x="954" y="553"/>
                  </a:cubicBezTo>
                  <a:cubicBezTo>
                    <a:pt x="954" y="488"/>
                    <a:pt x="954" y="488"/>
                    <a:pt x="954" y="488"/>
                  </a:cubicBezTo>
                  <a:cubicBezTo>
                    <a:pt x="940" y="486"/>
                    <a:pt x="925" y="484"/>
                    <a:pt x="910" y="482"/>
                  </a:cubicBezTo>
                  <a:cubicBezTo>
                    <a:pt x="881" y="478"/>
                    <a:pt x="857" y="458"/>
                    <a:pt x="850" y="429"/>
                  </a:cubicBezTo>
                  <a:cubicBezTo>
                    <a:pt x="842" y="402"/>
                    <a:pt x="831" y="376"/>
                    <a:pt x="817" y="352"/>
                  </a:cubicBezTo>
                  <a:cubicBezTo>
                    <a:pt x="803" y="327"/>
                    <a:pt x="805" y="295"/>
                    <a:pt x="823" y="272"/>
                  </a:cubicBezTo>
                  <a:cubicBezTo>
                    <a:pt x="832" y="260"/>
                    <a:pt x="841" y="248"/>
                    <a:pt x="850" y="237"/>
                  </a:cubicBezTo>
                  <a:cubicBezTo>
                    <a:pt x="804" y="191"/>
                    <a:pt x="804" y="191"/>
                    <a:pt x="804" y="191"/>
                  </a:cubicBezTo>
                  <a:cubicBezTo>
                    <a:pt x="793" y="200"/>
                    <a:pt x="781" y="209"/>
                    <a:pt x="769" y="218"/>
                  </a:cubicBezTo>
                  <a:cubicBezTo>
                    <a:pt x="746" y="236"/>
                    <a:pt x="714" y="238"/>
                    <a:pt x="689" y="224"/>
                  </a:cubicBezTo>
                  <a:cubicBezTo>
                    <a:pt x="665" y="210"/>
                    <a:pt x="639" y="199"/>
                    <a:pt x="612" y="191"/>
                  </a:cubicBezTo>
                  <a:cubicBezTo>
                    <a:pt x="583" y="184"/>
                    <a:pt x="563" y="160"/>
                    <a:pt x="559" y="131"/>
                  </a:cubicBezTo>
                  <a:cubicBezTo>
                    <a:pt x="557" y="116"/>
                    <a:pt x="555" y="101"/>
                    <a:pt x="553" y="87"/>
                  </a:cubicBezTo>
                  <a:cubicBezTo>
                    <a:pt x="488" y="87"/>
                    <a:pt x="488" y="87"/>
                    <a:pt x="488" y="87"/>
                  </a:cubicBezTo>
                  <a:cubicBezTo>
                    <a:pt x="486" y="101"/>
                    <a:pt x="484" y="116"/>
                    <a:pt x="482" y="131"/>
                  </a:cubicBezTo>
                  <a:cubicBezTo>
                    <a:pt x="479" y="160"/>
                    <a:pt x="458" y="184"/>
                    <a:pt x="430" y="191"/>
                  </a:cubicBezTo>
                  <a:cubicBezTo>
                    <a:pt x="403" y="199"/>
                    <a:pt x="377" y="210"/>
                    <a:pt x="353" y="224"/>
                  </a:cubicBezTo>
                  <a:cubicBezTo>
                    <a:pt x="327" y="238"/>
                    <a:pt x="296" y="236"/>
                    <a:pt x="272" y="218"/>
                  </a:cubicBezTo>
                  <a:cubicBezTo>
                    <a:pt x="261" y="209"/>
                    <a:pt x="249" y="200"/>
                    <a:pt x="237" y="191"/>
                  </a:cubicBezTo>
                  <a:cubicBezTo>
                    <a:pt x="192" y="237"/>
                    <a:pt x="192" y="237"/>
                    <a:pt x="192" y="237"/>
                  </a:cubicBezTo>
                  <a:cubicBezTo>
                    <a:pt x="200" y="248"/>
                    <a:pt x="209" y="260"/>
                    <a:pt x="218" y="272"/>
                  </a:cubicBezTo>
                  <a:cubicBezTo>
                    <a:pt x="236" y="295"/>
                    <a:pt x="238" y="327"/>
                    <a:pt x="224" y="352"/>
                  </a:cubicBezTo>
                  <a:cubicBezTo>
                    <a:pt x="210" y="376"/>
                    <a:pt x="199" y="402"/>
                    <a:pt x="192" y="429"/>
                  </a:cubicBezTo>
                  <a:cubicBezTo>
                    <a:pt x="184" y="458"/>
                    <a:pt x="160" y="478"/>
                    <a:pt x="131" y="482"/>
                  </a:cubicBezTo>
                  <a:cubicBezTo>
                    <a:pt x="117" y="484"/>
                    <a:pt x="102" y="486"/>
                    <a:pt x="87" y="488"/>
                  </a:cubicBezTo>
                  <a:cubicBezTo>
                    <a:pt x="87" y="553"/>
                    <a:pt x="87" y="553"/>
                    <a:pt x="87" y="553"/>
                  </a:cubicBezTo>
                  <a:cubicBezTo>
                    <a:pt x="102" y="555"/>
                    <a:pt x="117" y="557"/>
                    <a:pt x="131" y="559"/>
                  </a:cubicBezTo>
                  <a:cubicBezTo>
                    <a:pt x="160" y="562"/>
                    <a:pt x="184" y="583"/>
                    <a:pt x="192" y="611"/>
                  </a:cubicBezTo>
                  <a:cubicBezTo>
                    <a:pt x="199" y="638"/>
                    <a:pt x="210" y="664"/>
                    <a:pt x="224" y="688"/>
                  </a:cubicBezTo>
                  <a:cubicBezTo>
                    <a:pt x="238" y="714"/>
                    <a:pt x="236" y="745"/>
                    <a:pt x="218" y="769"/>
                  </a:cubicBezTo>
                  <a:cubicBezTo>
                    <a:pt x="209" y="780"/>
                    <a:pt x="200" y="792"/>
                    <a:pt x="192" y="804"/>
                  </a:cubicBezTo>
                  <a:cubicBezTo>
                    <a:pt x="237" y="849"/>
                    <a:pt x="237" y="849"/>
                    <a:pt x="237" y="849"/>
                  </a:cubicBezTo>
                  <a:cubicBezTo>
                    <a:pt x="249" y="841"/>
                    <a:pt x="261" y="832"/>
                    <a:pt x="272" y="823"/>
                  </a:cubicBezTo>
                  <a:cubicBezTo>
                    <a:pt x="296" y="805"/>
                    <a:pt x="327" y="803"/>
                    <a:pt x="353" y="817"/>
                  </a:cubicBezTo>
                  <a:cubicBezTo>
                    <a:pt x="377" y="831"/>
                    <a:pt x="403" y="842"/>
                    <a:pt x="430" y="849"/>
                  </a:cubicBezTo>
                  <a:cubicBezTo>
                    <a:pt x="458" y="857"/>
                    <a:pt x="479" y="881"/>
                    <a:pt x="482" y="910"/>
                  </a:cubicBezTo>
                  <a:cubicBezTo>
                    <a:pt x="484" y="924"/>
                    <a:pt x="486" y="939"/>
                    <a:pt x="488" y="954"/>
                  </a:cubicBezTo>
                  <a:close/>
                </a:path>
              </a:pathLst>
            </a:custGeom>
            <a:grpFill/>
            <a:ln>
              <a:noFill/>
            </a:ln>
          </p:spPr>
          <p:txBody>
            <a:bodyPr vert="horz" wrap="square" lIns="68580" tIns="34290" rIns="68580" bIns="34290" numCol="1" anchor="t" anchorCtr="0" compatLnSpc="1">
              <a:prstTxWarp prst="textNoShape">
                <a:avLst/>
              </a:prstTxWarp>
            </a:bodyPr>
            <a:lstStyle/>
            <a:p>
              <a:pPr defTabSz="685800">
                <a:defRPr/>
              </a:pPr>
              <a:endParaRPr lang="en-US" sz="1350" dirty="0">
                <a:solidFill>
                  <a:srgbClr val="282F39"/>
                </a:solidFill>
                <a:latin typeface="Calibri" panose="020F0502020204030204"/>
              </a:endParaRPr>
            </a:p>
          </p:txBody>
        </p:sp>
        <p:sp>
          <p:nvSpPr>
            <p:cNvPr id="63" name="Freeform 21">
              <a:extLst>
                <a:ext uri="{FF2B5EF4-FFF2-40B4-BE49-F238E27FC236}">
                  <a16:creationId xmlns:a16="http://schemas.microsoft.com/office/drawing/2014/main" id="{B85FEF13-9965-4B6A-9843-61BB8101058D}"/>
                </a:ext>
              </a:extLst>
            </p:cNvPr>
            <p:cNvSpPr>
              <a:spLocks noEditPoints="1"/>
            </p:cNvSpPr>
            <p:nvPr/>
          </p:nvSpPr>
          <p:spPr bwMode="auto">
            <a:xfrm>
              <a:off x="7000875" y="9717088"/>
              <a:ext cx="1179512" cy="1179513"/>
            </a:xfrm>
            <a:custGeom>
              <a:avLst/>
              <a:gdLst>
                <a:gd name="T0" fmla="*/ 186 w 371"/>
                <a:gd name="T1" fmla="*/ 371 h 371"/>
                <a:gd name="T2" fmla="*/ 0 w 371"/>
                <a:gd name="T3" fmla="*/ 185 h 371"/>
                <a:gd name="T4" fmla="*/ 186 w 371"/>
                <a:gd name="T5" fmla="*/ 0 h 371"/>
                <a:gd name="T6" fmla="*/ 371 w 371"/>
                <a:gd name="T7" fmla="*/ 185 h 371"/>
                <a:gd name="T8" fmla="*/ 186 w 371"/>
                <a:gd name="T9" fmla="*/ 371 h 371"/>
                <a:gd name="T10" fmla="*/ 186 w 371"/>
                <a:gd name="T11" fmla="*/ 82 h 371"/>
                <a:gd name="T12" fmla="*/ 83 w 371"/>
                <a:gd name="T13" fmla="*/ 185 h 371"/>
                <a:gd name="T14" fmla="*/ 186 w 371"/>
                <a:gd name="T15" fmla="*/ 288 h 371"/>
                <a:gd name="T16" fmla="*/ 289 w 371"/>
                <a:gd name="T17" fmla="*/ 185 h 371"/>
                <a:gd name="T18" fmla="*/ 186 w 371"/>
                <a:gd name="T19" fmla="*/ 82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71" h="371">
                  <a:moveTo>
                    <a:pt x="186" y="371"/>
                  </a:moveTo>
                  <a:cubicBezTo>
                    <a:pt x="83" y="371"/>
                    <a:pt x="0" y="288"/>
                    <a:pt x="0" y="185"/>
                  </a:cubicBezTo>
                  <a:cubicBezTo>
                    <a:pt x="0" y="83"/>
                    <a:pt x="83" y="0"/>
                    <a:pt x="186" y="0"/>
                  </a:cubicBezTo>
                  <a:cubicBezTo>
                    <a:pt x="288" y="0"/>
                    <a:pt x="371" y="83"/>
                    <a:pt x="371" y="185"/>
                  </a:cubicBezTo>
                  <a:cubicBezTo>
                    <a:pt x="371" y="288"/>
                    <a:pt x="288" y="371"/>
                    <a:pt x="186" y="371"/>
                  </a:cubicBezTo>
                  <a:close/>
                  <a:moveTo>
                    <a:pt x="186" y="82"/>
                  </a:moveTo>
                  <a:cubicBezTo>
                    <a:pt x="129" y="82"/>
                    <a:pt x="83" y="128"/>
                    <a:pt x="83" y="185"/>
                  </a:cubicBezTo>
                  <a:cubicBezTo>
                    <a:pt x="83" y="242"/>
                    <a:pt x="129" y="288"/>
                    <a:pt x="186" y="288"/>
                  </a:cubicBezTo>
                  <a:cubicBezTo>
                    <a:pt x="243" y="288"/>
                    <a:pt x="289" y="242"/>
                    <a:pt x="289" y="185"/>
                  </a:cubicBezTo>
                  <a:cubicBezTo>
                    <a:pt x="289" y="128"/>
                    <a:pt x="243" y="82"/>
                    <a:pt x="186" y="82"/>
                  </a:cubicBezTo>
                  <a:close/>
                </a:path>
              </a:pathLst>
            </a:custGeom>
            <a:grpFill/>
            <a:ln>
              <a:noFill/>
            </a:ln>
          </p:spPr>
          <p:txBody>
            <a:bodyPr vert="horz" wrap="square" lIns="68580" tIns="34290" rIns="68580" bIns="34290" numCol="1" anchor="t" anchorCtr="0" compatLnSpc="1">
              <a:prstTxWarp prst="textNoShape">
                <a:avLst/>
              </a:prstTxWarp>
            </a:bodyPr>
            <a:lstStyle/>
            <a:p>
              <a:pPr defTabSz="685800">
                <a:defRPr/>
              </a:pPr>
              <a:endParaRPr lang="en-US" sz="1350" dirty="0">
                <a:solidFill>
                  <a:srgbClr val="282F39"/>
                </a:solidFill>
                <a:latin typeface="Calibri" panose="020F0502020204030204"/>
              </a:endParaRPr>
            </a:p>
          </p:txBody>
        </p:sp>
      </p:grpSp>
      <p:grpSp>
        <p:nvGrpSpPr>
          <p:cNvPr id="64" name="Group 63">
            <a:extLst>
              <a:ext uri="{FF2B5EF4-FFF2-40B4-BE49-F238E27FC236}">
                <a16:creationId xmlns:a16="http://schemas.microsoft.com/office/drawing/2014/main" id="{93D0B664-A0E7-4626-A928-0B025AF263CD}"/>
              </a:ext>
            </a:extLst>
          </p:cNvPr>
          <p:cNvGrpSpPr/>
          <p:nvPr/>
        </p:nvGrpSpPr>
        <p:grpSpPr>
          <a:xfrm>
            <a:off x="7287478" y="2077057"/>
            <a:ext cx="386292" cy="471176"/>
            <a:chOff x="7931851" y="2464731"/>
            <a:chExt cx="1002842" cy="1223210"/>
          </a:xfrm>
        </p:grpSpPr>
        <p:sp>
          <p:nvSpPr>
            <p:cNvPr id="65" name="Freeform 5">
              <a:extLst>
                <a:ext uri="{FF2B5EF4-FFF2-40B4-BE49-F238E27FC236}">
                  <a16:creationId xmlns:a16="http://schemas.microsoft.com/office/drawing/2014/main" id="{EACAD809-3AB1-4E02-B5B8-7E62F70730A9}"/>
                </a:ext>
              </a:extLst>
            </p:cNvPr>
            <p:cNvSpPr>
              <a:spLocks noEditPoints="1"/>
            </p:cNvSpPr>
            <p:nvPr/>
          </p:nvSpPr>
          <p:spPr bwMode="auto">
            <a:xfrm>
              <a:off x="8120806" y="2650831"/>
              <a:ext cx="623981" cy="1037110"/>
            </a:xfrm>
            <a:custGeom>
              <a:avLst/>
              <a:gdLst>
                <a:gd name="T0" fmla="*/ 674 w 750"/>
                <a:gd name="T1" fmla="*/ 602 h 1237"/>
                <a:gd name="T2" fmla="*/ 750 w 750"/>
                <a:gd name="T3" fmla="*/ 376 h 1237"/>
                <a:gd name="T4" fmla="*/ 638 w 750"/>
                <a:gd name="T5" fmla="*/ 110 h 1237"/>
                <a:gd name="T6" fmla="*/ 370 w 750"/>
                <a:gd name="T7" fmla="*/ 2 h 1237"/>
                <a:gd name="T8" fmla="*/ 110 w 750"/>
                <a:gd name="T9" fmla="*/ 112 h 1237"/>
                <a:gd name="T10" fmla="*/ 1 w 750"/>
                <a:gd name="T11" fmla="*/ 373 h 1237"/>
                <a:gd name="T12" fmla="*/ 77 w 750"/>
                <a:gd name="T13" fmla="*/ 603 h 1237"/>
                <a:gd name="T14" fmla="*/ 205 w 750"/>
                <a:gd name="T15" fmla="*/ 976 h 1237"/>
                <a:gd name="T16" fmla="*/ 205 w 750"/>
                <a:gd name="T17" fmla="*/ 1120 h 1237"/>
                <a:gd name="T18" fmla="*/ 321 w 750"/>
                <a:gd name="T19" fmla="*/ 1237 h 1237"/>
                <a:gd name="T20" fmla="*/ 430 w 750"/>
                <a:gd name="T21" fmla="*/ 1237 h 1237"/>
                <a:gd name="T22" fmla="*/ 546 w 750"/>
                <a:gd name="T23" fmla="*/ 1120 h 1237"/>
                <a:gd name="T24" fmla="*/ 546 w 750"/>
                <a:gd name="T25" fmla="*/ 976 h 1237"/>
                <a:gd name="T26" fmla="*/ 674 w 750"/>
                <a:gd name="T27" fmla="*/ 602 h 1237"/>
                <a:gd name="T28" fmla="*/ 116 w 750"/>
                <a:gd name="T29" fmla="*/ 574 h 1237"/>
                <a:gd name="T30" fmla="*/ 49 w 750"/>
                <a:gd name="T31" fmla="*/ 373 h 1237"/>
                <a:gd name="T32" fmla="*/ 371 w 750"/>
                <a:gd name="T33" fmla="*/ 50 h 1237"/>
                <a:gd name="T34" fmla="*/ 605 w 750"/>
                <a:gd name="T35" fmla="*/ 144 h 1237"/>
                <a:gd name="T36" fmla="*/ 702 w 750"/>
                <a:gd name="T37" fmla="*/ 376 h 1237"/>
                <a:gd name="T38" fmla="*/ 636 w 750"/>
                <a:gd name="T39" fmla="*/ 573 h 1237"/>
                <a:gd name="T40" fmla="*/ 498 w 750"/>
                <a:gd name="T41" fmla="*/ 967 h 1237"/>
                <a:gd name="T42" fmla="*/ 253 w 750"/>
                <a:gd name="T43" fmla="*/ 967 h 1237"/>
                <a:gd name="T44" fmla="*/ 116 w 750"/>
                <a:gd name="T45" fmla="*/ 574 h 1237"/>
                <a:gd name="T46" fmla="*/ 253 w 750"/>
                <a:gd name="T47" fmla="*/ 1104 h 1237"/>
                <a:gd name="T48" fmla="*/ 253 w 750"/>
                <a:gd name="T49" fmla="*/ 1085 h 1237"/>
                <a:gd name="T50" fmla="*/ 498 w 750"/>
                <a:gd name="T51" fmla="*/ 1113 h 1237"/>
                <a:gd name="T52" fmla="*/ 498 w 750"/>
                <a:gd name="T53" fmla="*/ 1120 h 1237"/>
                <a:gd name="T54" fmla="*/ 497 w 750"/>
                <a:gd name="T55" fmla="*/ 1132 h 1237"/>
                <a:gd name="T56" fmla="*/ 253 w 750"/>
                <a:gd name="T57" fmla="*/ 1104 h 1237"/>
                <a:gd name="T58" fmla="*/ 253 w 750"/>
                <a:gd name="T59" fmla="*/ 1036 h 1237"/>
                <a:gd name="T60" fmla="*/ 253 w 750"/>
                <a:gd name="T61" fmla="*/ 1015 h 1237"/>
                <a:gd name="T62" fmla="*/ 498 w 750"/>
                <a:gd name="T63" fmla="*/ 1015 h 1237"/>
                <a:gd name="T64" fmla="*/ 498 w 750"/>
                <a:gd name="T65" fmla="*/ 1064 h 1237"/>
                <a:gd name="T66" fmla="*/ 253 w 750"/>
                <a:gd name="T67" fmla="*/ 1036 h 1237"/>
                <a:gd name="T68" fmla="*/ 321 w 750"/>
                <a:gd name="T69" fmla="*/ 1189 h 1237"/>
                <a:gd name="T70" fmla="*/ 262 w 750"/>
                <a:gd name="T71" fmla="*/ 1153 h 1237"/>
                <a:gd name="T72" fmla="*/ 468 w 750"/>
                <a:gd name="T73" fmla="*/ 1177 h 1237"/>
                <a:gd name="T74" fmla="*/ 430 w 750"/>
                <a:gd name="T75" fmla="*/ 1189 h 1237"/>
                <a:gd name="T76" fmla="*/ 321 w 750"/>
                <a:gd name="T77" fmla="*/ 1189 h 1237"/>
                <a:gd name="T78" fmla="*/ 321 w 750"/>
                <a:gd name="T79" fmla="*/ 1189 h 1237"/>
                <a:gd name="T80" fmla="*/ 321 w 750"/>
                <a:gd name="T81" fmla="*/ 1189 h 1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50" h="1237">
                  <a:moveTo>
                    <a:pt x="674" y="602"/>
                  </a:moveTo>
                  <a:cubicBezTo>
                    <a:pt x="724" y="537"/>
                    <a:pt x="750" y="459"/>
                    <a:pt x="750" y="376"/>
                  </a:cubicBezTo>
                  <a:cubicBezTo>
                    <a:pt x="750" y="275"/>
                    <a:pt x="710" y="180"/>
                    <a:pt x="638" y="110"/>
                  </a:cubicBezTo>
                  <a:cubicBezTo>
                    <a:pt x="566" y="39"/>
                    <a:pt x="471" y="0"/>
                    <a:pt x="370" y="2"/>
                  </a:cubicBezTo>
                  <a:cubicBezTo>
                    <a:pt x="272" y="3"/>
                    <a:pt x="180" y="42"/>
                    <a:pt x="110" y="112"/>
                  </a:cubicBezTo>
                  <a:cubicBezTo>
                    <a:pt x="41" y="182"/>
                    <a:pt x="2" y="275"/>
                    <a:pt x="1" y="373"/>
                  </a:cubicBezTo>
                  <a:cubicBezTo>
                    <a:pt x="0" y="457"/>
                    <a:pt x="27" y="536"/>
                    <a:pt x="77" y="603"/>
                  </a:cubicBezTo>
                  <a:cubicBezTo>
                    <a:pt x="160" y="711"/>
                    <a:pt x="205" y="843"/>
                    <a:pt x="205" y="976"/>
                  </a:cubicBezTo>
                  <a:cubicBezTo>
                    <a:pt x="205" y="1120"/>
                    <a:pt x="205" y="1120"/>
                    <a:pt x="205" y="1120"/>
                  </a:cubicBezTo>
                  <a:cubicBezTo>
                    <a:pt x="205" y="1185"/>
                    <a:pt x="257" y="1237"/>
                    <a:pt x="321" y="1237"/>
                  </a:cubicBezTo>
                  <a:cubicBezTo>
                    <a:pt x="430" y="1237"/>
                    <a:pt x="430" y="1237"/>
                    <a:pt x="430" y="1237"/>
                  </a:cubicBezTo>
                  <a:cubicBezTo>
                    <a:pt x="494" y="1237"/>
                    <a:pt x="546" y="1185"/>
                    <a:pt x="546" y="1120"/>
                  </a:cubicBezTo>
                  <a:cubicBezTo>
                    <a:pt x="546" y="976"/>
                    <a:pt x="546" y="976"/>
                    <a:pt x="546" y="976"/>
                  </a:cubicBezTo>
                  <a:cubicBezTo>
                    <a:pt x="546" y="842"/>
                    <a:pt x="590" y="713"/>
                    <a:pt x="674" y="602"/>
                  </a:cubicBezTo>
                  <a:close/>
                  <a:moveTo>
                    <a:pt x="116" y="574"/>
                  </a:moveTo>
                  <a:cubicBezTo>
                    <a:pt x="71" y="516"/>
                    <a:pt x="48" y="446"/>
                    <a:pt x="49" y="373"/>
                  </a:cubicBezTo>
                  <a:cubicBezTo>
                    <a:pt x="51" y="197"/>
                    <a:pt x="195" y="52"/>
                    <a:pt x="371" y="50"/>
                  </a:cubicBezTo>
                  <a:cubicBezTo>
                    <a:pt x="459" y="49"/>
                    <a:pt x="542" y="82"/>
                    <a:pt x="605" y="144"/>
                  </a:cubicBezTo>
                  <a:cubicBezTo>
                    <a:pt x="667" y="206"/>
                    <a:pt x="702" y="288"/>
                    <a:pt x="702" y="376"/>
                  </a:cubicBezTo>
                  <a:cubicBezTo>
                    <a:pt x="702" y="448"/>
                    <a:pt x="679" y="516"/>
                    <a:pt x="636" y="573"/>
                  </a:cubicBezTo>
                  <a:cubicBezTo>
                    <a:pt x="547" y="690"/>
                    <a:pt x="500" y="825"/>
                    <a:pt x="498" y="967"/>
                  </a:cubicBezTo>
                  <a:cubicBezTo>
                    <a:pt x="253" y="967"/>
                    <a:pt x="253" y="967"/>
                    <a:pt x="253" y="967"/>
                  </a:cubicBezTo>
                  <a:cubicBezTo>
                    <a:pt x="251" y="827"/>
                    <a:pt x="202" y="688"/>
                    <a:pt x="116" y="574"/>
                  </a:cubicBezTo>
                  <a:close/>
                  <a:moveTo>
                    <a:pt x="253" y="1104"/>
                  </a:moveTo>
                  <a:cubicBezTo>
                    <a:pt x="253" y="1085"/>
                    <a:pt x="253" y="1085"/>
                    <a:pt x="253" y="1085"/>
                  </a:cubicBezTo>
                  <a:cubicBezTo>
                    <a:pt x="498" y="1113"/>
                    <a:pt x="498" y="1113"/>
                    <a:pt x="498" y="1113"/>
                  </a:cubicBezTo>
                  <a:cubicBezTo>
                    <a:pt x="498" y="1120"/>
                    <a:pt x="498" y="1120"/>
                    <a:pt x="498" y="1120"/>
                  </a:cubicBezTo>
                  <a:cubicBezTo>
                    <a:pt x="498" y="1124"/>
                    <a:pt x="498" y="1128"/>
                    <a:pt x="497" y="1132"/>
                  </a:cubicBezTo>
                  <a:lnTo>
                    <a:pt x="253" y="1104"/>
                  </a:lnTo>
                  <a:close/>
                  <a:moveTo>
                    <a:pt x="253" y="1036"/>
                  </a:moveTo>
                  <a:cubicBezTo>
                    <a:pt x="253" y="1015"/>
                    <a:pt x="253" y="1015"/>
                    <a:pt x="253" y="1015"/>
                  </a:cubicBezTo>
                  <a:cubicBezTo>
                    <a:pt x="498" y="1015"/>
                    <a:pt x="498" y="1015"/>
                    <a:pt x="498" y="1015"/>
                  </a:cubicBezTo>
                  <a:cubicBezTo>
                    <a:pt x="498" y="1064"/>
                    <a:pt x="498" y="1064"/>
                    <a:pt x="498" y="1064"/>
                  </a:cubicBezTo>
                  <a:lnTo>
                    <a:pt x="253" y="1036"/>
                  </a:lnTo>
                  <a:close/>
                  <a:moveTo>
                    <a:pt x="321" y="1189"/>
                  </a:moveTo>
                  <a:cubicBezTo>
                    <a:pt x="296" y="1189"/>
                    <a:pt x="273" y="1174"/>
                    <a:pt x="262" y="1153"/>
                  </a:cubicBezTo>
                  <a:cubicBezTo>
                    <a:pt x="468" y="1177"/>
                    <a:pt x="468" y="1177"/>
                    <a:pt x="468" y="1177"/>
                  </a:cubicBezTo>
                  <a:cubicBezTo>
                    <a:pt x="457" y="1184"/>
                    <a:pt x="444" y="1189"/>
                    <a:pt x="430" y="1189"/>
                  </a:cubicBezTo>
                  <a:lnTo>
                    <a:pt x="321" y="1189"/>
                  </a:lnTo>
                  <a:close/>
                  <a:moveTo>
                    <a:pt x="321" y="1189"/>
                  </a:moveTo>
                  <a:cubicBezTo>
                    <a:pt x="321" y="1189"/>
                    <a:pt x="321" y="1189"/>
                    <a:pt x="321" y="1189"/>
                  </a:cubicBezTo>
                </a:path>
              </a:pathLst>
            </a:custGeom>
            <a:solidFill>
              <a:schemeClr val="bg1"/>
            </a:solidFill>
            <a:ln>
              <a:noFill/>
            </a:ln>
          </p:spPr>
          <p:txBody>
            <a:bodyPr vert="horz" wrap="square" lIns="68580" tIns="34290" rIns="68580" bIns="34290" numCol="1" anchor="t" anchorCtr="0" compatLnSpc="1">
              <a:prstTxWarp prst="textNoShape">
                <a:avLst/>
              </a:prstTxWarp>
            </a:bodyPr>
            <a:lstStyle/>
            <a:p>
              <a:pPr defTabSz="685800">
                <a:defRPr/>
              </a:pPr>
              <a:endParaRPr lang="en-GB" sz="1350" dirty="0">
                <a:solidFill>
                  <a:srgbClr val="007A7D">
                    <a:lumMod val="60000"/>
                    <a:lumOff val="40000"/>
                  </a:srgbClr>
                </a:solidFill>
                <a:latin typeface="Calibri" panose="020F0502020204030204"/>
              </a:endParaRPr>
            </a:p>
          </p:txBody>
        </p:sp>
        <p:sp>
          <p:nvSpPr>
            <p:cNvPr id="66" name="Freeform 6">
              <a:extLst>
                <a:ext uri="{FF2B5EF4-FFF2-40B4-BE49-F238E27FC236}">
                  <a16:creationId xmlns:a16="http://schemas.microsoft.com/office/drawing/2014/main" id="{3D48BD60-F297-4C86-86B2-0836C324B821}"/>
                </a:ext>
              </a:extLst>
            </p:cNvPr>
            <p:cNvSpPr>
              <a:spLocks noEditPoints="1"/>
            </p:cNvSpPr>
            <p:nvPr/>
          </p:nvSpPr>
          <p:spPr bwMode="auto">
            <a:xfrm>
              <a:off x="8193151" y="2944496"/>
              <a:ext cx="44264" cy="75201"/>
            </a:xfrm>
            <a:custGeom>
              <a:avLst/>
              <a:gdLst>
                <a:gd name="T0" fmla="*/ 51 w 53"/>
                <a:gd name="T1" fmla="*/ 62 h 90"/>
                <a:gd name="T2" fmla="*/ 48 w 53"/>
                <a:gd name="T3" fmla="*/ 24 h 90"/>
                <a:gd name="T4" fmla="*/ 25 w 53"/>
                <a:gd name="T5" fmla="*/ 0 h 90"/>
                <a:gd name="T6" fmla="*/ 0 w 53"/>
                <a:gd name="T7" fmla="*/ 23 h 90"/>
                <a:gd name="T8" fmla="*/ 4 w 53"/>
                <a:gd name="T9" fmla="*/ 69 h 90"/>
                <a:gd name="T10" fmla="*/ 27 w 53"/>
                <a:gd name="T11" fmla="*/ 90 h 90"/>
                <a:gd name="T12" fmla="*/ 31 w 53"/>
                <a:gd name="T13" fmla="*/ 90 h 90"/>
                <a:gd name="T14" fmla="*/ 51 w 53"/>
                <a:gd name="T15" fmla="*/ 62 h 90"/>
                <a:gd name="T16" fmla="*/ 51 w 53"/>
                <a:gd name="T17" fmla="*/ 62 h 90"/>
                <a:gd name="T18" fmla="*/ 51 w 53"/>
                <a:gd name="T19" fmla="*/ 62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3" h="90">
                  <a:moveTo>
                    <a:pt x="51" y="62"/>
                  </a:moveTo>
                  <a:cubicBezTo>
                    <a:pt x="49" y="50"/>
                    <a:pt x="48" y="37"/>
                    <a:pt x="48" y="24"/>
                  </a:cubicBezTo>
                  <a:cubicBezTo>
                    <a:pt x="49" y="11"/>
                    <a:pt x="38" y="0"/>
                    <a:pt x="25" y="0"/>
                  </a:cubicBezTo>
                  <a:cubicBezTo>
                    <a:pt x="11" y="0"/>
                    <a:pt x="1" y="10"/>
                    <a:pt x="0" y="23"/>
                  </a:cubicBezTo>
                  <a:cubicBezTo>
                    <a:pt x="0" y="39"/>
                    <a:pt x="1" y="54"/>
                    <a:pt x="4" y="69"/>
                  </a:cubicBezTo>
                  <a:cubicBezTo>
                    <a:pt x="5" y="81"/>
                    <a:pt x="16" y="90"/>
                    <a:pt x="27" y="90"/>
                  </a:cubicBezTo>
                  <a:cubicBezTo>
                    <a:pt x="28" y="90"/>
                    <a:pt x="30" y="90"/>
                    <a:pt x="31" y="90"/>
                  </a:cubicBezTo>
                  <a:cubicBezTo>
                    <a:pt x="44" y="88"/>
                    <a:pt x="53" y="75"/>
                    <a:pt x="51" y="62"/>
                  </a:cubicBezTo>
                  <a:close/>
                  <a:moveTo>
                    <a:pt x="51" y="62"/>
                  </a:moveTo>
                  <a:cubicBezTo>
                    <a:pt x="51" y="62"/>
                    <a:pt x="51" y="62"/>
                    <a:pt x="51" y="62"/>
                  </a:cubicBezTo>
                </a:path>
              </a:pathLst>
            </a:custGeom>
            <a:solidFill>
              <a:schemeClr val="bg1"/>
            </a:solidFill>
            <a:ln>
              <a:noFill/>
            </a:ln>
          </p:spPr>
          <p:txBody>
            <a:bodyPr vert="horz" wrap="square" lIns="68580" tIns="34290" rIns="68580" bIns="34290" numCol="1" anchor="t" anchorCtr="0" compatLnSpc="1">
              <a:prstTxWarp prst="textNoShape">
                <a:avLst/>
              </a:prstTxWarp>
            </a:bodyPr>
            <a:lstStyle/>
            <a:p>
              <a:pPr defTabSz="685800">
                <a:defRPr/>
              </a:pPr>
              <a:endParaRPr lang="en-GB" sz="1350" dirty="0">
                <a:solidFill>
                  <a:srgbClr val="282F39"/>
                </a:solidFill>
                <a:latin typeface="Calibri" panose="020F0502020204030204"/>
              </a:endParaRPr>
            </a:p>
          </p:txBody>
        </p:sp>
        <p:sp>
          <p:nvSpPr>
            <p:cNvPr id="67" name="Freeform 7">
              <a:extLst>
                <a:ext uri="{FF2B5EF4-FFF2-40B4-BE49-F238E27FC236}">
                  <a16:creationId xmlns:a16="http://schemas.microsoft.com/office/drawing/2014/main" id="{D7BB3DB9-4753-44B0-83E8-1B0313E8DA2E}"/>
                </a:ext>
              </a:extLst>
            </p:cNvPr>
            <p:cNvSpPr>
              <a:spLocks noEditPoints="1"/>
            </p:cNvSpPr>
            <p:nvPr/>
          </p:nvSpPr>
          <p:spPr bwMode="auto">
            <a:xfrm>
              <a:off x="8215045" y="3044923"/>
              <a:ext cx="160397" cy="257493"/>
            </a:xfrm>
            <a:custGeom>
              <a:avLst/>
              <a:gdLst>
                <a:gd name="T0" fmla="*/ 166 w 193"/>
                <a:gd name="T1" fmla="*/ 307 h 307"/>
                <a:gd name="T2" fmla="*/ 174 w 193"/>
                <a:gd name="T3" fmla="*/ 306 h 307"/>
                <a:gd name="T4" fmla="*/ 189 w 193"/>
                <a:gd name="T5" fmla="*/ 275 h 307"/>
                <a:gd name="T6" fmla="*/ 71 w 193"/>
                <a:gd name="T7" fmla="*/ 51 h 307"/>
                <a:gd name="T8" fmla="*/ 49 w 193"/>
                <a:gd name="T9" fmla="*/ 16 h 307"/>
                <a:gd name="T10" fmla="*/ 16 w 193"/>
                <a:gd name="T11" fmla="*/ 6 h 307"/>
                <a:gd name="T12" fmla="*/ 6 w 193"/>
                <a:gd name="T13" fmla="*/ 38 h 307"/>
                <a:gd name="T14" fmla="*/ 33 w 193"/>
                <a:gd name="T15" fmla="*/ 80 h 307"/>
                <a:gd name="T16" fmla="*/ 143 w 193"/>
                <a:gd name="T17" fmla="*/ 290 h 307"/>
                <a:gd name="T18" fmla="*/ 166 w 193"/>
                <a:gd name="T19" fmla="*/ 307 h 307"/>
                <a:gd name="T20" fmla="*/ 166 w 193"/>
                <a:gd name="T21" fmla="*/ 307 h 307"/>
                <a:gd name="T22" fmla="*/ 166 w 193"/>
                <a:gd name="T23" fmla="*/ 307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3" h="307">
                  <a:moveTo>
                    <a:pt x="166" y="307"/>
                  </a:moveTo>
                  <a:cubicBezTo>
                    <a:pt x="169" y="307"/>
                    <a:pt x="171" y="306"/>
                    <a:pt x="174" y="306"/>
                  </a:cubicBezTo>
                  <a:cubicBezTo>
                    <a:pt x="186" y="301"/>
                    <a:pt x="193" y="288"/>
                    <a:pt x="189" y="275"/>
                  </a:cubicBezTo>
                  <a:cubicBezTo>
                    <a:pt x="162" y="194"/>
                    <a:pt x="123" y="119"/>
                    <a:pt x="71" y="51"/>
                  </a:cubicBezTo>
                  <a:cubicBezTo>
                    <a:pt x="63" y="40"/>
                    <a:pt x="55" y="28"/>
                    <a:pt x="49" y="16"/>
                  </a:cubicBezTo>
                  <a:cubicBezTo>
                    <a:pt x="43" y="4"/>
                    <a:pt x="28" y="0"/>
                    <a:pt x="16" y="6"/>
                  </a:cubicBezTo>
                  <a:cubicBezTo>
                    <a:pt x="5" y="12"/>
                    <a:pt x="0" y="26"/>
                    <a:pt x="6" y="38"/>
                  </a:cubicBezTo>
                  <a:cubicBezTo>
                    <a:pt x="14" y="53"/>
                    <a:pt x="23" y="67"/>
                    <a:pt x="33" y="80"/>
                  </a:cubicBezTo>
                  <a:cubicBezTo>
                    <a:pt x="81" y="144"/>
                    <a:pt x="119" y="215"/>
                    <a:pt x="143" y="290"/>
                  </a:cubicBezTo>
                  <a:cubicBezTo>
                    <a:pt x="147" y="300"/>
                    <a:pt x="156" y="307"/>
                    <a:pt x="166" y="307"/>
                  </a:cubicBezTo>
                  <a:close/>
                  <a:moveTo>
                    <a:pt x="166" y="307"/>
                  </a:moveTo>
                  <a:cubicBezTo>
                    <a:pt x="166" y="307"/>
                    <a:pt x="166" y="307"/>
                    <a:pt x="166" y="307"/>
                  </a:cubicBezTo>
                </a:path>
              </a:pathLst>
            </a:custGeom>
            <a:solidFill>
              <a:schemeClr val="bg1"/>
            </a:solidFill>
            <a:ln>
              <a:noFill/>
            </a:ln>
          </p:spPr>
          <p:txBody>
            <a:bodyPr vert="horz" wrap="square" lIns="68580" tIns="34290" rIns="68580" bIns="34290" numCol="1" anchor="t" anchorCtr="0" compatLnSpc="1">
              <a:prstTxWarp prst="textNoShape">
                <a:avLst/>
              </a:prstTxWarp>
            </a:bodyPr>
            <a:lstStyle/>
            <a:p>
              <a:pPr defTabSz="685800">
                <a:defRPr/>
              </a:pPr>
              <a:endParaRPr lang="en-GB" sz="1350" dirty="0">
                <a:solidFill>
                  <a:srgbClr val="282F39"/>
                </a:solidFill>
                <a:latin typeface="Calibri" panose="020F0502020204030204"/>
              </a:endParaRPr>
            </a:p>
          </p:txBody>
        </p:sp>
        <p:sp>
          <p:nvSpPr>
            <p:cNvPr id="68" name="Freeform 8">
              <a:extLst>
                <a:ext uri="{FF2B5EF4-FFF2-40B4-BE49-F238E27FC236}">
                  <a16:creationId xmlns:a16="http://schemas.microsoft.com/office/drawing/2014/main" id="{BCCC7F9A-3340-49BF-8DFA-BA2E37B24CEF}"/>
                </a:ext>
              </a:extLst>
            </p:cNvPr>
            <p:cNvSpPr>
              <a:spLocks noEditPoints="1"/>
            </p:cNvSpPr>
            <p:nvPr/>
          </p:nvSpPr>
          <p:spPr bwMode="auto">
            <a:xfrm>
              <a:off x="8585816" y="3030644"/>
              <a:ext cx="71870" cy="89004"/>
            </a:xfrm>
            <a:custGeom>
              <a:avLst/>
              <a:gdLst>
                <a:gd name="T0" fmla="*/ 69 w 86"/>
                <a:gd name="T1" fmla="*/ 5 h 106"/>
                <a:gd name="T2" fmla="*/ 37 w 86"/>
                <a:gd name="T3" fmla="*/ 18 h 106"/>
                <a:gd name="T4" fmla="*/ 8 w 86"/>
                <a:gd name="T5" fmla="*/ 68 h 106"/>
                <a:gd name="T6" fmla="*/ 12 w 86"/>
                <a:gd name="T7" fmla="*/ 102 h 106"/>
                <a:gd name="T8" fmla="*/ 27 w 86"/>
                <a:gd name="T9" fmla="*/ 106 h 106"/>
                <a:gd name="T10" fmla="*/ 46 w 86"/>
                <a:gd name="T11" fmla="*/ 97 h 106"/>
                <a:gd name="T12" fmla="*/ 81 w 86"/>
                <a:gd name="T13" fmla="*/ 37 h 106"/>
                <a:gd name="T14" fmla="*/ 69 w 86"/>
                <a:gd name="T15" fmla="*/ 5 h 106"/>
                <a:gd name="T16" fmla="*/ 69 w 86"/>
                <a:gd name="T17" fmla="*/ 5 h 106"/>
                <a:gd name="T18" fmla="*/ 69 w 86"/>
                <a:gd name="T19" fmla="*/ 5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6" h="106">
                  <a:moveTo>
                    <a:pt x="69" y="5"/>
                  </a:moveTo>
                  <a:cubicBezTo>
                    <a:pt x="56" y="0"/>
                    <a:pt x="42" y="6"/>
                    <a:pt x="37" y="18"/>
                  </a:cubicBezTo>
                  <a:cubicBezTo>
                    <a:pt x="29" y="36"/>
                    <a:pt x="20" y="52"/>
                    <a:pt x="8" y="68"/>
                  </a:cubicBezTo>
                  <a:cubicBezTo>
                    <a:pt x="0" y="79"/>
                    <a:pt x="2" y="94"/>
                    <a:pt x="12" y="102"/>
                  </a:cubicBezTo>
                  <a:cubicBezTo>
                    <a:pt x="17" y="105"/>
                    <a:pt x="22" y="106"/>
                    <a:pt x="27" y="106"/>
                  </a:cubicBezTo>
                  <a:cubicBezTo>
                    <a:pt x="34" y="106"/>
                    <a:pt x="41" y="103"/>
                    <a:pt x="46" y="97"/>
                  </a:cubicBezTo>
                  <a:cubicBezTo>
                    <a:pt x="60" y="78"/>
                    <a:pt x="72" y="58"/>
                    <a:pt x="81" y="37"/>
                  </a:cubicBezTo>
                  <a:cubicBezTo>
                    <a:pt x="86" y="25"/>
                    <a:pt x="81" y="11"/>
                    <a:pt x="69" y="5"/>
                  </a:cubicBezTo>
                  <a:close/>
                  <a:moveTo>
                    <a:pt x="69" y="5"/>
                  </a:moveTo>
                  <a:cubicBezTo>
                    <a:pt x="69" y="5"/>
                    <a:pt x="69" y="5"/>
                    <a:pt x="69" y="5"/>
                  </a:cubicBezTo>
                </a:path>
              </a:pathLst>
            </a:custGeom>
            <a:solidFill>
              <a:schemeClr val="bg1"/>
            </a:solidFill>
            <a:ln>
              <a:noFill/>
            </a:ln>
          </p:spPr>
          <p:txBody>
            <a:bodyPr vert="horz" wrap="square" lIns="68580" tIns="34290" rIns="68580" bIns="34290" numCol="1" anchor="t" anchorCtr="0" compatLnSpc="1">
              <a:prstTxWarp prst="textNoShape">
                <a:avLst/>
              </a:prstTxWarp>
            </a:bodyPr>
            <a:lstStyle/>
            <a:p>
              <a:pPr defTabSz="685800">
                <a:defRPr/>
              </a:pPr>
              <a:endParaRPr lang="en-GB" sz="1350" dirty="0">
                <a:solidFill>
                  <a:srgbClr val="282F39"/>
                </a:solidFill>
                <a:latin typeface="Calibri" panose="020F0502020204030204"/>
              </a:endParaRPr>
            </a:p>
          </p:txBody>
        </p:sp>
        <p:sp>
          <p:nvSpPr>
            <p:cNvPr id="69" name="Freeform 9">
              <a:extLst>
                <a:ext uri="{FF2B5EF4-FFF2-40B4-BE49-F238E27FC236}">
                  <a16:creationId xmlns:a16="http://schemas.microsoft.com/office/drawing/2014/main" id="{D95B15AB-E4CA-4AAC-8C55-8FFD2AA31012}"/>
                </a:ext>
              </a:extLst>
            </p:cNvPr>
            <p:cNvSpPr>
              <a:spLocks noEditPoints="1"/>
            </p:cNvSpPr>
            <p:nvPr/>
          </p:nvSpPr>
          <p:spPr bwMode="auto">
            <a:xfrm>
              <a:off x="8413044" y="2724603"/>
              <a:ext cx="259397" cy="282719"/>
            </a:xfrm>
            <a:custGeom>
              <a:avLst/>
              <a:gdLst>
                <a:gd name="T0" fmla="*/ 24 w 312"/>
                <a:gd name="T1" fmla="*/ 48 h 337"/>
                <a:gd name="T2" fmla="*/ 264 w 312"/>
                <a:gd name="T3" fmla="*/ 288 h 337"/>
                <a:gd name="T4" fmla="*/ 263 w 312"/>
                <a:gd name="T5" fmla="*/ 311 h 337"/>
                <a:gd name="T6" fmla="*/ 285 w 312"/>
                <a:gd name="T7" fmla="*/ 337 h 337"/>
                <a:gd name="T8" fmla="*/ 287 w 312"/>
                <a:gd name="T9" fmla="*/ 337 h 337"/>
                <a:gd name="T10" fmla="*/ 311 w 312"/>
                <a:gd name="T11" fmla="*/ 315 h 337"/>
                <a:gd name="T12" fmla="*/ 312 w 312"/>
                <a:gd name="T13" fmla="*/ 288 h 337"/>
                <a:gd name="T14" fmla="*/ 24 w 312"/>
                <a:gd name="T15" fmla="*/ 0 h 337"/>
                <a:gd name="T16" fmla="*/ 0 w 312"/>
                <a:gd name="T17" fmla="*/ 24 h 337"/>
                <a:gd name="T18" fmla="*/ 24 w 312"/>
                <a:gd name="T19" fmla="*/ 48 h 337"/>
                <a:gd name="T20" fmla="*/ 24 w 312"/>
                <a:gd name="T21" fmla="*/ 48 h 337"/>
                <a:gd name="T22" fmla="*/ 24 w 312"/>
                <a:gd name="T23" fmla="*/ 48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12" h="337">
                  <a:moveTo>
                    <a:pt x="24" y="48"/>
                  </a:moveTo>
                  <a:cubicBezTo>
                    <a:pt x="157" y="48"/>
                    <a:pt x="264" y="156"/>
                    <a:pt x="264" y="288"/>
                  </a:cubicBezTo>
                  <a:cubicBezTo>
                    <a:pt x="264" y="296"/>
                    <a:pt x="264" y="303"/>
                    <a:pt x="263" y="311"/>
                  </a:cubicBezTo>
                  <a:cubicBezTo>
                    <a:pt x="262" y="324"/>
                    <a:pt x="272" y="336"/>
                    <a:pt x="285" y="337"/>
                  </a:cubicBezTo>
                  <a:cubicBezTo>
                    <a:pt x="286" y="337"/>
                    <a:pt x="287" y="337"/>
                    <a:pt x="287" y="337"/>
                  </a:cubicBezTo>
                  <a:cubicBezTo>
                    <a:pt x="300" y="337"/>
                    <a:pt x="310" y="328"/>
                    <a:pt x="311" y="315"/>
                  </a:cubicBezTo>
                  <a:cubicBezTo>
                    <a:pt x="312" y="306"/>
                    <a:pt x="312" y="297"/>
                    <a:pt x="312" y="288"/>
                  </a:cubicBezTo>
                  <a:cubicBezTo>
                    <a:pt x="312" y="129"/>
                    <a:pt x="183" y="0"/>
                    <a:pt x="24" y="0"/>
                  </a:cubicBezTo>
                  <a:cubicBezTo>
                    <a:pt x="11" y="0"/>
                    <a:pt x="0" y="11"/>
                    <a:pt x="0" y="24"/>
                  </a:cubicBezTo>
                  <a:cubicBezTo>
                    <a:pt x="0" y="37"/>
                    <a:pt x="11" y="48"/>
                    <a:pt x="24" y="48"/>
                  </a:cubicBezTo>
                  <a:close/>
                  <a:moveTo>
                    <a:pt x="24" y="48"/>
                  </a:moveTo>
                  <a:cubicBezTo>
                    <a:pt x="24" y="48"/>
                    <a:pt x="24" y="48"/>
                    <a:pt x="24" y="48"/>
                  </a:cubicBezTo>
                </a:path>
              </a:pathLst>
            </a:custGeom>
            <a:solidFill>
              <a:schemeClr val="bg1"/>
            </a:solidFill>
            <a:ln>
              <a:noFill/>
            </a:ln>
          </p:spPr>
          <p:txBody>
            <a:bodyPr vert="horz" wrap="square" lIns="68580" tIns="34290" rIns="68580" bIns="34290" numCol="1" anchor="t" anchorCtr="0" compatLnSpc="1">
              <a:prstTxWarp prst="textNoShape">
                <a:avLst/>
              </a:prstTxWarp>
            </a:bodyPr>
            <a:lstStyle/>
            <a:p>
              <a:pPr defTabSz="685800">
                <a:defRPr/>
              </a:pPr>
              <a:endParaRPr lang="en-GB" sz="1350" dirty="0">
                <a:solidFill>
                  <a:srgbClr val="282F39"/>
                </a:solidFill>
                <a:latin typeface="Calibri" panose="020F0502020204030204"/>
              </a:endParaRPr>
            </a:p>
          </p:txBody>
        </p:sp>
        <p:sp>
          <p:nvSpPr>
            <p:cNvPr id="70" name="Freeform 10">
              <a:extLst>
                <a:ext uri="{FF2B5EF4-FFF2-40B4-BE49-F238E27FC236}">
                  <a16:creationId xmlns:a16="http://schemas.microsoft.com/office/drawing/2014/main" id="{40122F90-2351-43F8-A6AF-F8965FB61261}"/>
                </a:ext>
              </a:extLst>
            </p:cNvPr>
            <p:cNvSpPr>
              <a:spLocks noEditPoints="1"/>
            </p:cNvSpPr>
            <p:nvPr/>
          </p:nvSpPr>
          <p:spPr bwMode="auto">
            <a:xfrm>
              <a:off x="8413044" y="2464731"/>
              <a:ext cx="39980" cy="152306"/>
            </a:xfrm>
            <a:custGeom>
              <a:avLst/>
              <a:gdLst>
                <a:gd name="T0" fmla="*/ 24 w 48"/>
                <a:gd name="T1" fmla="*/ 182 h 182"/>
                <a:gd name="T2" fmla="*/ 48 w 48"/>
                <a:gd name="T3" fmla="*/ 158 h 182"/>
                <a:gd name="T4" fmla="*/ 48 w 48"/>
                <a:gd name="T5" fmla="*/ 24 h 182"/>
                <a:gd name="T6" fmla="*/ 24 w 48"/>
                <a:gd name="T7" fmla="*/ 0 h 182"/>
                <a:gd name="T8" fmla="*/ 0 w 48"/>
                <a:gd name="T9" fmla="*/ 24 h 182"/>
                <a:gd name="T10" fmla="*/ 0 w 48"/>
                <a:gd name="T11" fmla="*/ 158 h 182"/>
                <a:gd name="T12" fmla="*/ 24 w 48"/>
                <a:gd name="T13" fmla="*/ 182 h 182"/>
                <a:gd name="T14" fmla="*/ 24 w 48"/>
                <a:gd name="T15" fmla="*/ 182 h 182"/>
                <a:gd name="T16" fmla="*/ 24 w 48"/>
                <a:gd name="T17" fmla="*/ 182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182">
                  <a:moveTo>
                    <a:pt x="24" y="182"/>
                  </a:moveTo>
                  <a:cubicBezTo>
                    <a:pt x="38" y="182"/>
                    <a:pt x="48" y="172"/>
                    <a:pt x="48" y="158"/>
                  </a:cubicBezTo>
                  <a:cubicBezTo>
                    <a:pt x="48" y="24"/>
                    <a:pt x="48" y="24"/>
                    <a:pt x="48" y="24"/>
                  </a:cubicBezTo>
                  <a:cubicBezTo>
                    <a:pt x="48" y="11"/>
                    <a:pt x="38" y="0"/>
                    <a:pt x="24" y="0"/>
                  </a:cubicBezTo>
                  <a:cubicBezTo>
                    <a:pt x="11" y="0"/>
                    <a:pt x="0" y="11"/>
                    <a:pt x="0" y="24"/>
                  </a:cubicBezTo>
                  <a:cubicBezTo>
                    <a:pt x="0" y="158"/>
                    <a:pt x="0" y="158"/>
                    <a:pt x="0" y="158"/>
                  </a:cubicBezTo>
                  <a:cubicBezTo>
                    <a:pt x="0" y="172"/>
                    <a:pt x="11" y="182"/>
                    <a:pt x="24" y="182"/>
                  </a:cubicBezTo>
                  <a:close/>
                  <a:moveTo>
                    <a:pt x="24" y="182"/>
                  </a:moveTo>
                  <a:cubicBezTo>
                    <a:pt x="24" y="182"/>
                    <a:pt x="24" y="182"/>
                    <a:pt x="24" y="182"/>
                  </a:cubicBezTo>
                </a:path>
              </a:pathLst>
            </a:custGeom>
            <a:solidFill>
              <a:schemeClr val="bg1"/>
            </a:solidFill>
            <a:ln>
              <a:noFill/>
            </a:ln>
          </p:spPr>
          <p:txBody>
            <a:bodyPr vert="horz" wrap="square" lIns="68580" tIns="34290" rIns="68580" bIns="34290" numCol="1" anchor="t" anchorCtr="0" compatLnSpc="1">
              <a:prstTxWarp prst="textNoShape">
                <a:avLst/>
              </a:prstTxWarp>
            </a:bodyPr>
            <a:lstStyle/>
            <a:p>
              <a:pPr defTabSz="685800">
                <a:defRPr/>
              </a:pPr>
              <a:endParaRPr lang="en-GB" sz="1350" dirty="0">
                <a:solidFill>
                  <a:srgbClr val="282F39"/>
                </a:solidFill>
                <a:latin typeface="Calibri" panose="020F0502020204030204"/>
              </a:endParaRPr>
            </a:p>
          </p:txBody>
        </p:sp>
        <p:sp>
          <p:nvSpPr>
            <p:cNvPr id="71" name="Freeform 11">
              <a:extLst>
                <a:ext uri="{FF2B5EF4-FFF2-40B4-BE49-F238E27FC236}">
                  <a16:creationId xmlns:a16="http://schemas.microsoft.com/office/drawing/2014/main" id="{195D02ED-84AE-479C-A557-2AF72A6A303E}"/>
                </a:ext>
              </a:extLst>
            </p:cNvPr>
            <p:cNvSpPr>
              <a:spLocks noEditPoints="1"/>
            </p:cNvSpPr>
            <p:nvPr/>
          </p:nvSpPr>
          <p:spPr bwMode="auto">
            <a:xfrm>
              <a:off x="8169830" y="2526606"/>
              <a:ext cx="101379" cy="140883"/>
            </a:xfrm>
            <a:custGeom>
              <a:avLst/>
              <a:gdLst>
                <a:gd name="T0" fmla="*/ 74 w 122"/>
                <a:gd name="T1" fmla="*/ 156 h 168"/>
                <a:gd name="T2" fmla="*/ 94 w 122"/>
                <a:gd name="T3" fmla="*/ 168 h 168"/>
                <a:gd name="T4" fmla="*/ 106 w 122"/>
                <a:gd name="T5" fmla="*/ 165 h 168"/>
                <a:gd name="T6" fmla="*/ 115 w 122"/>
                <a:gd name="T7" fmla="*/ 132 h 168"/>
                <a:gd name="T8" fmla="*/ 48 w 122"/>
                <a:gd name="T9" fmla="*/ 15 h 168"/>
                <a:gd name="T10" fmla="*/ 15 w 122"/>
                <a:gd name="T11" fmla="*/ 7 h 168"/>
                <a:gd name="T12" fmla="*/ 6 w 122"/>
                <a:gd name="T13" fmla="*/ 39 h 168"/>
                <a:gd name="T14" fmla="*/ 74 w 122"/>
                <a:gd name="T15" fmla="*/ 156 h 168"/>
                <a:gd name="T16" fmla="*/ 74 w 122"/>
                <a:gd name="T17" fmla="*/ 156 h 168"/>
                <a:gd name="T18" fmla="*/ 74 w 122"/>
                <a:gd name="T19" fmla="*/ 156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2" h="168">
                  <a:moveTo>
                    <a:pt x="74" y="156"/>
                  </a:moveTo>
                  <a:cubicBezTo>
                    <a:pt x="78" y="164"/>
                    <a:pt x="86" y="168"/>
                    <a:pt x="94" y="168"/>
                  </a:cubicBezTo>
                  <a:cubicBezTo>
                    <a:pt x="98" y="168"/>
                    <a:pt x="103" y="167"/>
                    <a:pt x="106" y="165"/>
                  </a:cubicBezTo>
                  <a:cubicBezTo>
                    <a:pt x="118" y="158"/>
                    <a:pt x="122" y="143"/>
                    <a:pt x="115" y="132"/>
                  </a:cubicBezTo>
                  <a:cubicBezTo>
                    <a:pt x="48" y="15"/>
                    <a:pt x="48" y="15"/>
                    <a:pt x="48" y="15"/>
                  </a:cubicBezTo>
                  <a:cubicBezTo>
                    <a:pt x="41" y="4"/>
                    <a:pt x="27" y="0"/>
                    <a:pt x="15" y="7"/>
                  </a:cubicBezTo>
                  <a:cubicBezTo>
                    <a:pt x="4" y="13"/>
                    <a:pt x="0" y="28"/>
                    <a:pt x="6" y="39"/>
                  </a:cubicBezTo>
                  <a:lnTo>
                    <a:pt x="74" y="156"/>
                  </a:lnTo>
                  <a:close/>
                  <a:moveTo>
                    <a:pt x="74" y="156"/>
                  </a:moveTo>
                  <a:cubicBezTo>
                    <a:pt x="74" y="156"/>
                    <a:pt x="74" y="156"/>
                    <a:pt x="74" y="156"/>
                  </a:cubicBezTo>
                </a:path>
              </a:pathLst>
            </a:custGeom>
            <a:solidFill>
              <a:schemeClr val="bg1"/>
            </a:solidFill>
            <a:ln>
              <a:noFill/>
            </a:ln>
          </p:spPr>
          <p:txBody>
            <a:bodyPr vert="horz" wrap="square" lIns="68580" tIns="34290" rIns="68580" bIns="34290" numCol="1" anchor="t" anchorCtr="0" compatLnSpc="1">
              <a:prstTxWarp prst="textNoShape">
                <a:avLst/>
              </a:prstTxWarp>
            </a:bodyPr>
            <a:lstStyle/>
            <a:p>
              <a:pPr defTabSz="685800">
                <a:defRPr/>
              </a:pPr>
              <a:endParaRPr lang="en-GB" sz="1350" dirty="0">
                <a:solidFill>
                  <a:srgbClr val="282F39"/>
                </a:solidFill>
                <a:latin typeface="Calibri" panose="020F0502020204030204"/>
              </a:endParaRPr>
            </a:p>
          </p:txBody>
        </p:sp>
        <p:sp>
          <p:nvSpPr>
            <p:cNvPr id="72" name="Freeform 12">
              <a:extLst>
                <a:ext uri="{FF2B5EF4-FFF2-40B4-BE49-F238E27FC236}">
                  <a16:creationId xmlns:a16="http://schemas.microsoft.com/office/drawing/2014/main" id="{FAE87451-ECD3-48B9-BFE4-94EC670A92CA}"/>
                </a:ext>
              </a:extLst>
            </p:cNvPr>
            <p:cNvSpPr>
              <a:spLocks noEditPoints="1"/>
            </p:cNvSpPr>
            <p:nvPr/>
          </p:nvSpPr>
          <p:spPr bwMode="auto">
            <a:xfrm>
              <a:off x="8730507" y="3132975"/>
              <a:ext cx="142311" cy="99951"/>
            </a:xfrm>
            <a:custGeom>
              <a:avLst/>
              <a:gdLst>
                <a:gd name="T0" fmla="*/ 155 w 171"/>
                <a:gd name="T1" fmla="*/ 74 h 119"/>
                <a:gd name="T2" fmla="*/ 39 w 171"/>
                <a:gd name="T3" fmla="*/ 7 h 119"/>
                <a:gd name="T4" fmla="*/ 6 w 171"/>
                <a:gd name="T5" fmla="*/ 15 h 119"/>
                <a:gd name="T6" fmla="*/ 15 w 171"/>
                <a:gd name="T7" fmla="*/ 48 h 119"/>
                <a:gd name="T8" fmla="*/ 131 w 171"/>
                <a:gd name="T9" fmla="*/ 115 h 119"/>
                <a:gd name="T10" fmla="*/ 143 w 171"/>
                <a:gd name="T11" fmla="*/ 119 h 119"/>
                <a:gd name="T12" fmla="*/ 164 w 171"/>
                <a:gd name="T13" fmla="*/ 107 h 119"/>
                <a:gd name="T14" fmla="*/ 155 w 171"/>
                <a:gd name="T15" fmla="*/ 74 h 119"/>
                <a:gd name="T16" fmla="*/ 155 w 171"/>
                <a:gd name="T17" fmla="*/ 74 h 119"/>
                <a:gd name="T18" fmla="*/ 155 w 171"/>
                <a:gd name="T19" fmla="*/ 74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1" h="119">
                  <a:moveTo>
                    <a:pt x="155" y="74"/>
                  </a:moveTo>
                  <a:cubicBezTo>
                    <a:pt x="39" y="7"/>
                    <a:pt x="39" y="7"/>
                    <a:pt x="39" y="7"/>
                  </a:cubicBezTo>
                  <a:cubicBezTo>
                    <a:pt x="27" y="0"/>
                    <a:pt x="13" y="4"/>
                    <a:pt x="6" y="15"/>
                  </a:cubicBezTo>
                  <a:cubicBezTo>
                    <a:pt x="0" y="27"/>
                    <a:pt x="3" y="42"/>
                    <a:pt x="15" y="48"/>
                  </a:cubicBezTo>
                  <a:cubicBezTo>
                    <a:pt x="131" y="115"/>
                    <a:pt x="131" y="115"/>
                    <a:pt x="131" y="115"/>
                  </a:cubicBezTo>
                  <a:cubicBezTo>
                    <a:pt x="135" y="118"/>
                    <a:pt x="139" y="119"/>
                    <a:pt x="143" y="119"/>
                  </a:cubicBezTo>
                  <a:cubicBezTo>
                    <a:pt x="152" y="119"/>
                    <a:pt x="160" y="114"/>
                    <a:pt x="164" y="107"/>
                  </a:cubicBezTo>
                  <a:cubicBezTo>
                    <a:pt x="171" y="95"/>
                    <a:pt x="167" y="80"/>
                    <a:pt x="155" y="74"/>
                  </a:cubicBezTo>
                  <a:close/>
                  <a:moveTo>
                    <a:pt x="155" y="74"/>
                  </a:moveTo>
                  <a:cubicBezTo>
                    <a:pt x="155" y="74"/>
                    <a:pt x="155" y="74"/>
                    <a:pt x="155" y="74"/>
                  </a:cubicBezTo>
                </a:path>
              </a:pathLst>
            </a:custGeom>
            <a:solidFill>
              <a:schemeClr val="bg1"/>
            </a:solidFill>
            <a:ln>
              <a:noFill/>
            </a:ln>
          </p:spPr>
          <p:txBody>
            <a:bodyPr vert="horz" wrap="square" lIns="68580" tIns="34290" rIns="68580" bIns="34290" numCol="1" anchor="t" anchorCtr="0" compatLnSpc="1">
              <a:prstTxWarp prst="textNoShape">
                <a:avLst/>
              </a:prstTxWarp>
            </a:bodyPr>
            <a:lstStyle/>
            <a:p>
              <a:pPr defTabSz="685800">
                <a:defRPr/>
              </a:pPr>
              <a:endParaRPr lang="en-GB" sz="1350" dirty="0">
                <a:solidFill>
                  <a:srgbClr val="282F39"/>
                </a:solidFill>
                <a:latin typeface="Calibri" panose="020F0502020204030204"/>
              </a:endParaRPr>
            </a:p>
          </p:txBody>
        </p:sp>
        <p:sp>
          <p:nvSpPr>
            <p:cNvPr id="73" name="Freeform 13">
              <a:extLst>
                <a:ext uri="{FF2B5EF4-FFF2-40B4-BE49-F238E27FC236}">
                  <a16:creationId xmlns:a16="http://schemas.microsoft.com/office/drawing/2014/main" id="{326D089A-5895-4FC5-B78F-53F0708C157C}"/>
                </a:ext>
              </a:extLst>
            </p:cNvPr>
            <p:cNvSpPr>
              <a:spLocks noEditPoints="1"/>
            </p:cNvSpPr>
            <p:nvPr/>
          </p:nvSpPr>
          <p:spPr bwMode="auto">
            <a:xfrm>
              <a:off x="7993726" y="2704613"/>
              <a:ext cx="142311" cy="98999"/>
            </a:xfrm>
            <a:custGeom>
              <a:avLst/>
              <a:gdLst>
                <a:gd name="T0" fmla="*/ 15 w 171"/>
                <a:gd name="T1" fmla="*/ 48 h 118"/>
                <a:gd name="T2" fmla="*/ 132 w 171"/>
                <a:gd name="T3" fmla="*/ 115 h 118"/>
                <a:gd name="T4" fmla="*/ 144 w 171"/>
                <a:gd name="T5" fmla="*/ 118 h 118"/>
                <a:gd name="T6" fmla="*/ 165 w 171"/>
                <a:gd name="T7" fmla="*/ 106 h 118"/>
                <a:gd name="T8" fmla="*/ 156 w 171"/>
                <a:gd name="T9" fmla="*/ 74 h 118"/>
                <a:gd name="T10" fmla="*/ 39 w 171"/>
                <a:gd name="T11" fmla="*/ 6 h 118"/>
                <a:gd name="T12" fmla="*/ 7 w 171"/>
                <a:gd name="T13" fmla="*/ 15 h 118"/>
                <a:gd name="T14" fmla="*/ 15 w 171"/>
                <a:gd name="T15" fmla="*/ 48 h 118"/>
                <a:gd name="T16" fmla="*/ 15 w 171"/>
                <a:gd name="T17" fmla="*/ 48 h 118"/>
                <a:gd name="T18" fmla="*/ 15 w 171"/>
                <a:gd name="T19" fmla="*/ 48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1" h="118">
                  <a:moveTo>
                    <a:pt x="15" y="48"/>
                  </a:moveTo>
                  <a:cubicBezTo>
                    <a:pt x="132" y="115"/>
                    <a:pt x="132" y="115"/>
                    <a:pt x="132" y="115"/>
                  </a:cubicBezTo>
                  <a:cubicBezTo>
                    <a:pt x="136" y="117"/>
                    <a:pt x="140" y="118"/>
                    <a:pt x="144" y="118"/>
                  </a:cubicBezTo>
                  <a:cubicBezTo>
                    <a:pt x="152" y="118"/>
                    <a:pt x="160" y="114"/>
                    <a:pt x="165" y="106"/>
                  </a:cubicBezTo>
                  <a:cubicBezTo>
                    <a:pt x="171" y="95"/>
                    <a:pt x="167" y="80"/>
                    <a:pt x="156" y="74"/>
                  </a:cubicBezTo>
                  <a:cubicBezTo>
                    <a:pt x="39" y="6"/>
                    <a:pt x="39" y="6"/>
                    <a:pt x="39" y="6"/>
                  </a:cubicBezTo>
                  <a:cubicBezTo>
                    <a:pt x="28" y="0"/>
                    <a:pt x="13" y="4"/>
                    <a:pt x="7" y="15"/>
                  </a:cubicBezTo>
                  <a:cubicBezTo>
                    <a:pt x="0" y="27"/>
                    <a:pt x="4" y="41"/>
                    <a:pt x="15" y="48"/>
                  </a:cubicBezTo>
                  <a:close/>
                  <a:moveTo>
                    <a:pt x="15" y="48"/>
                  </a:moveTo>
                  <a:cubicBezTo>
                    <a:pt x="15" y="48"/>
                    <a:pt x="15" y="48"/>
                    <a:pt x="15" y="48"/>
                  </a:cubicBezTo>
                </a:path>
              </a:pathLst>
            </a:custGeom>
            <a:solidFill>
              <a:schemeClr val="bg1"/>
            </a:solidFill>
            <a:ln>
              <a:noFill/>
            </a:ln>
          </p:spPr>
          <p:txBody>
            <a:bodyPr vert="horz" wrap="square" lIns="68580" tIns="34290" rIns="68580" bIns="34290" numCol="1" anchor="t" anchorCtr="0" compatLnSpc="1">
              <a:prstTxWarp prst="textNoShape">
                <a:avLst/>
              </a:prstTxWarp>
            </a:bodyPr>
            <a:lstStyle/>
            <a:p>
              <a:pPr defTabSz="685800">
                <a:defRPr/>
              </a:pPr>
              <a:endParaRPr lang="en-GB" sz="1350" dirty="0">
                <a:solidFill>
                  <a:srgbClr val="282F39"/>
                </a:solidFill>
                <a:latin typeface="Calibri" panose="020F0502020204030204"/>
              </a:endParaRPr>
            </a:p>
          </p:txBody>
        </p:sp>
        <p:sp>
          <p:nvSpPr>
            <p:cNvPr id="74" name="Freeform 14">
              <a:extLst>
                <a:ext uri="{FF2B5EF4-FFF2-40B4-BE49-F238E27FC236}">
                  <a16:creationId xmlns:a16="http://schemas.microsoft.com/office/drawing/2014/main" id="{348A755B-B6BC-4E2C-849A-42F06B7F3D26}"/>
                </a:ext>
              </a:extLst>
            </p:cNvPr>
            <p:cNvSpPr>
              <a:spLocks noEditPoints="1"/>
            </p:cNvSpPr>
            <p:nvPr/>
          </p:nvSpPr>
          <p:spPr bwMode="auto">
            <a:xfrm>
              <a:off x="8782387" y="2949255"/>
              <a:ext cx="152306" cy="40457"/>
            </a:xfrm>
            <a:custGeom>
              <a:avLst/>
              <a:gdLst>
                <a:gd name="T0" fmla="*/ 159 w 183"/>
                <a:gd name="T1" fmla="*/ 0 h 48"/>
                <a:gd name="T2" fmla="*/ 24 w 183"/>
                <a:gd name="T3" fmla="*/ 0 h 48"/>
                <a:gd name="T4" fmla="*/ 0 w 183"/>
                <a:gd name="T5" fmla="*/ 24 h 48"/>
                <a:gd name="T6" fmla="*/ 24 w 183"/>
                <a:gd name="T7" fmla="*/ 48 h 48"/>
                <a:gd name="T8" fmla="*/ 159 w 183"/>
                <a:gd name="T9" fmla="*/ 48 h 48"/>
                <a:gd name="T10" fmla="*/ 183 w 183"/>
                <a:gd name="T11" fmla="*/ 24 h 48"/>
                <a:gd name="T12" fmla="*/ 159 w 183"/>
                <a:gd name="T13" fmla="*/ 0 h 48"/>
                <a:gd name="T14" fmla="*/ 159 w 183"/>
                <a:gd name="T15" fmla="*/ 0 h 48"/>
                <a:gd name="T16" fmla="*/ 159 w 183"/>
                <a:gd name="T1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3" h="48">
                  <a:moveTo>
                    <a:pt x="159" y="0"/>
                  </a:moveTo>
                  <a:cubicBezTo>
                    <a:pt x="24" y="0"/>
                    <a:pt x="24" y="0"/>
                    <a:pt x="24" y="0"/>
                  </a:cubicBezTo>
                  <a:cubicBezTo>
                    <a:pt x="11" y="0"/>
                    <a:pt x="0" y="11"/>
                    <a:pt x="0" y="24"/>
                  </a:cubicBezTo>
                  <a:cubicBezTo>
                    <a:pt x="0" y="38"/>
                    <a:pt x="11" y="48"/>
                    <a:pt x="24" y="48"/>
                  </a:cubicBezTo>
                  <a:cubicBezTo>
                    <a:pt x="159" y="48"/>
                    <a:pt x="159" y="48"/>
                    <a:pt x="159" y="48"/>
                  </a:cubicBezTo>
                  <a:cubicBezTo>
                    <a:pt x="172" y="48"/>
                    <a:pt x="183" y="38"/>
                    <a:pt x="183" y="24"/>
                  </a:cubicBezTo>
                  <a:cubicBezTo>
                    <a:pt x="183" y="11"/>
                    <a:pt x="172" y="0"/>
                    <a:pt x="159" y="0"/>
                  </a:cubicBezTo>
                  <a:close/>
                  <a:moveTo>
                    <a:pt x="159" y="0"/>
                  </a:moveTo>
                  <a:cubicBezTo>
                    <a:pt x="159" y="0"/>
                    <a:pt x="159" y="0"/>
                    <a:pt x="159" y="0"/>
                  </a:cubicBezTo>
                </a:path>
              </a:pathLst>
            </a:custGeom>
            <a:solidFill>
              <a:schemeClr val="bg1"/>
            </a:solidFill>
            <a:ln>
              <a:noFill/>
            </a:ln>
          </p:spPr>
          <p:txBody>
            <a:bodyPr vert="horz" wrap="square" lIns="68580" tIns="34290" rIns="68580" bIns="34290" numCol="1" anchor="t" anchorCtr="0" compatLnSpc="1">
              <a:prstTxWarp prst="textNoShape">
                <a:avLst/>
              </a:prstTxWarp>
            </a:bodyPr>
            <a:lstStyle/>
            <a:p>
              <a:pPr defTabSz="685800">
                <a:defRPr/>
              </a:pPr>
              <a:endParaRPr lang="en-GB" sz="1350" dirty="0">
                <a:solidFill>
                  <a:srgbClr val="282F39"/>
                </a:solidFill>
                <a:latin typeface="Calibri" panose="020F0502020204030204"/>
              </a:endParaRPr>
            </a:p>
          </p:txBody>
        </p:sp>
        <p:sp>
          <p:nvSpPr>
            <p:cNvPr id="75" name="Freeform 15">
              <a:extLst>
                <a:ext uri="{FF2B5EF4-FFF2-40B4-BE49-F238E27FC236}">
                  <a16:creationId xmlns:a16="http://schemas.microsoft.com/office/drawing/2014/main" id="{E26803A5-355C-4684-AF90-E0E46D00CD97}"/>
                </a:ext>
              </a:extLst>
            </p:cNvPr>
            <p:cNvSpPr>
              <a:spLocks noEditPoints="1"/>
            </p:cNvSpPr>
            <p:nvPr/>
          </p:nvSpPr>
          <p:spPr bwMode="auto">
            <a:xfrm>
              <a:off x="7931851" y="2949255"/>
              <a:ext cx="151355" cy="40457"/>
            </a:xfrm>
            <a:custGeom>
              <a:avLst/>
              <a:gdLst>
                <a:gd name="T0" fmla="*/ 182 w 182"/>
                <a:gd name="T1" fmla="*/ 24 h 48"/>
                <a:gd name="T2" fmla="*/ 158 w 182"/>
                <a:gd name="T3" fmla="*/ 0 h 48"/>
                <a:gd name="T4" fmla="*/ 24 w 182"/>
                <a:gd name="T5" fmla="*/ 0 h 48"/>
                <a:gd name="T6" fmla="*/ 0 w 182"/>
                <a:gd name="T7" fmla="*/ 24 h 48"/>
                <a:gd name="T8" fmla="*/ 24 w 182"/>
                <a:gd name="T9" fmla="*/ 48 h 48"/>
                <a:gd name="T10" fmla="*/ 158 w 182"/>
                <a:gd name="T11" fmla="*/ 48 h 48"/>
                <a:gd name="T12" fmla="*/ 182 w 182"/>
                <a:gd name="T13" fmla="*/ 24 h 48"/>
                <a:gd name="T14" fmla="*/ 182 w 182"/>
                <a:gd name="T15" fmla="*/ 24 h 48"/>
                <a:gd name="T16" fmla="*/ 182 w 182"/>
                <a:gd name="T17" fmla="*/ 2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2" h="48">
                  <a:moveTo>
                    <a:pt x="182" y="24"/>
                  </a:moveTo>
                  <a:cubicBezTo>
                    <a:pt x="182" y="11"/>
                    <a:pt x="172" y="0"/>
                    <a:pt x="158" y="0"/>
                  </a:cubicBezTo>
                  <a:cubicBezTo>
                    <a:pt x="24" y="0"/>
                    <a:pt x="24" y="0"/>
                    <a:pt x="24" y="0"/>
                  </a:cubicBezTo>
                  <a:cubicBezTo>
                    <a:pt x="11" y="0"/>
                    <a:pt x="0" y="11"/>
                    <a:pt x="0" y="24"/>
                  </a:cubicBezTo>
                  <a:cubicBezTo>
                    <a:pt x="0" y="38"/>
                    <a:pt x="11" y="48"/>
                    <a:pt x="24" y="48"/>
                  </a:cubicBezTo>
                  <a:cubicBezTo>
                    <a:pt x="158" y="48"/>
                    <a:pt x="158" y="48"/>
                    <a:pt x="158" y="48"/>
                  </a:cubicBezTo>
                  <a:cubicBezTo>
                    <a:pt x="172" y="48"/>
                    <a:pt x="182" y="38"/>
                    <a:pt x="182" y="24"/>
                  </a:cubicBezTo>
                  <a:close/>
                  <a:moveTo>
                    <a:pt x="182" y="24"/>
                  </a:moveTo>
                  <a:cubicBezTo>
                    <a:pt x="182" y="24"/>
                    <a:pt x="182" y="24"/>
                    <a:pt x="182" y="24"/>
                  </a:cubicBezTo>
                </a:path>
              </a:pathLst>
            </a:custGeom>
            <a:solidFill>
              <a:schemeClr val="bg1"/>
            </a:solidFill>
            <a:ln>
              <a:noFill/>
            </a:ln>
          </p:spPr>
          <p:txBody>
            <a:bodyPr vert="horz" wrap="square" lIns="68580" tIns="34290" rIns="68580" bIns="34290" numCol="1" anchor="t" anchorCtr="0" compatLnSpc="1">
              <a:prstTxWarp prst="textNoShape">
                <a:avLst/>
              </a:prstTxWarp>
            </a:bodyPr>
            <a:lstStyle/>
            <a:p>
              <a:pPr defTabSz="685800">
                <a:defRPr/>
              </a:pPr>
              <a:endParaRPr lang="en-GB" sz="1350" dirty="0">
                <a:solidFill>
                  <a:srgbClr val="282F39"/>
                </a:solidFill>
                <a:latin typeface="Calibri" panose="020F0502020204030204"/>
              </a:endParaRPr>
            </a:p>
          </p:txBody>
        </p:sp>
        <p:sp>
          <p:nvSpPr>
            <p:cNvPr id="76" name="Freeform 16">
              <a:extLst>
                <a:ext uri="{FF2B5EF4-FFF2-40B4-BE49-F238E27FC236}">
                  <a16:creationId xmlns:a16="http://schemas.microsoft.com/office/drawing/2014/main" id="{E7C3E016-E1A9-405A-8451-E65D10C72C07}"/>
                </a:ext>
              </a:extLst>
            </p:cNvPr>
            <p:cNvSpPr>
              <a:spLocks noEditPoints="1"/>
            </p:cNvSpPr>
            <p:nvPr/>
          </p:nvSpPr>
          <p:spPr bwMode="auto">
            <a:xfrm>
              <a:off x="8730507" y="2704613"/>
              <a:ext cx="142311" cy="98999"/>
            </a:xfrm>
            <a:custGeom>
              <a:avLst/>
              <a:gdLst>
                <a:gd name="T0" fmla="*/ 27 w 171"/>
                <a:gd name="T1" fmla="*/ 118 h 118"/>
                <a:gd name="T2" fmla="*/ 39 w 171"/>
                <a:gd name="T3" fmla="*/ 115 h 118"/>
                <a:gd name="T4" fmla="*/ 155 w 171"/>
                <a:gd name="T5" fmla="*/ 48 h 118"/>
                <a:gd name="T6" fmla="*/ 164 w 171"/>
                <a:gd name="T7" fmla="*/ 15 h 118"/>
                <a:gd name="T8" fmla="*/ 131 w 171"/>
                <a:gd name="T9" fmla="*/ 6 h 118"/>
                <a:gd name="T10" fmla="*/ 15 w 171"/>
                <a:gd name="T11" fmla="*/ 74 h 118"/>
                <a:gd name="T12" fmla="*/ 6 w 171"/>
                <a:gd name="T13" fmla="*/ 106 h 118"/>
                <a:gd name="T14" fmla="*/ 27 w 171"/>
                <a:gd name="T15" fmla="*/ 118 h 118"/>
                <a:gd name="T16" fmla="*/ 27 w 171"/>
                <a:gd name="T17" fmla="*/ 118 h 118"/>
                <a:gd name="T18" fmla="*/ 27 w 171"/>
                <a:gd name="T19" fmla="*/ 118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1" h="118">
                  <a:moveTo>
                    <a:pt x="27" y="118"/>
                  </a:moveTo>
                  <a:cubicBezTo>
                    <a:pt x="31" y="118"/>
                    <a:pt x="35" y="117"/>
                    <a:pt x="39" y="115"/>
                  </a:cubicBezTo>
                  <a:cubicBezTo>
                    <a:pt x="155" y="48"/>
                    <a:pt x="155" y="48"/>
                    <a:pt x="155" y="48"/>
                  </a:cubicBezTo>
                  <a:cubicBezTo>
                    <a:pt x="167" y="41"/>
                    <a:pt x="171" y="27"/>
                    <a:pt x="164" y="15"/>
                  </a:cubicBezTo>
                  <a:cubicBezTo>
                    <a:pt x="157" y="4"/>
                    <a:pt x="143" y="0"/>
                    <a:pt x="131" y="6"/>
                  </a:cubicBezTo>
                  <a:cubicBezTo>
                    <a:pt x="15" y="74"/>
                    <a:pt x="15" y="74"/>
                    <a:pt x="15" y="74"/>
                  </a:cubicBezTo>
                  <a:cubicBezTo>
                    <a:pt x="3" y="80"/>
                    <a:pt x="0" y="95"/>
                    <a:pt x="6" y="106"/>
                  </a:cubicBezTo>
                  <a:cubicBezTo>
                    <a:pt x="11" y="114"/>
                    <a:pt x="19" y="118"/>
                    <a:pt x="27" y="118"/>
                  </a:cubicBezTo>
                  <a:close/>
                  <a:moveTo>
                    <a:pt x="27" y="118"/>
                  </a:moveTo>
                  <a:cubicBezTo>
                    <a:pt x="27" y="118"/>
                    <a:pt x="27" y="118"/>
                    <a:pt x="27" y="118"/>
                  </a:cubicBezTo>
                </a:path>
              </a:pathLst>
            </a:custGeom>
            <a:solidFill>
              <a:schemeClr val="bg1"/>
            </a:solidFill>
            <a:ln>
              <a:noFill/>
            </a:ln>
          </p:spPr>
          <p:txBody>
            <a:bodyPr vert="horz" wrap="square" lIns="68580" tIns="34290" rIns="68580" bIns="34290" numCol="1" anchor="t" anchorCtr="0" compatLnSpc="1">
              <a:prstTxWarp prst="textNoShape">
                <a:avLst/>
              </a:prstTxWarp>
            </a:bodyPr>
            <a:lstStyle/>
            <a:p>
              <a:pPr defTabSz="685800">
                <a:defRPr/>
              </a:pPr>
              <a:endParaRPr lang="en-GB" sz="1350" dirty="0">
                <a:solidFill>
                  <a:srgbClr val="282F39"/>
                </a:solidFill>
                <a:latin typeface="Calibri" panose="020F0502020204030204"/>
              </a:endParaRPr>
            </a:p>
          </p:txBody>
        </p:sp>
        <p:sp>
          <p:nvSpPr>
            <p:cNvPr id="77" name="Freeform 17">
              <a:extLst>
                <a:ext uri="{FF2B5EF4-FFF2-40B4-BE49-F238E27FC236}">
                  <a16:creationId xmlns:a16="http://schemas.microsoft.com/office/drawing/2014/main" id="{6679CE96-0D59-4C36-BB74-715AF924307B}"/>
                </a:ext>
              </a:extLst>
            </p:cNvPr>
            <p:cNvSpPr>
              <a:spLocks noEditPoints="1"/>
            </p:cNvSpPr>
            <p:nvPr/>
          </p:nvSpPr>
          <p:spPr bwMode="auto">
            <a:xfrm>
              <a:off x="7993726" y="3132975"/>
              <a:ext cx="142311" cy="99951"/>
            </a:xfrm>
            <a:custGeom>
              <a:avLst/>
              <a:gdLst>
                <a:gd name="T0" fmla="*/ 132 w 171"/>
                <a:gd name="T1" fmla="*/ 7 h 119"/>
                <a:gd name="T2" fmla="*/ 15 w 171"/>
                <a:gd name="T3" fmla="*/ 74 h 119"/>
                <a:gd name="T4" fmla="*/ 7 w 171"/>
                <a:gd name="T5" fmla="*/ 107 h 119"/>
                <a:gd name="T6" fmla="*/ 28 w 171"/>
                <a:gd name="T7" fmla="*/ 119 h 119"/>
                <a:gd name="T8" fmla="*/ 39 w 171"/>
                <a:gd name="T9" fmla="*/ 115 h 119"/>
                <a:gd name="T10" fmla="*/ 156 w 171"/>
                <a:gd name="T11" fmla="*/ 48 h 119"/>
                <a:gd name="T12" fmla="*/ 165 w 171"/>
                <a:gd name="T13" fmla="*/ 15 h 119"/>
                <a:gd name="T14" fmla="*/ 132 w 171"/>
                <a:gd name="T15" fmla="*/ 7 h 119"/>
                <a:gd name="T16" fmla="*/ 132 w 171"/>
                <a:gd name="T17" fmla="*/ 7 h 119"/>
                <a:gd name="T18" fmla="*/ 132 w 171"/>
                <a:gd name="T19" fmla="*/ 7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1" h="119">
                  <a:moveTo>
                    <a:pt x="132" y="7"/>
                  </a:moveTo>
                  <a:cubicBezTo>
                    <a:pt x="15" y="74"/>
                    <a:pt x="15" y="74"/>
                    <a:pt x="15" y="74"/>
                  </a:cubicBezTo>
                  <a:cubicBezTo>
                    <a:pt x="4" y="80"/>
                    <a:pt x="0" y="95"/>
                    <a:pt x="7" y="107"/>
                  </a:cubicBezTo>
                  <a:cubicBezTo>
                    <a:pt x="11" y="114"/>
                    <a:pt x="19" y="119"/>
                    <a:pt x="28" y="119"/>
                  </a:cubicBezTo>
                  <a:cubicBezTo>
                    <a:pt x="32" y="119"/>
                    <a:pt x="36" y="118"/>
                    <a:pt x="39" y="115"/>
                  </a:cubicBezTo>
                  <a:cubicBezTo>
                    <a:pt x="156" y="48"/>
                    <a:pt x="156" y="48"/>
                    <a:pt x="156" y="48"/>
                  </a:cubicBezTo>
                  <a:cubicBezTo>
                    <a:pt x="167" y="42"/>
                    <a:pt x="171" y="27"/>
                    <a:pt x="165" y="15"/>
                  </a:cubicBezTo>
                  <a:cubicBezTo>
                    <a:pt x="158" y="4"/>
                    <a:pt x="143" y="0"/>
                    <a:pt x="132" y="7"/>
                  </a:cubicBezTo>
                  <a:close/>
                  <a:moveTo>
                    <a:pt x="132" y="7"/>
                  </a:moveTo>
                  <a:cubicBezTo>
                    <a:pt x="132" y="7"/>
                    <a:pt x="132" y="7"/>
                    <a:pt x="132" y="7"/>
                  </a:cubicBezTo>
                </a:path>
              </a:pathLst>
            </a:custGeom>
            <a:solidFill>
              <a:schemeClr val="bg1"/>
            </a:solidFill>
            <a:ln>
              <a:noFill/>
            </a:ln>
          </p:spPr>
          <p:txBody>
            <a:bodyPr vert="horz" wrap="square" lIns="68580" tIns="34290" rIns="68580" bIns="34290" numCol="1" anchor="t" anchorCtr="0" compatLnSpc="1">
              <a:prstTxWarp prst="textNoShape">
                <a:avLst/>
              </a:prstTxWarp>
            </a:bodyPr>
            <a:lstStyle/>
            <a:p>
              <a:pPr defTabSz="685800">
                <a:defRPr/>
              </a:pPr>
              <a:endParaRPr lang="en-GB" sz="1350" dirty="0">
                <a:solidFill>
                  <a:srgbClr val="282F39"/>
                </a:solidFill>
                <a:latin typeface="Calibri" panose="020F0502020204030204"/>
              </a:endParaRPr>
            </a:p>
          </p:txBody>
        </p:sp>
        <p:sp>
          <p:nvSpPr>
            <p:cNvPr id="78" name="Freeform 18">
              <a:extLst>
                <a:ext uri="{FF2B5EF4-FFF2-40B4-BE49-F238E27FC236}">
                  <a16:creationId xmlns:a16="http://schemas.microsoft.com/office/drawing/2014/main" id="{9A8C8CC8-A714-4887-BDF9-3CF8DFC0CC75}"/>
                </a:ext>
              </a:extLst>
            </p:cNvPr>
            <p:cNvSpPr>
              <a:spLocks noEditPoints="1"/>
            </p:cNvSpPr>
            <p:nvPr/>
          </p:nvSpPr>
          <p:spPr bwMode="auto">
            <a:xfrm>
              <a:off x="8595336" y="2526606"/>
              <a:ext cx="101379" cy="140883"/>
            </a:xfrm>
            <a:custGeom>
              <a:avLst/>
              <a:gdLst>
                <a:gd name="T0" fmla="*/ 15 w 122"/>
                <a:gd name="T1" fmla="*/ 165 h 168"/>
                <a:gd name="T2" fmla="*/ 27 w 122"/>
                <a:gd name="T3" fmla="*/ 168 h 168"/>
                <a:gd name="T4" fmla="*/ 48 w 122"/>
                <a:gd name="T5" fmla="*/ 156 h 168"/>
                <a:gd name="T6" fmla="*/ 115 w 122"/>
                <a:gd name="T7" fmla="*/ 39 h 168"/>
                <a:gd name="T8" fmla="*/ 107 w 122"/>
                <a:gd name="T9" fmla="*/ 7 h 168"/>
                <a:gd name="T10" fmla="*/ 74 w 122"/>
                <a:gd name="T11" fmla="*/ 15 h 168"/>
                <a:gd name="T12" fmla="*/ 7 w 122"/>
                <a:gd name="T13" fmla="*/ 132 h 168"/>
                <a:gd name="T14" fmla="*/ 15 w 122"/>
                <a:gd name="T15" fmla="*/ 165 h 168"/>
                <a:gd name="T16" fmla="*/ 15 w 122"/>
                <a:gd name="T17" fmla="*/ 165 h 168"/>
                <a:gd name="T18" fmla="*/ 15 w 122"/>
                <a:gd name="T19" fmla="*/ 165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2" h="168">
                  <a:moveTo>
                    <a:pt x="15" y="165"/>
                  </a:moveTo>
                  <a:cubicBezTo>
                    <a:pt x="19" y="167"/>
                    <a:pt x="23" y="168"/>
                    <a:pt x="27" y="168"/>
                  </a:cubicBezTo>
                  <a:cubicBezTo>
                    <a:pt x="36" y="168"/>
                    <a:pt x="44" y="164"/>
                    <a:pt x="48" y="156"/>
                  </a:cubicBezTo>
                  <a:cubicBezTo>
                    <a:pt x="115" y="39"/>
                    <a:pt x="115" y="39"/>
                    <a:pt x="115" y="39"/>
                  </a:cubicBezTo>
                  <a:cubicBezTo>
                    <a:pt x="122" y="28"/>
                    <a:pt x="118" y="13"/>
                    <a:pt x="107" y="7"/>
                  </a:cubicBezTo>
                  <a:cubicBezTo>
                    <a:pt x="95" y="0"/>
                    <a:pt x="80" y="4"/>
                    <a:pt x="74" y="15"/>
                  </a:cubicBezTo>
                  <a:cubicBezTo>
                    <a:pt x="7" y="132"/>
                    <a:pt x="7" y="132"/>
                    <a:pt x="7" y="132"/>
                  </a:cubicBezTo>
                  <a:cubicBezTo>
                    <a:pt x="0" y="143"/>
                    <a:pt x="4" y="158"/>
                    <a:pt x="15" y="165"/>
                  </a:cubicBezTo>
                  <a:close/>
                  <a:moveTo>
                    <a:pt x="15" y="165"/>
                  </a:moveTo>
                  <a:cubicBezTo>
                    <a:pt x="15" y="165"/>
                    <a:pt x="15" y="165"/>
                    <a:pt x="15" y="165"/>
                  </a:cubicBezTo>
                </a:path>
              </a:pathLst>
            </a:custGeom>
            <a:solidFill>
              <a:schemeClr val="bg1"/>
            </a:solidFill>
            <a:ln>
              <a:noFill/>
            </a:ln>
          </p:spPr>
          <p:txBody>
            <a:bodyPr vert="horz" wrap="square" lIns="68580" tIns="34290" rIns="68580" bIns="34290" numCol="1" anchor="t" anchorCtr="0" compatLnSpc="1">
              <a:prstTxWarp prst="textNoShape">
                <a:avLst/>
              </a:prstTxWarp>
            </a:bodyPr>
            <a:lstStyle/>
            <a:p>
              <a:pPr defTabSz="685800">
                <a:defRPr/>
              </a:pPr>
              <a:endParaRPr lang="en-GB" sz="1350" dirty="0">
                <a:solidFill>
                  <a:srgbClr val="282F39"/>
                </a:solidFill>
                <a:latin typeface="Calibri" panose="020F0502020204030204"/>
              </a:endParaRPr>
            </a:p>
          </p:txBody>
        </p:sp>
      </p:grpSp>
      <p:grpSp>
        <p:nvGrpSpPr>
          <p:cNvPr id="83" name="Group 82">
            <a:extLst>
              <a:ext uri="{FF2B5EF4-FFF2-40B4-BE49-F238E27FC236}">
                <a16:creationId xmlns:a16="http://schemas.microsoft.com/office/drawing/2014/main" id="{628491B6-3BDA-4031-B253-B1BC89D5A9C1}"/>
              </a:ext>
            </a:extLst>
          </p:cNvPr>
          <p:cNvGrpSpPr/>
          <p:nvPr/>
        </p:nvGrpSpPr>
        <p:grpSpPr>
          <a:xfrm>
            <a:off x="7235127" y="4409930"/>
            <a:ext cx="490628" cy="390272"/>
            <a:chOff x="3665538" y="1665288"/>
            <a:chExt cx="3702050" cy="2944812"/>
          </a:xfrm>
          <a:solidFill>
            <a:schemeClr val="bg1"/>
          </a:solidFill>
        </p:grpSpPr>
        <p:sp>
          <p:nvSpPr>
            <p:cNvPr id="84" name="Freeform 46">
              <a:extLst>
                <a:ext uri="{FF2B5EF4-FFF2-40B4-BE49-F238E27FC236}">
                  <a16:creationId xmlns:a16="http://schemas.microsoft.com/office/drawing/2014/main" id="{F0E77EEB-7AED-464C-82F1-C6E6A04FE7B5}"/>
                </a:ext>
              </a:extLst>
            </p:cNvPr>
            <p:cNvSpPr>
              <a:spLocks/>
            </p:cNvSpPr>
            <p:nvPr/>
          </p:nvSpPr>
          <p:spPr bwMode="auto">
            <a:xfrm>
              <a:off x="4392613" y="3819525"/>
              <a:ext cx="1006475" cy="790575"/>
            </a:xfrm>
            <a:custGeom>
              <a:avLst/>
              <a:gdLst>
                <a:gd name="T0" fmla="*/ 404 w 806"/>
                <a:gd name="T1" fmla="*/ 628 h 628"/>
                <a:gd name="T2" fmla="*/ 285 w 806"/>
                <a:gd name="T3" fmla="*/ 538 h 628"/>
                <a:gd name="T4" fmla="*/ 13 w 806"/>
                <a:gd name="T5" fmla="*/ 154 h 628"/>
                <a:gd name="T6" fmla="*/ 0 w 806"/>
                <a:gd name="T7" fmla="*/ 135 h 628"/>
                <a:gd name="T8" fmla="*/ 77 w 806"/>
                <a:gd name="T9" fmla="*/ 111 h 628"/>
                <a:gd name="T10" fmla="*/ 410 w 806"/>
                <a:gd name="T11" fmla="*/ 5 h 628"/>
                <a:gd name="T12" fmla="*/ 442 w 806"/>
                <a:gd name="T13" fmla="*/ 15 h 628"/>
                <a:gd name="T14" fmla="*/ 620 w 806"/>
                <a:gd name="T15" fmla="*/ 279 h 628"/>
                <a:gd name="T16" fmla="*/ 756 w 806"/>
                <a:gd name="T17" fmla="*/ 389 h 628"/>
                <a:gd name="T18" fmla="*/ 804 w 806"/>
                <a:gd name="T19" fmla="*/ 464 h 628"/>
                <a:gd name="T20" fmla="*/ 750 w 806"/>
                <a:gd name="T21" fmla="*/ 530 h 628"/>
                <a:gd name="T22" fmla="*/ 465 w 806"/>
                <a:gd name="T23" fmla="*/ 620 h 628"/>
                <a:gd name="T24" fmla="*/ 436 w 806"/>
                <a:gd name="T25" fmla="*/ 628 h 628"/>
                <a:gd name="T26" fmla="*/ 404 w 806"/>
                <a:gd name="T27" fmla="*/ 628 h 6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06" h="628">
                  <a:moveTo>
                    <a:pt x="404" y="628"/>
                  </a:moveTo>
                  <a:cubicBezTo>
                    <a:pt x="349" y="618"/>
                    <a:pt x="316" y="582"/>
                    <a:pt x="285" y="538"/>
                  </a:cubicBezTo>
                  <a:cubicBezTo>
                    <a:pt x="196" y="409"/>
                    <a:pt x="104" y="282"/>
                    <a:pt x="13" y="154"/>
                  </a:cubicBezTo>
                  <a:cubicBezTo>
                    <a:pt x="9" y="148"/>
                    <a:pt x="5" y="143"/>
                    <a:pt x="0" y="135"/>
                  </a:cubicBezTo>
                  <a:cubicBezTo>
                    <a:pt x="27" y="126"/>
                    <a:pt x="52" y="119"/>
                    <a:pt x="77" y="111"/>
                  </a:cubicBezTo>
                  <a:cubicBezTo>
                    <a:pt x="188" y="75"/>
                    <a:pt x="299" y="41"/>
                    <a:pt x="410" y="5"/>
                  </a:cubicBezTo>
                  <a:cubicBezTo>
                    <a:pt x="425" y="0"/>
                    <a:pt x="433" y="2"/>
                    <a:pt x="442" y="15"/>
                  </a:cubicBezTo>
                  <a:cubicBezTo>
                    <a:pt x="501" y="104"/>
                    <a:pt x="561" y="191"/>
                    <a:pt x="620" y="279"/>
                  </a:cubicBezTo>
                  <a:cubicBezTo>
                    <a:pt x="654" y="329"/>
                    <a:pt x="699" y="366"/>
                    <a:pt x="756" y="389"/>
                  </a:cubicBezTo>
                  <a:cubicBezTo>
                    <a:pt x="790" y="403"/>
                    <a:pt x="806" y="428"/>
                    <a:pt x="804" y="464"/>
                  </a:cubicBezTo>
                  <a:cubicBezTo>
                    <a:pt x="803" y="495"/>
                    <a:pt x="783" y="519"/>
                    <a:pt x="750" y="530"/>
                  </a:cubicBezTo>
                  <a:cubicBezTo>
                    <a:pt x="655" y="560"/>
                    <a:pt x="560" y="590"/>
                    <a:pt x="465" y="620"/>
                  </a:cubicBezTo>
                  <a:cubicBezTo>
                    <a:pt x="455" y="623"/>
                    <a:pt x="446" y="625"/>
                    <a:pt x="436" y="628"/>
                  </a:cubicBezTo>
                  <a:cubicBezTo>
                    <a:pt x="425" y="628"/>
                    <a:pt x="415" y="628"/>
                    <a:pt x="404" y="6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GB" sz="1350" dirty="0">
                <a:solidFill>
                  <a:srgbClr val="282F39"/>
                </a:solidFill>
                <a:latin typeface="Calibri" panose="020F0502020204030204"/>
              </a:endParaRPr>
            </a:p>
          </p:txBody>
        </p:sp>
        <p:sp>
          <p:nvSpPr>
            <p:cNvPr id="85" name="Freeform 47">
              <a:extLst>
                <a:ext uri="{FF2B5EF4-FFF2-40B4-BE49-F238E27FC236}">
                  <a16:creationId xmlns:a16="http://schemas.microsoft.com/office/drawing/2014/main" id="{8583DD06-62CC-4B0A-8DF5-551BBE99130A}"/>
                </a:ext>
              </a:extLst>
            </p:cNvPr>
            <p:cNvSpPr>
              <a:spLocks/>
            </p:cNvSpPr>
            <p:nvPr/>
          </p:nvSpPr>
          <p:spPr bwMode="auto">
            <a:xfrm>
              <a:off x="4730750" y="1665288"/>
              <a:ext cx="1763713" cy="2030412"/>
            </a:xfrm>
            <a:custGeom>
              <a:avLst/>
              <a:gdLst>
                <a:gd name="T0" fmla="*/ 0 w 1413"/>
                <a:gd name="T1" fmla="*/ 723 h 1613"/>
                <a:gd name="T2" fmla="*/ 906 w 1413"/>
                <a:gd name="T3" fmla="*/ 0 h 1613"/>
                <a:gd name="T4" fmla="*/ 1413 w 1413"/>
                <a:gd name="T5" fmla="*/ 1613 h 1613"/>
                <a:gd name="T6" fmla="*/ 257 w 1413"/>
                <a:gd name="T7" fmla="*/ 1540 h 1613"/>
                <a:gd name="T8" fmla="*/ 0 w 1413"/>
                <a:gd name="T9" fmla="*/ 723 h 1613"/>
              </a:gdLst>
              <a:ahLst/>
              <a:cxnLst>
                <a:cxn ang="0">
                  <a:pos x="T0" y="T1"/>
                </a:cxn>
                <a:cxn ang="0">
                  <a:pos x="T2" y="T3"/>
                </a:cxn>
                <a:cxn ang="0">
                  <a:pos x="T4" y="T5"/>
                </a:cxn>
                <a:cxn ang="0">
                  <a:pos x="T6" y="T7"/>
                </a:cxn>
                <a:cxn ang="0">
                  <a:pos x="T8" y="T9"/>
                </a:cxn>
              </a:cxnLst>
              <a:rect l="0" t="0" r="r" b="b"/>
              <a:pathLst>
                <a:path w="1413" h="1613">
                  <a:moveTo>
                    <a:pt x="0" y="723"/>
                  </a:moveTo>
                  <a:cubicBezTo>
                    <a:pt x="359" y="555"/>
                    <a:pt x="648" y="300"/>
                    <a:pt x="906" y="0"/>
                  </a:cubicBezTo>
                  <a:cubicBezTo>
                    <a:pt x="1075" y="539"/>
                    <a:pt x="1244" y="1074"/>
                    <a:pt x="1413" y="1613"/>
                  </a:cubicBezTo>
                  <a:cubicBezTo>
                    <a:pt x="1031" y="1516"/>
                    <a:pt x="648" y="1473"/>
                    <a:pt x="257" y="1540"/>
                  </a:cubicBezTo>
                  <a:cubicBezTo>
                    <a:pt x="171" y="1267"/>
                    <a:pt x="86" y="996"/>
                    <a:pt x="0" y="7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GB" sz="1350" dirty="0">
                <a:solidFill>
                  <a:srgbClr val="282F39"/>
                </a:solidFill>
                <a:latin typeface="Calibri" panose="020F0502020204030204"/>
              </a:endParaRPr>
            </a:p>
          </p:txBody>
        </p:sp>
        <p:sp>
          <p:nvSpPr>
            <p:cNvPr id="86" name="Freeform 48">
              <a:extLst>
                <a:ext uri="{FF2B5EF4-FFF2-40B4-BE49-F238E27FC236}">
                  <a16:creationId xmlns:a16="http://schemas.microsoft.com/office/drawing/2014/main" id="{21C8C7F9-255D-459E-88DA-90A0463D1013}"/>
                </a:ext>
              </a:extLst>
            </p:cNvPr>
            <p:cNvSpPr>
              <a:spLocks/>
            </p:cNvSpPr>
            <p:nvPr/>
          </p:nvSpPr>
          <p:spPr bwMode="auto">
            <a:xfrm>
              <a:off x="3665538" y="2630488"/>
              <a:ext cx="1211263" cy="1266825"/>
            </a:xfrm>
            <a:custGeom>
              <a:avLst/>
              <a:gdLst>
                <a:gd name="T0" fmla="*/ 713 w 970"/>
                <a:gd name="T1" fmla="*/ 0 h 1006"/>
                <a:gd name="T2" fmla="*/ 970 w 970"/>
                <a:gd name="T3" fmla="*/ 817 h 1006"/>
                <a:gd name="T4" fmla="*/ 825 w 970"/>
                <a:gd name="T5" fmla="*/ 862 h 1006"/>
                <a:gd name="T6" fmla="*/ 541 w 970"/>
                <a:gd name="T7" fmla="*/ 948 h 1006"/>
                <a:gd name="T8" fmla="*/ 26 w 970"/>
                <a:gd name="T9" fmla="*/ 587 h 1006"/>
                <a:gd name="T10" fmla="*/ 318 w 970"/>
                <a:gd name="T11" fmla="*/ 125 h 1006"/>
                <a:gd name="T12" fmla="*/ 713 w 970"/>
                <a:gd name="T13" fmla="*/ 0 h 1006"/>
              </a:gdLst>
              <a:ahLst/>
              <a:cxnLst>
                <a:cxn ang="0">
                  <a:pos x="T0" y="T1"/>
                </a:cxn>
                <a:cxn ang="0">
                  <a:pos x="T2" y="T3"/>
                </a:cxn>
                <a:cxn ang="0">
                  <a:pos x="T4" y="T5"/>
                </a:cxn>
                <a:cxn ang="0">
                  <a:pos x="T6" y="T7"/>
                </a:cxn>
                <a:cxn ang="0">
                  <a:pos x="T8" y="T9"/>
                </a:cxn>
                <a:cxn ang="0">
                  <a:pos x="T10" y="T11"/>
                </a:cxn>
                <a:cxn ang="0">
                  <a:pos x="T12" y="T13"/>
                </a:cxn>
              </a:cxnLst>
              <a:rect l="0" t="0" r="r" b="b"/>
              <a:pathLst>
                <a:path w="970" h="1006">
                  <a:moveTo>
                    <a:pt x="713" y="0"/>
                  </a:moveTo>
                  <a:cubicBezTo>
                    <a:pt x="799" y="274"/>
                    <a:pt x="884" y="544"/>
                    <a:pt x="970" y="817"/>
                  </a:cubicBezTo>
                  <a:cubicBezTo>
                    <a:pt x="920" y="832"/>
                    <a:pt x="873" y="847"/>
                    <a:pt x="825" y="862"/>
                  </a:cubicBezTo>
                  <a:cubicBezTo>
                    <a:pt x="731" y="891"/>
                    <a:pt x="638" y="926"/>
                    <a:pt x="541" y="948"/>
                  </a:cubicBezTo>
                  <a:cubicBezTo>
                    <a:pt x="297" y="1006"/>
                    <a:pt x="58" y="835"/>
                    <a:pt x="26" y="587"/>
                  </a:cubicBezTo>
                  <a:cubicBezTo>
                    <a:pt x="0" y="381"/>
                    <a:pt x="121" y="190"/>
                    <a:pt x="318" y="125"/>
                  </a:cubicBezTo>
                  <a:cubicBezTo>
                    <a:pt x="449" y="83"/>
                    <a:pt x="580" y="42"/>
                    <a:pt x="71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GB" sz="1350" dirty="0">
                <a:solidFill>
                  <a:srgbClr val="282F39"/>
                </a:solidFill>
                <a:latin typeface="Calibri" panose="020F0502020204030204"/>
              </a:endParaRPr>
            </a:p>
          </p:txBody>
        </p:sp>
        <p:sp>
          <p:nvSpPr>
            <p:cNvPr id="87" name="Freeform 49">
              <a:extLst>
                <a:ext uri="{FF2B5EF4-FFF2-40B4-BE49-F238E27FC236}">
                  <a16:creationId xmlns:a16="http://schemas.microsoft.com/office/drawing/2014/main" id="{B171EA11-D298-42DB-9B63-0768EA91FD22}"/>
                </a:ext>
              </a:extLst>
            </p:cNvPr>
            <p:cNvSpPr>
              <a:spLocks/>
            </p:cNvSpPr>
            <p:nvPr/>
          </p:nvSpPr>
          <p:spPr bwMode="auto">
            <a:xfrm>
              <a:off x="6461125" y="1676400"/>
              <a:ext cx="906463" cy="1601787"/>
            </a:xfrm>
            <a:custGeom>
              <a:avLst/>
              <a:gdLst>
                <a:gd name="T0" fmla="*/ 487 w 726"/>
                <a:gd name="T1" fmla="*/ 1272 h 1272"/>
                <a:gd name="T2" fmla="*/ 322 w 726"/>
                <a:gd name="T3" fmla="*/ 1185 h 1272"/>
                <a:gd name="T4" fmla="*/ 371 w 726"/>
                <a:gd name="T5" fmla="*/ 609 h 1272"/>
                <a:gd name="T6" fmla="*/ 0 w 726"/>
                <a:gd name="T7" fmla="*/ 166 h 1272"/>
                <a:gd name="T8" fmla="*/ 87 w 726"/>
                <a:gd name="T9" fmla="*/ 0 h 1272"/>
                <a:gd name="T10" fmla="*/ 487 w 726"/>
                <a:gd name="T11" fmla="*/ 1272 h 1272"/>
              </a:gdLst>
              <a:ahLst/>
              <a:cxnLst>
                <a:cxn ang="0">
                  <a:pos x="T0" y="T1"/>
                </a:cxn>
                <a:cxn ang="0">
                  <a:pos x="T2" y="T3"/>
                </a:cxn>
                <a:cxn ang="0">
                  <a:pos x="T4" y="T5"/>
                </a:cxn>
                <a:cxn ang="0">
                  <a:pos x="T6" y="T7"/>
                </a:cxn>
                <a:cxn ang="0">
                  <a:pos x="T8" y="T9"/>
                </a:cxn>
                <a:cxn ang="0">
                  <a:pos x="T10" y="T11"/>
                </a:cxn>
              </a:cxnLst>
              <a:rect l="0" t="0" r="r" b="b"/>
              <a:pathLst>
                <a:path w="726" h="1272">
                  <a:moveTo>
                    <a:pt x="487" y="1272"/>
                  </a:moveTo>
                  <a:cubicBezTo>
                    <a:pt x="432" y="1243"/>
                    <a:pt x="378" y="1215"/>
                    <a:pt x="322" y="1185"/>
                  </a:cubicBezTo>
                  <a:cubicBezTo>
                    <a:pt x="414" y="999"/>
                    <a:pt x="434" y="807"/>
                    <a:pt x="371" y="609"/>
                  </a:cubicBezTo>
                  <a:cubicBezTo>
                    <a:pt x="309" y="412"/>
                    <a:pt x="183" y="266"/>
                    <a:pt x="0" y="166"/>
                  </a:cubicBezTo>
                  <a:cubicBezTo>
                    <a:pt x="29" y="110"/>
                    <a:pt x="58" y="55"/>
                    <a:pt x="87" y="0"/>
                  </a:cubicBezTo>
                  <a:cubicBezTo>
                    <a:pt x="559" y="240"/>
                    <a:pt x="726" y="828"/>
                    <a:pt x="487" y="127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GB" sz="1350" dirty="0">
                <a:solidFill>
                  <a:srgbClr val="282F39"/>
                </a:solidFill>
                <a:latin typeface="Calibri" panose="020F0502020204030204"/>
              </a:endParaRPr>
            </a:p>
          </p:txBody>
        </p:sp>
        <p:sp>
          <p:nvSpPr>
            <p:cNvPr id="88" name="Freeform 50">
              <a:extLst>
                <a:ext uri="{FF2B5EF4-FFF2-40B4-BE49-F238E27FC236}">
                  <a16:creationId xmlns:a16="http://schemas.microsoft.com/office/drawing/2014/main" id="{9B9E3553-F937-4A8E-9990-6A18D5DC264D}"/>
                </a:ext>
              </a:extLst>
            </p:cNvPr>
            <p:cNvSpPr>
              <a:spLocks/>
            </p:cNvSpPr>
            <p:nvPr/>
          </p:nvSpPr>
          <p:spPr bwMode="auto">
            <a:xfrm>
              <a:off x="6276975" y="2039938"/>
              <a:ext cx="639763" cy="1049337"/>
            </a:xfrm>
            <a:custGeom>
              <a:avLst/>
              <a:gdLst>
                <a:gd name="T0" fmla="*/ 185 w 513"/>
                <a:gd name="T1" fmla="*/ 748 h 833"/>
                <a:gd name="T2" fmla="*/ 214 w 513"/>
                <a:gd name="T3" fmla="*/ 416 h 833"/>
                <a:gd name="T4" fmla="*/ 0 w 513"/>
                <a:gd name="T5" fmla="*/ 161 h 833"/>
                <a:gd name="T6" fmla="*/ 84 w 513"/>
                <a:gd name="T7" fmla="*/ 0 h 833"/>
                <a:gd name="T8" fmla="*/ 347 w 513"/>
                <a:gd name="T9" fmla="*/ 833 h 833"/>
                <a:gd name="T10" fmla="*/ 185 w 513"/>
                <a:gd name="T11" fmla="*/ 748 h 833"/>
              </a:gdLst>
              <a:ahLst/>
              <a:cxnLst>
                <a:cxn ang="0">
                  <a:pos x="T0" y="T1"/>
                </a:cxn>
                <a:cxn ang="0">
                  <a:pos x="T2" y="T3"/>
                </a:cxn>
                <a:cxn ang="0">
                  <a:pos x="T4" y="T5"/>
                </a:cxn>
                <a:cxn ang="0">
                  <a:pos x="T6" y="T7"/>
                </a:cxn>
                <a:cxn ang="0">
                  <a:pos x="T8" y="T9"/>
                </a:cxn>
                <a:cxn ang="0">
                  <a:pos x="T10" y="T11"/>
                </a:cxn>
              </a:cxnLst>
              <a:rect l="0" t="0" r="r" b="b"/>
              <a:pathLst>
                <a:path w="513" h="833">
                  <a:moveTo>
                    <a:pt x="185" y="748"/>
                  </a:moveTo>
                  <a:cubicBezTo>
                    <a:pt x="239" y="639"/>
                    <a:pt x="250" y="529"/>
                    <a:pt x="214" y="416"/>
                  </a:cubicBezTo>
                  <a:cubicBezTo>
                    <a:pt x="178" y="303"/>
                    <a:pt x="106" y="219"/>
                    <a:pt x="0" y="161"/>
                  </a:cubicBezTo>
                  <a:cubicBezTo>
                    <a:pt x="29" y="107"/>
                    <a:pt x="56" y="53"/>
                    <a:pt x="84" y="0"/>
                  </a:cubicBezTo>
                  <a:cubicBezTo>
                    <a:pt x="375" y="139"/>
                    <a:pt x="513" y="525"/>
                    <a:pt x="347" y="833"/>
                  </a:cubicBezTo>
                  <a:cubicBezTo>
                    <a:pt x="294" y="805"/>
                    <a:pt x="241" y="777"/>
                    <a:pt x="185" y="74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GB" sz="1350" dirty="0">
                <a:solidFill>
                  <a:srgbClr val="282F39"/>
                </a:solidFill>
                <a:latin typeface="Calibri" panose="020F0502020204030204"/>
              </a:endParaRPr>
            </a:p>
          </p:txBody>
        </p:sp>
      </p:grpSp>
      <p:grpSp>
        <p:nvGrpSpPr>
          <p:cNvPr id="89" name="Group 88">
            <a:extLst>
              <a:ext uri="{FF2B5EF4-FFF2-40B4-BE49-F238E27FC236}">
                <a16:creationId xmlns:a16="http://schemas.microsoft.com/office/drawing/2014/main" id="{FDEB4A94-CB62-4E64-BD6B-54DB2C8596A6}"/>
              </a:ext>
            </a:extLst>
          </p:cNvPr>
          <p:cNvGrpSpPr/>
          <p:nvPr/>
        </p:nvGrpSpPr>
        <p:grpSpPr>
          <a:xfrm>
            <a:off x="7306579" y="5345299"/>
            <a:ext cx="432423" cy="386525"/>
            <a:chOff x="5418138" y="4568825"/>
            <a:chExt cx="568325" cy="508001"/>
          </a:xfrm>
        </p:grpSpPr>
        <p:sp>
          <p:nvSpPr>
            <p:cNvPr id="90" name="Freeform 5">
              <a:extLst>
                <a:ext uri="{FF2B5EF4-FFF2-40B4-BE49-F238E27FC236}">
                  <a16:creationId xmlns:a16="http://schemas.microsoft.com/office/drawing/2014/main" id="{3C04B194-F1BA-4216-A8AE-ED6E45F4DA30}"/>
                </a:ext>
              </a:extLst>
            </p:cNvPr>
            <p:cNvSpPr>
              <a:spLocks/>
            </p:cNvSpPr>
            <p:nvPr/>
          </p:nvSpPr>
          <p:spPr bwMode="auto">
            <a:xfrm>
              <a:off x="5795963" y="4730750"/>
              <a:ext cx="128588" cy="346075"/>
            </a:xfrm>
            <a:custGeom>
              <a:avLst/>
              <a:gdLst>
                <a:gd name="T0" fmla="*/ 40 w 40"/>
                <a:gd name="T1" fmla="*/ 0 h 107"/>
                <a:gd name="T2" fmla="*/ 40 w 40"/>
                <a:gd name="T3" fmla="*/ 107 h 107"/>
                <a:gd name="T4" fmla="*/ 0 w 40"/>
                <a:gd name="T5" fmla="*/ 107 h 107"/>
                <a:gd name="T6" fmla="*/ 0 w 40"/>
                <a:gd name="T7" fmla="*/ 103 h 107"/>
                <a:gd name="T8" fmla="*/ 0 w 40"/>
                <a:gd name="T9" fmla="*/ 41 h 107"/>
                <a:gd name="T10" fmla="*/ 3 w 40"/>
                <a:gd name="T11" fmla="*/ 35 h 107"/>
                <a:gd name="T12" fmla="*/ 40 w 40"/>
                <a:gd name="T13" fmla="*/ 0 h 107"/>
              </a:gdLst>
              <a:ahLst/>
              <a:cxnLst>
                <a:cxn ang="0">
                  <a:pos x="T0" y="T1"/>
                </a:cxn>
                <a:cxn ang="0">
                  <a:pos x="T2" y="T3"/>
                </a:cxn>
                <a:cxn ang="0">
                  <a:pos x="T4" y="T5"/>
                </a:cxn>
                <a:cxn ang="0">
                  <a:pos x="T6" y="T7"/>
                </a:cxn>
                <a:cxn ang="0">
                  <a:pos x="T8" y="T9"/>
                </a:cxn>
                <a:cxn ang="0">
                  <a:pos x="T10" y="T11"/>
                </a:cxn>
                <a:cxn ang="0">
                  <a:pos x="T12" y="T13"/>
                </a:cxn>
              </a:cxnLst>
              <a:rect l="0" t="0" r="r" b="b"/>
              <a:pathLst>
                <a:path w="40" h="107">
                  <a:moveTo>
                    <a:pt x="40" y="0"/>
                  </a:moveTo>
                  <a:cubicBezTo>
                    <a:pt x="40" y="107"/>
                    <a:pt x="40" y="107"/>
                    <a:pt x="40" y="107"/>
                  </a:cubicBezTo>
                  <a:cubicBezTo>
                    <a:pt x="40" y="107"/>
                    <a:pt x="14" y="107"/>
                    <a:pt x="0" y="107"/>
                  </a:cubicBezTo>
                  <a:cubicBezTo>
                    <a:pt x="0" y="106"/>
                    <a:pt x="0" y="104"/>
                    <a:pt x="0" y="103"/>
                  </a:cubicBezTo>
                  <a:cubicBezTo>
                    <a:pt x="0" y="82"/>
                    <a:pt x="0" y="62"/>
                    <a:pt x="0" y="41"/>
                  </a:cubicBezTo>
                  <a:cubicBezTo>
                    <a:pt x="0" y="39"/>
                    <a:pt x="1" y="36"/>
                    <a:pt x="3" y="35"/>
                  </a:cubicBezTo>
                  <a:cubicBezTo>
                    <a:pt x="14" y="24"/>
                    <a:pt x="40" y="0"/>
                    <a:pt x="40" y="0"/>
                  </a:cubicBezTo>
                  <a:close/>
                </a:path>
              </a:pathLst>
            </a:custGeom>
            <a:solidFill>
              <a:schemeClr val="bg1"/>
            </a:solidFill>
            <a:ln>
              <a:noFill/>
            </a:ln>
          </p:spPr>
          <p:txBody>
            <a:bodyPr vert="horz" wrap="square" lIns="68580" tIns="34290" rIns="68580" bIns="34290" numCol="1" anchor="t" anchorCtr="0" compatLnSpc="1">
              <a:prstTxWarp prst="textNoShape">
                <a:avLst/>
              </a:prstTxWarp>
            </a:bodyPr>
            <a:lstStyle/>
            <a:p>
              <a:pPr defTabSz="685800">
                <a:defRPr/>
              </a:pPr>
              <a:endParaRPr lang="en-US" sz="1350" dirty="0">
                <a:solidFill>
                  <a:srgbClr val="282F39"/>
                </a:solidFill>
                <a:latin typeface="Calibri" panose="020F0502020204030204"/>
              </a:endParaRPr>
            </a:p>
          </p:txBody>
        </p:sp>
        <p:sp>
          <p:nvSpPr>
            <p:cNvPr id="91" name="Freeform 6">
              <a:extLst>
                <a:ext uri="{FF2B5EF4-FFF2-40B4-BE49-F238E27FC236}">
                  <a16:creationId xmlns:a16="http://schemas.microsoft.com/office/drawing/2014/main" id="{CA3637B6-5680-4FDE-A174-7187CA1AE17D}"/>
                </a:ext>
              </a:extLst>
            </p:cNvPr>
            <p:cNvSpPr>
              <a:spLocks/>
            </p:cNvSpPr>
            <p:nvPr/>
          </p:nvSpPr>
          <p:spPr bwMode="auto">
            <a:xfrm>
              <a:off x="5418138" y="4568825"/>
              <a:ext cx="568325" cy="323850"/>
            </a:xfrm>
            <a:custGeom>
              <a:avLst/>
              <a:gdLst>
                <a:gd name="T0" fmla="*/ 81 w 176"/>
                <a:gd name="T1" fmla="*/ 80 h 100"/>
                <a:gd name="T2" fmla="*/ 143 w 176"/>
                <a:gd name="T3" fmla="*/ 22 h 100"/>
                <a:gd name="T4" fmla="*/ 139 w 176"/>
                <a:gd name="T5" fmla="*/ 17 h 100"/>
                <a:gd name="T6" fmla="*/ 141 w 176"/>
                <a:gd name="T7" fmla="*/ 8 h 100"/>
                <a:gd name="T8" fmla="*/ 168 w 176"/>
                <a:gd name="T9" fmla="*/ 1 h 100"/>
                <a:gd name="T10" fmla="*/ 175 w 176"/>
                <a:gd name="T11" fmla="*/ 9 h 100"/>
                <a:gd name="T12" fmla="*/ 168 w 176"/>
                <a:gd name="T13" fmla="*/ 34 h 100"/>
                <a:gd name="T14" fmla="*/ 158 w 176"/>
                <a:gd name="T15" fmla="*/ 37 h 100"/>
                <a:gd name="T16" fmla="*/ 154 w 176"/>
                <a:gd name="T17" fmla="*/ 31 h 100"/>
                <a:gd name="T18" fmla="*/ 134 w 176"/>
                <a:gd name="T19" fmla="*/ 49 h 100"/>
                <a:gd name="T20" fmla="*/ 84 w 176"/>
                <a:gd name="T21" fmla="*/ 96 h 100"/>
                <a:gd name="T22" fmla="*/ 77 w 176"/>
                <a:gd name="T23" fmla="*/ 96 h 100"/>
                <a:gd name="T24" fmla="*/ 51 w 176"/>
                <a:gd name="T25" fmla="*/ 70 h 100"/>
                <a:gd name="T26" fmla="*/ 44 w 176"/>
                <a:gd name="T27" fmla="*/ 69 h 100"/>
                <a:gd name="T28" fmla="*/ 10 w 176"/>
                <a:gd name="T29" fmla="*/ 100 h 100"/>
                <a:gd name="T30" fmla="*/ 9 w 176"/>
                <a:gd name="T31" fmla="*/ 100 h 100"/>
                <a:gd name="T32" fmla="*/ 10 w 176"/>
                <a:gd name="T33" fmla="*/ 82 h 100"/>
                <a:gd name="T34" fmla="*/ 45 w 176"/>
                <a:gd name="T35" fmla="*/ 50 h 100"/>
                <a:gd name="T36" fmla="*/ 51 w 176"/>
                <a:gd name="T37" fmla="*/ 50 h 100"/>
                <a:gd name="T38" fmla="*/ 79 w 176"/>
                <a:gd name="T39" fmla="*/ 78 h 100"/>
                <a:gd name="T40" fmla="*/ 81 w 176"/>
                <a:gd name="T41" fmla="*/ 8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76" h="100">
                  <a:moveTo>
                    <a:pt x="81" y="80"/>
                  </a:moveTo>
                  <a:cubicBezTo>
                    <a:pt x="102" y="60"/>
                    <a:pt x="122" y="41"/>
                    <a:pt x="143" y="22"/>
                  </a:cubicBezTo>
                  <a:cubicBezTo>
                    <a:pt x="141" y="20"/>
                    <a:pt x="140" y="19"/>
                    <a:pt x="139" y="17"/>
                  </a:cubicBezTo>
                  <a:cubicBezTo>
                    <a:pt x="135" y="14"/>
                    <a:pt x="136" y="10"/>
                    <a:pt x="141" y="8"/>
                  </a:cubicBezTo>
                  <a:cubicBezTo>
                    <a:pt x="150" y="6"/>
                    <a:pt x="159" y="3"/>
                    <a:pt x="168" y="1"/>
                  </a:cubicBezTo>
                  <a:cubicBezTo>
                    <a:pt x="173" y="0"/>
                    <a:pt x="176" y="3"/>
                    <a:pt x="175" y="9"/>
                  </a:cubicBezTo>
                  <a:cubicBezTo>
                    <a:pt x="173" y="17"/>
                    <a:pt x="170" y="26"/>
                    <a:pt x="168" y="34"/>
                  </a:cubicBezTo>
                  <a:cubicBezTo>
                    <a:pt x="166" y="40"/>
                    <a:pt x="163" y="41"/>
                    <a:pt x="158" y="37"/>
                  </a:cubicBezTo>
                  <a:cubicBezTo>
                    <a:pt x="157" y="35"/>
                    <a:pt x="155" y="33"/>
                    <a:pt x="154" y="31"/>
                  </a:cubicBezTo>
                  <a:cubicBezTo>
                    <a:pt x="147" y="38"/>
                    <a:pt x="140" y="44"/>
                    <a:pt x="134" y="49"/>
                  </a:cubicBezTo>
                  <a:cubicBezTo>
                    <a:pt x="117" y="65"/>
                    <a:pt x="100" y="80"/>
                    <a:pt x="84" y="96"/>
                  </a:cubicBezTo>
                  <a:cubicBezTo>
                    <a:pt x="81" y="99"/>
                    <a:pt x="79" y="98"/>
                    <a:pt x="77" y="96"/>
                  </a:cubicBezTo>
                  <a:cubicBezTo>
                    <a:pt x="68" y="87"/>
                    <a:pt x="59" y="78"/>
                    <a:pt x="51" y="70"/>
                  </a:cubicBezTo>
                  <a:cubicBezTo>
                    <a:pt x="48" y="67"/>
                    <a:pt x="47" y="67"/>
                    <a:pt x="44" y="69"/>
                  </a:cubicBezTo>
                  <a:cubicBezTo>
                    <a:pt x="33" y="80"/>
                    <a:pt x="21" y="90"/>
                    <a:pt x="10" y="100"/>
                  </a:cubicBezTo>
                  <a:cubicBezTo>
                    <a:pt x="9" y="100"/>
                    <a:pt x="9" y="100"/>
                    <a:pt x="9" y="100"/>
                  </a:cubicBezTo>
                  <a:cubicBezTo>
                    <a:pt x="0" y="90"/>
                    <a:pt x="0" y="90"/>
                    <a:pt x="10" y="82"/>
                  </a:cubicBezTo>
                  <a:cubicBezTo>
                    <a:pt x="21" y="71"/>
                    <a:pt x="33" y="61"/>
                    <a:pt x="45" y="50"/>
                  </a:cubicBezTo>
                  <a:cubicBezTo>
                    <a:pt x="47" y="48"/>
                    <a:pt x="49" y="48"/>
                    <a:pt x="51" y="50"/>
                  </a:cubicBezTo>
                  <a:cubicBezTo>
                    <a:pt x="60" y="60"/>
                    <a:pt x="70" y="69"/>
                    <a:pt x="79" y="78"/>
                  </a:cubicBezTo>
                  <a:cubicBezTo>
                    <a:pt x="80" y="79"/>
                    <a:pt x="80" y="79"/>
                    <a:pt x="81" y="80"/>
                  </a:cubicBezTo>
                  <a:close/>
                </a:path>
              </a:pathLst>
            </a:custGeom>
            <a:solidFill>
              <a:schemeClr val="bg1"/>
            </a:solidFill>
            <a:ln>
              <a:noFill/>
            </a:ln>
          </p:spPr>
          <p:txBody>
            <a:bodyPr vert="horz" wrap="square" lIns="68580" tIns="34290" rIns="68580" bIns="34290" numCol="1" anchor="t" anchorCtr="0" compatLnSpc="1">
              <a:prstTxWarp prst="textNoShape">
                <a:avLst/>
              </a:prstTxWarp>
            </a:bodyPr>
            <a:lstStyle/>
            <a:p>
              <a:pPr defTabSz="685800">
                <a:defRPr/>
              </a:pPr>
              <a:endParaRPr lang="en-US" sz="1350" dirty="0">
                <a:solidFill>
                  <a:srgbClr val="282F39"/>
                </a:solidFill>
                <a:latin typeface="Calibri" panose="020F0502020204030204"/>
              </a:endParaRPr>
            </a:p>
          </p:txBody>
        </p:sp>
        <p:sp>
          <p:nvSpPr>
            <p:cNvPr id="92" name="Freeform 7">
              <a:extLst>
                <a:ext uri="{FF2B5EF4-FFF2-40B4-BE49-F238E27FC236}">
                  <a16:creationId xmlns:a16="http://schemas.microsoft.com/office/drawing/2014/main" id="{F3765078-5E0B-4671-8870-D7233E1C2C33}"/>
                </a:ext>
              </a:extLst>
            </p:cNvPr>
            <p:cNvSpPr>
              <a:spLocks/>
            </p:cNvSpPr>
            <p:nvPr/>
          </p:nvSpPr>
          <p:spPr bwMode="auto">
            <a:xfrm>
              <a:off x="5449888" y="4856163"/>
              <a:ext cx="130175" cy="220663"/>
            </a:xfrm>
            <a:custGeom>
              <a:avLst/>
              <a:gdLst>
                <a:gd name="T0" fmla="*/ 37 w 40"/>
                <a:gd name="T1" fmla="*/ 0 h 68"/>
                <a:gd name="T2" fmla="*/ 40 w 40"/>
                <a:gd name="T3" fmla="*/ 2 h 68"/>
                <a:gd name="T4" fmla="*/ 40 w 40"/>
                <a:gd name="T5" fmla="*/ 67 h 68"/>
                <a:gd name="T6" fmla="*/ 40 w 40"/>
                <a:gd name="T7" fmla="*/ 68 h 68"/>
                <a:gd name="T8" fmla="*/ 0 w 40"/>
                <a:gd name="T9" fmla="*/ 68 h 68"/>
                <a:gd name="T10" fmla="*/ 0 w 40"/>
                <a:gd name="T11" fmla="*/ 34 h 68"/>
                <a:gd name="T12" fmla="*/ 1 w 40"/>
                <a:gd name="T13" fmla="*/ 32 h 68"/>
                <a:gd name="T14" fmla="*/ 37 w 40"/>
                <a:gd name="T15" fmla="*/ 0 h 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0" h="68">
                  <a:moveTo>
                    <a:pt x="37" y="0"/>
                  </a:moveTo>
                  <a:cubicBezTo>
                    <a:pt x="40" y="2"/>
                    <a:pt x="40" y="2"/>
                    <a:pt x="40" y="2"/>
                  </a:cubicBezTo>
                  <a:cubicBezTo>
                    <a:pt x="40" y="24"/>
                    <a:pt x="40" y="46"/>
                    <a:pt x="40" y="67"/>
                  </a:cubicBezTo>
                  <a:cubicBezTo>
                    <a:pt x="40" y="67"/>
                    <a:pt x="40" y="68"/>
                    <a:pt x="40" y="68"/>
                  </a:cubicBezTo>
                  <a:cubicBezTo>
                    <a:pt x="27" y="68"/>
                    <a:pt x="14" y="68"/>
                    <a:pt x="0" y="68"/>
                  </a:cubicBezTo>
                  <a:cubicBezTo>
                    <a:pt x="0" y="57"/>
                    <a:pt x="0" y="45"/>
                    <a:pt x="0" y="34"/>
                  </a:cubicBezTo>
                  <a:cubicBezTo>
                    <a:pt x="0" y="33"/>
                    <a:pt x="1" y="32"/>
                    <a:pt x="1" y="32"/>
                  </a:cubicBezTo>
                  <a:cubicBezTo>
                    <a:pt x="13" y="21"/>
                    <a:pt x="37" y="0"/>
                    <a:pt x="37" y="0"/>
                  </a:cubicBezTo>
                  <a:close/>
                </a:path>
              </a:pathLst>
            </a:custGeom>
            <a:solidFill>
              <a:schemeClr val="bg1"/>
            </a:solidFill>
            <a:ln>
              <a:noFill/>
            </a:ln>
          </p:spPr>
          <p:txBody>
            <a:bodyPr vert="horz" wrap="square" lIns="68580" tIns="34290" rIns="68580" bIns="34290" numCol="1" anchor="t" anchorCtr="0" compatLnSpc="1">
              <a:prstTxWarp prst="textNoShape">
                <a:avLst/>
              </a:prstTxWarp>
            </a:bodyPr>
            <a:lstStyle/>
            <a:p>
              <a:pPr defTabSz="685800">
                <a:defRPr/>
              </a:pPr>
              <a:endParaRPr lang="en-US" sz="1350" dirty="0">
                <a:solidFill>
                  <a:srgbClr val="282F39"/>
                </a:solidFill>
                <a:latin typeface="Calibri" panose="020F0502020204030204"/>
              </a:endParaRPr>
            </a:p>
          </p:txBody>
        </p:sp>
        <p:sp>
          <p:nvSpPr>
            <p:cNvPr id="93" name="Freeform 8">
              <a:extLst>
                <a:ext uri="{FF2B5EF4-FFF2-40B4-BE49-F238E27FC236}">
                  <a16:creationId xmlns:a16="http://schemas.microsoft.com/office/drawing/2014/main" id="{611C5A16-086F-46D9-BA1E-7CF2B469B6C7}"/>
                </a:ext>
              </a:extLst>
            </p:cNvPr>
            <p:cNvSpPr>
              <a:spLocks/>
            </p:cNvSpPr>
            <p:nvPr/>
          </p:nvSpPr>
          <p:spPr bwMode="auto">
            <a:xfrm>
              <a:off x="5621338" y="4895850"/>
              <a:ext cx="128588" cy="180975"/>
            </a:xfrm>
            <a:custGeom>
              <a:avLst/>
              <a:gdLst>
                <a:gd name="T0" fmla="*/ 40 w 40"/>
                <a:gd name="T1" fmla="*/ 0 h 56"/>
                <a:gd name="T2" fmla="*/ 40 w 40"/>
                <a:gd name="T3" fmla="*/ 56 h 56"/>
                <a:gd name="T4" fmla="*/ 0 w 40"/>
                <a:gd name="T5" fmla="*/ 56 h 56"/>
                <a:gd name="T6" fmla="*/ 0 w 40"/>
                <a:gd name="T7" fmla="*/ 2 h 56"/>
                <a:gd name="T8" fmla="*/ 14 w 40"/>
                <a:gd name="T9" fmla="*/ 17 h 56"/>
                <a:gd name="T10" fmla="*/ 21 w 40"/>
                <a:gd name="T11" fmla="*/ 17 h 56"/>
                <a:gd name="T12" fmla="*/ 40 w 40"/>
                <a:gd name="T13" fmla="*/ 0 h 56"/>
              </a:gdLst>
              <a:ahLst/>
              <a:cxnLst>
                <a:cxn ang="0">
                  <a:pos x="T0" y="T1"/>
                </a:cxn>
                <a:cxn ang="0">
                  <a:pos x="T2" y="T3"/>
                </a:cxn>
                <a:cxn ang="0">
                  <a:pos x="T4" y="T5"/>
                </a:cxn>
                <a:cxn ang="0">
                  <a:pos x="T6" y="T7"/>
                </a:cxn>
                <a:cxn ang="0">
                  <a:pos x="T8" y="T9"/>
                </a:cxn>
                <a:cxn ang="0">
                  <a:pos x="T10" y="T11"/>
                </a:cxn>
                <a:cxn ang="0">
                  <a:pos x="T12" y="T13"/>
                </a:cxn>
              </a:cxnLst>
              <a:rect l="0" t="0" r="r" b="b"/>
              <a:pathLst>
                <a:path w="40" h="56">
                  <a:moveTo>
                    <a:pt x="40" y="0"/>
                  </a:moveTo>
                  <a:cubicBezTo>
                    <a:pt x="40" y="19"/>
                    <a:pt x="40" y="37"/>
                    <a:pt x="40" y="56"/>
                  </a:cubicBezTo>
                  <a:cubicBezTo>
                    <a:pt x="27" y="56"/>
                    <a:pt x="14" y="56"/>
                    <a:pt x="0" y="56"/>
                  </a:cubicBezTo>
                  <a:cubicBezTo>
                    <a:pt x="0" y="39"/>
                    <a:pt x="0" y="2"/>
                    <a:pt x="0" y="2"/>
                  </a:cubicBezTo>
                  <a:cubicBezTo>
                    <a:pt x="0" y="2"/>
                    <a:pt x="10" y="12"/>
                    <a:pt x="14" y="17"/>
                  </a:cubicBezTo>
                  <a:cubicBezTo>
                    <a:pt x="16" y="19"/>
                    <a:pt x="18" y="20"/>
                    <a:pt x="21" y="17"/>
                  </a:cubicBezTo>
                  <a:cubicBezTo>
                    <a:pt x="27" y="11"/>
                    <a:pt x="33" y="6"/>
                    <a:pt x="40" y="0"/>
                  </a:cubicBezTo>
                  <a:close/>
                </a:path>
              </a:pathLst>
            </a:custGeom>
            <a:solidFill>
              <a:schemeClr val="bg1"/>
            </a:solidFill>
            <a:ln>
              <a:noFill/>
            </a:ln>
          </p:spPr>
          <p:txBody>
            <a:bodyPr vert="horz" wrap="square" lIns="68580" tIns="34290" rIns="68580" bIns="34290" numCol="1" anchor="t" anchorCtr="0" compatLnSpc="1">
              <a:prstTxWarp prst="textNoShape">
                <a:avLst/>
              </a:prstTxWarp>
            </a:bodyPr>
            <a:lstStyle/>
            <a:p>
              <a:pPr defTabSz="685800">
                <a:defRPr/>
              </a:pPr>
              <a:endParaRPr lang="en-US" sz="1350" dirty="0">
                <a:solidFill>
                  <a:srgbClr val="282F39"/>
                </a:solidFill>
                <a:latin typeface="Calibri" panose="020F0502020204030204"/>
              </a:endParaRPr>
            </a:p>
          </p:txBody>
        </p:sp>
      </p:grpSp>
      <p:sp>
        <p:nvSpPr>
          <p:cNvPr id="6" name="Dikdörtgen 5"/>
          <p:cNvSpPr/>
          <p:nvPr/>
        </p:nvSpPr>
        <p:spPr>
          <a:xfrm>
            <a:off x="1575489" y="4911563"/>
            <a:ext cx="5267524" cy="738664"/>
          </a:xfrm>
          <a:prstGeom prst="rect">
            <a:avLst/>
          </a:prstGeom>
        </p:spPr>
        <p:txBody>
          <a:bodyPr wrap="square">
            <a:spAutoFit/>
          </a:bodyPr>
          <a:lstStyle/>
          <a:p>
            <a:pPr lvl="0" defTabSz="685800">
              <a:defRPr/>
            </a:pPr>
            <a:r>
              <a:rPr lang="en-us" sz="1400" dirty="0"/>
              <a:t>Family can support a person’s behavior such as eliminating the anxiety, striving to solve problems and troubles as well as directing the person to treatment for him/her to develop these coping skills. </a:t>
            </a:r>
            <a:endParaRPr lang="tr-TR" sz="1400" dirty="0">
              <a:solidFill>
                <a:prstClr val="black"/>
              </a:solidFill>
              <a:latin typeface="Calibri Regular"/>
            </a:endParaRPr>
          </a:p>
        </p:txBody>
      </p:sp>
      <p:sp>
        <p:nvSpPr>
          <p:cNvPr id="49" name="Dikdörtgen 48">
            <a:extLst>
              <a:ext uri="{FF2B5EF4-FFF2-40B4-BE49-F238E27FC236}">
                <a16:creationId xmlns:a16="http://schemas.microsoft.com/office/drawing/2014/main" id="{DEB91675-5DA2-F54E-9242-05FE5277139B}"/>
              </a:ext>
            </a:extLst>
          </p:cNvPr>
          <p:cNvSpPr/>
          <p:nvPr/>
        </p:nvSpPr>
        <p:spPr>
          <a:xfrm>
            <a:off x="146905" y="52188"/>
            <a:ext cx="8118414" cy="769441"/>
          </a:xfrm>
          <a:prstGeom prst="rect">
            <a:avLst/>
          </a:prstGeom>
        </p:spPr>
        <p:txBody>
          <a:bodyPr wrap="square">
            <a:spAutoFit/>
          </a:bodyPr>
          <a:lstStyle/>
          <a:p>
            <a:pPr lvl="0"/>
            <a:r>
              <a:rPr lang="en-US" sz="4400" b="1" spc="-200" dirty="0" smtClean="0">
                <a:solidFill>
                  <a:srgbClr val="00B158"/>
                </a:solidFill>
              </a:rPr>
              <a:t>Treatment </a:t>
            </a:r>
            <a:r>
              <a:rPr lang="tr-TR" sz="4400" b="1" spc="-200" dirty="0" smtClean="0">
                <a:solidFill>
                  <a:srgbClr val="00B158"/>
                </a:solidFill>
              </a:rPr>
              <a:t> </a:t>
            </a:r>
            <a:r>
              <a:rPr lang="tr-TR" sz="4400" b="1" spc="-200" dirty="0">
                <a:solidFill>
                  <a:srgbClr val="00B158"/>
                </a:solidFill>
              </a:rPr>
              <a:t>of </a:t>
            </a:r>
            <a:r>
              <a:rPr lang="en-US" sz="4400" b="1" spc="-200" dirty="0">
                <a:solidFill>
                  <a:srgbClr val="00B158"/>
                </a:solidFill>
              </a:rPr>
              <a:t>Tobacco </a:t>
            </a:r>
            <a:r>
              <a:rPr lang="tr-TR" sz="4400" b="1" spc="-200" dirty="0" err="1">
                <a:solidFill>
                  <a:srgbClr val="00B158"/>
                </a:solidFill>
              </a:rPr>
              <a:t>Addiction</a:t>
            </a:r>
            <a:endParaRPr lang="en-US" sz="4400" b="1" spc="-200" dirty="0">
              <a:solidFill>
                <a:srgbClr val="00B158"/>
              </a:solidFill>
            </a:endParaRPr>
          </a:p>
        </p:txBody>
      </p:sp>
      <p:sp>
        <p:nvSpPr>
          <p:cNvPr id="50" name="Rectangle 46">
            <a:extLst>
              <a:ext uri="{FF2B5EF4-FFF2-40B4-BE49-F238E27FC236}">
                <a16:creationId xmlns:a16="http://schemas.microsoft.com/office/drawing/2014/main" id="{B4213127-A0D9-044C-91ED-107411D0B06A}"/>
              </a:ext>
            </a:extLst>
          </p:cNvPr>
          <p:cNvSpPr/>
          <p:nvPr/>
        </p:nvSpPr>
        <p:spPr>
          <a:xfrm flipV="1">
            <a:off x="342900" y="1367599"/>
            <a:ext cx="8524875" cy="64719"/>
          </a:xfrm>
          <a:prstGeom prst="rect">
            <a:avLst/>
          </a:prstGeom>
          <a:solidFill>
            <a:srgbClr val="00B1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dirty="0">
              <a:solidFill>
                <a:srgbClr val="FFFFFF"/>
              </a:solidFill>
              <a:latin typeface="Calibri" panose="020F0502020204030204"/>
            </a:endParaRPr>
          </a:p>
        </p:txBody>
      </p:sp>
    </p:spTree>
    <p:extLst>
      <p:ext uri="{BB962C8B-B14F-4D97-AF65-F5344CB8AC3E}">
        <p14:creationId xmlns:p14="http://schemas.microsoft.com/office/powerpoint/2010/main" val="326886980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 name="Isosceles Triangle 83">
            <a:extLst>
              <a:ext uri="{FF2B5EF4-FFF2-40B4-BE49-F238E27FC236}">
                <a16:creationId xmlns:a16="http://schemas.microsoft.com/office/drawing/2014/main" id="{5D6FFB8C-43C0-4CD4-A3D5-2AAA84890533}"/>
              </a:ext>
            </a:extLst>
          </p:cNvPr>
          <p:cNvSpPr/>
          <p:nvPr/>
        </p:nvSpPr>
        <p:spPr>
          <a:xfrm rot="14360267">
            <a:off x="5516186" y="2222640"/>
            <a:ext cx="247650" cy="718190"/>
          </a:xfrm>
          <a:prstGeom prst="triangle">
            <a:avLst>
              <a:gd name="adj" fmla="val 70581"/>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dirty="0">
              <a:solidFill>
                <a:srgbClr val="FFFFFF"/>
              </a:solidFill>
              <a:latin typeface="Calibri" panose="020F0502020204030204"/>
            </a:endParaRPr>
          </a:p>
        </p:txBody>
      </p:sp>
      <p:sp>
        <p:nvSpPr>
          <p:cNvPr id="82" name="Isosceles Triangle 81">
            <a:extLst>
              <a:ext uri="{FF2B5EF4-FFF2-40B4-BE49-F238E27FC236}">
                <a16:creationId xmlns:a16="http://schemas.microsoft.com/office/drawing/2014/main" id="{D94DCED0-CED1-4ACE-89F4-C8E7123A95FC}"/>
              </a:ext>
            </a:extLst>
          </p:cNvPr>
          <p:cNvSpPr/>
          <p:nvPr/>
        </p:nvSpPr>
        <p:spPr>
          <a:xfrm rot="17358869">
            <a:off x="5539338" y="4307107"/>
            <a:ext cx="247650" cy="652592"/>
          </a:xfrm>
          <a:prstGeom prst="triangle">
            <a:avLst>
              <a:gd name="adj" fmla="val 70581"/>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dirty="0">
              <a:solidFill>
                <a:srgbClr val="FFFFFF"/>
              </a:solidFill>
              <a:latin typeface="Calibri" panose="020F0502020204030204"/>
            </a:endParaRPr>
          </a:p>
        </p:txBody>
      </p:sp>
      <p:sp>
        <p:nvSpPr>
          <p:cNvPr id="81" name="Isosceles Triangle 80">
            <a:extLst>
              <a:ext uri="{FF2B5EF4-FFF2-40B4-BE49-F238E27FC236}">
                <a16:creationId xmlns:a16="http://schemas.microsoft.com/office/drawing/2014/main" id="{72E3224A-48F0-4040-8D92-2C7BE95BB758}"/>
              </a:ext>
            </a:extLst>
          </p:cNvPr>
          <p:cNvSpPr/>
          <p:nvPr/>
        </p:nvSpPr>
        <p:spPr>
          <a:xfrm rot="3964757">
            <a:off x="3675203" y="4187144"/>
            <a:ext cx="247650" cy="652592"/>
          </a:xfrm>
          <a:prstGeom prst="triangle">
            <a:avLst>
              <a:gd name="adj" fmla="val 70581"/>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dirty="0">
              <a:solidFill>
                <a:srgbClr val="FFFFFF"/>
              </a:solidFill>
              <a:latin typeface="Calibri" panose="020F0502020204030204"/>
            </a:endParaRPr>
          </a:p>
        </p:txBody>
      </p:sp>
      <p:sp>
        <p:nvSpPr>
          <p:cNvPr id="80" name="Isosceles Triangle 79">
            <a:extLst>
              <a:ext uri="{FF2B5EF4-FFF2-40B4-BE49-F238E27FC236}">
                <a16:creationId xmlns:a16="http://schemas.microsoft.com/office/drawing/2014/main" id="{58D32251-7912-4CDD-9259-D8AEDE66BEFC}"/>
              </a:ext>
            </a:extLst>
          </p:cNvPr>
          <p:cNvSpPr/>
          <p:nvPr/>
        </p:nvSpPr>
        <p:spPr>
          <a:xfrm rot="5247443">
            <a:off x="2958130" y="3235775"/>
            <a:ext cx="247650" cy="652592"/>
          </a:xfrm>
          <a:prstGeom prst="triangle">
            <a:avLst>
              <a:gd name="adj" fmla="val 70581"/>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dirty="0">
              <a:solidFill>
                <a:srgbClr val="FFFFFF"/>
              </a:solidFill>
              <a:latin typeface="Calibri" panose="020F0502020204030204"/>
            </a:endParaRPr>
          </a:p>
        </p:txBody>
      </p:sp>
      <p:sp>
        <p:nvSpPr>
          <p:cNvPr id="79" name="Isosceles Triangle 78">
            <a:extLst>
              <a:ext uri="{FF2B5EF4-FFF2-40B4-BE49-F238E27FC236}">
                <a16:creationId xmlns:a16="http://schemas.microsoft.com/office/drawing/2014/main" id="{BD5BBCC8-5D0D-4FD7-A9A5-E5EDAAF07937}"/>
              </a:ext>
            </a:extLst>
          </p:cNvPr>
          <p:cNvSpPr/>
          <p:nvPr/>
        </p:nvSpPr>
        <p:spPr>
          <a:xfrm rot="6556496">
            <a:off x="3675202" y="2185406"/>
            <a:ext cx="247650" cy="642737"/>
          </a:xfrm>
          <a:prstGeom prst="triangle">
            <a:avLst>
              <a:gd name="adj" fmla="val 70581"/>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dirty="0">
              <a:solidFill>
                <a:srgbClr val="FFFFFF"/>
              </a:solidFill>
              <a:latin typeface="Calibri" panose="020F0502020204030204"/>
            </a:endParaRPr>
          </a:p>
        </p:txBody>
      </p:sp>
      <p:sp>
        <p:nvSpPr>
          <p:cNvPr id="2" name="Rectangle: Rounded Corners 1">
            <a:extLst>
              <a:ext uri="{FF2B5EF4-FFF2-40B4-BE49-F238E27FC236}">
                <a16:creationId xmlns:a16="http://schemas.microsoft.com/office/drawing/2014/main" id="{3821C87F-D089-4900-9B9E-D7920FDFDCAE}"/>
              </a:ext>
            </a:extLst>
          </p:cNvPr>
          <p:cNvSpPr/>
          <p:nvPr/>
        </p:nvSpPr>
        <p:spPr>
          <a:xfrm>
            <a:off x="342900" y="2930263"/>
            <a:ext cx="2425161" cy="1374289"/>
          </a:xfrm>
          <a:prstGeom prst="roundRect">
            <a:avLst>
              <a:gd name="adj" fmla="val 50000"/>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dirty="0">
              <a:solidFill>
                <a:srgbClr val="FFFFFF"/>
              </a:solidFill>
              <a:latin typeface="Calibri" panose="020F0502020204030204"/>
            </a:endParaRPr>
          </a:p>
        </p:txBody>
      </p:sp>
      <p:sp>
        <p:nvSpPr>
          <p:cNvPr id="6" name="Rectangle: Rounded Corners 5">
            <a:extLst>
              <a:ext uri="{FF2B5EF4-FFF2-40B4-BE49-F238E27FC236}">
                <a16:creationId xmlns:a16="http://schemas.microsoft.com/office/drawing/2014/main" id="{ED2CA71B-2ACA-4DEE-95FD-5C8AA6931574}"/>
              </a:ext>
            </a:extLst>
          </p:cNvPr>
          <p:cNvSpPr/>
          <p:nvPr/>
        </p:nvSpPr>
        <p:spPr>
          <a:xfrm>
            <a:off x="1176871" y="4380724"/>
            <a:ext cx="2612572" cy="1518379"/>
          </a:xfrm>
          <a:prstGeom prst="roundRect">
            <a:avLst>
              <a:gd name="adj" fmla="val 50000"/>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dirty="0">
              <a:solidFill>
                <a:srgbClr val="FFFFFF"/>
              </a:solidFill>
              <a:latin typeface="Calibri" panose="020F0502020204030204"/>
            </a:endParaRPr>
          </a:p>
        </p:txBody>
      </p:sp>
      <p:sp>
        <p:nvSpPr>
          <p:cNvPr id="7" name="Rectangle: Rounded Corners 6">
            <a:extLst>
              <a:ext uri="{FF2B5EF4-FFF2-40B4-BE49-F238E27FC236}">
                <a16:creationId xmlns:a16="http://schemas.microsoft.com/office/drawing/2014/main" id="{99F2D68C-917F-4D0C-8E8B-8B0D0321F1DF}"/>
              </a:ext>
            </a:extLst>
          </p:cNvPr>
          <p:cNvSpPr/>
          <p:nvPr/>
        </p:nvSpPr>
        <p:spPr>
          <a:xfrm>
            <a:off x="1176871" y="1501268"/>
            <a:ext cx="2482738" cy="1352824"/>
          </a:xfrm>
          <a:prstGeom prst="roundRect">
            <a:avLst>
              <a:gd name="adj" fmla="val 50000"/>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dirty="0">
              <a:solidFill>
                <a:srgbClr val="FFFFFF"/>
              </a:solidFill>
              <a:latin typeface="Calibri" panose="020F0502020204030204"/>
            </a:endParaRPr>
          </a:p>
        </p:txBody>
      </p:sp>
      <p:sp>
        <p:nvSpPr>
          <p:cNvPr id="9" name="Rectangle: Rounded Corners 8">
            <a:extLst>
              <a:ext uri="{FF2B5EF4-FFF2-40B4-BE49-F238E27FC236}">
                <a16:creationId xmlns:a16="http://schemas.microsoft.com/office/drawing/2014/main" id="{F0F7D4B2-5C42-4B8D-9B44-D6FFCE779411}"/>
              </a:ext>
            </a:extLst>
          </p:cNvPr>
          <p:cNvSpPr/>
          <p:nvPr/>
        </p:nvSpPr>
        <p:spPr>
          <a:xfrm>
            <a:off x="5874610" y="1494706"/>
            <a:ext cx="2722702" cy="1376672"/>
          </a:xfrm>
          <a:prstGeom prst="roundRect">
            <a:avLst>
              <a:gd name="adj" fmla="val 50000"/>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200" dirty="0">
              <a:solidFill>
                <a:srgbClr val="FFFFFF"/>
              </a:solidFill>
              <a:latin typeface="Calibri" panose="020F0502020204030204"/>
            </a:endParaRPr>
          </a:p>
        </p:txBody>
      </p:sp>
      <p:sp>
        <p:nvSpPr>
          <p:cNvPr id="10" name="Rectangle: Rounded Corners 9">
            <a:extLst>
              <a:ext uri="{FF2B5EF4-FFF2-40B4-BE49-F238E27FC236}">
                <a16:creationId xmlns:a16="http://schemas.microsoft.com/office/drawing/2014/main" id="{9AA9A457-8529-486D-B09C-806683258232}"/>
              </a:ext>
            </a:extLst>
          </p:cNvPr>
          <p:cNvSpPr/>
          <p:nvPr/>
        </p:nvSpPr>
        <p:spPr>
          <a:xfrm>
            <a:off x="6540683" y="2943082"/>
            <a:ext cx="2381605" cy="1374289"/>
          </a:xfrm>
          <a:prstGeom prst="roundRect">
            <a:avLst>
              <a:gd name="adj" fmla="val 50000"/>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dirty="0">
              <a:solidFill>
                <a:srgbClr val="FFFFFF"/>
              </a:solidFill>
              <a:latin typeface="Calibri" panose="020F0502020204030204"/>
            </a:endParaRPr>
          </a:p>
        </p:txBody>
      </p:sp>
      <p:sp>
        <p:nvSpPr>
          <p:cNvPr id="11" name="Rectangle: Rounded Corners 10">
            <a:extLst>
              <a:ext uri="{FF2B5EF4-FFF2-40B4-BE49-F238E27FC236}">
                <a16:creationId xmlns:a16="http://schemas.microsoft.com/office/drawing/2014/main" id="{0768B0DB-591D-4FB9-AC66-5AA722E48553}"/>
              </a:ext>
            </a:extLst>
          </p:cNvPr>
          <p:cNvSpPr/>
          <p:nvPr/>
        </p:nvSpPr>
        <p:spPr>
          <a:xfrm>
            <a:off x="5745494" y="4408623"/>
            <a:ext cx="2867563" cy="1518379"/>
          </a:xfrm>
          <a:prstGeom prst="roundRect">
            <a:avLst>
              <a:gd name="adj" fmla="val 50000"/>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dirty="0">
              <a:solidFill>
                <a:srgbClr val="FFFFFF"/>
              </a:solidFill>
              <a:latin typeface="Calibri" panose="020F0502020204030204"/>
            </a:endParaRPr>
          </a:p>
        </p:txBody>
      </p:sp>
      <p:sp>
        <p:nvSpPr>
          <p:cNvPr id="70" name="TextBox 69">
            <a:extLst>
              <a:ext uri="{FF2B5EF4-FFF2-40B4-BE49-F238E27FC236}">
                <a16:creationId xmlns:a16="http://schemas.microsoft.com/office/drawing/2014/main" id="{8DC2CBB4-83C8-4663-8CE9-A945B2A34681}"/>
              </a:ext>
            </a:extLst>
          </p:cNvPr>
          <p:cNvSpPr txBox="1"/>
          <p:nvPr/>
        </p:nvSpPr>
        <p:spPr>
          <a:xfrm>
            <a:off x="1299092" y="4559848"/>
            <a:ext cx="2403448" cy="1077218"/>
          </a:xfrm>
          <a:prstGeom prst="rect">
            <a:avLst/>
          </a:prstGeom>
          <a:noFill/>
        </p:spPr>
        <p:txBody>
          <a:bodyPr wrap="square" rtlCol="0">
            <a:spAutoFit/>
          </a:bodyPr>
          <a:lstStyle/>
          <a:p>
            <a:pPr algn="ctr"/>
            <a:r>
              <a:rPr lang="tr-TR" sz="1600" dirty="0">
                <a:latin typeface="Calibri Regular"/>
              </a:rPr>
              <a:t>Kullanım kurallarına uymadığında uygulanacak yaptırımları </a:t>
            </a:r>
            <a:r>
              <a:rPr lang="tr-TR" sz="1600" dirty="0" smtClean="0">
                <a:latin typeface="Calibri Regular"/>
              </a:rPr>
              <a:t>kararlaştırmak</a:t>
            </a:r>
            <a:endParaRPr lang="tr-TR" sz="1600" dirty="0">
              <a:latin typeface="Calibri Regular"/>
            </a:endParaRPr>
          </a:p>
        </p:txBody>
      </p:sp>
      <p:sp>
        <p:nvSpPr>
          <p:cNvPr id="72" name="TextBox 71">
            <a:extLst>
              <a:ext uri="{FF2B5EF4-FFF2-40B4-BE49-F238E27FC236}">
                <a16:creationId xmlns:a16="http://schemas.microsoft.com/office/drawing/2014/main" id="{750AD01D-4CD0-4E97-86C6-9210FF300D58}"/>
              </a:ext>
            </a:extLst>
          </p:cNvPr>
          <p:cNvSpPr txBox="1"/>
          <p:nvPr/>
        </p:nvSpPr>
        <p:spPr>
          <a:xfrm>
            <a:off x="1257667" y="1645612"/>
            <a:ext cx="2380297" cy="1077218"/>
          </a:xfrm>
          <a:prstGeom prst="rect">
            <a:avLst/>
          </a:prstGeom>
          <a:noFill/>
        </p:spPr>
        <p:txBody>
          <a:bodyPr wrap="square" rtlCol="0">
            <a:spAutoFit/>
          </a:bodyPr>
          <a:lstStyle/>
          <a:p>
            <a:pPr algn="ctr"/>
            <a:r>
              <a:rPr lang="en-us" sz="1600" dirty="0">
                <a:latin typeface="Calibri Regular"/>
              </a:rPr>
              <a:t>Reviewing the child’s internet use and the time he/she spend</a:t>
            </a:r>
            <a:r>
              <a:rPr lang="tr-TR" sz="1600" dirty="0">
                <a:latin typeface="Calibri Regular"/>
              </a:rPr>
              <a:t>s</a:t>
            </a:r>
            <a:r>
              <a:rPr lang="en-us" sz="1600" dirty="0">
                <a:latin typeface="Calibri Regular"/>
              </a:rPr>
              <a:t> on the internet</a:t>
            </a:r>
            <a:endParaRPr lang="tr-TR" sz="1600" dirty="0">
              <a:latin typeface="Calibri Regular"/>
            </a:endParaRPr>
          </a:p>
        </p:txBody>
      </p:sp>
      <p:sp>
        <p:nvSpPr>
          <p:cNvPr id="73" name="TextBox 72">
            <a:extLst>
              <a:ext uri="{FF2B5EF4-FFF2-40B4-BE49-F238E27FC236}">
                <a16:creationId xmlns:a16="http://schemas.microsoft.com/office/drawing/2014/main" id="{548DCDA7-1221-4F37-B307-D66695EC57DF}"/>
              </a:ext>
            </a:extLst>
          </p:cNvPr>
          <p:cNvSpPr txBox="1"/>
          <p:nvPr/>
        </p:nvSpPr>
        <p:spPr>
          <a:xfrm>
            <a:off x="6226190" y="1645612"/>
            <a:ext cx="2124459" cy="1077218"/>
          </a:xfrm>
          <a:prstGeom prst="rect">
            <a:avLst/>
          </a:prstGeom>
          <a:noFill/>
        </p:spPr>
        <p:txBody>
          <a:bodyPr wrap="square" rtlCol="0">
            <a:spAutoFit/>
          </a:bodyPr>
          <a:lstStyle>
            <a:defPPr>
              <a:defRPr lang="tr-TR"/>
            </a:defPPr>
            <a:lvl1pPr algn="ctr">
              <a:defRPr sz="1600">
                <a:latin typeface="Calibri Regular"/>
              </a:defRPr>
            </a:lvl1pPr>
          </a:lstStyle>
          <a:p>
            <a:r>
              <a:rPr lang="en-us" dirty="0"/>
              <a:t>Having information about how the child spend time on the internet</a:t>
            </a:r>
          </a:p>
        </p:txBody>
      </p:sp>
      <p:sp>
        <p:nvSpPr>
          <p:cNvPr id="74" name="TextBox 73">
            <a:extLst>
              <a:ext uri="{FF2B5EF4-FFF2-40B4-BE49-F238E27FC236}">
                <a16:creationId xmlns:a16="http://schemas.microsoft.com/office/drawing/2014/main" id="{42D56978-6706-4B76-ADC3-CCB84BA10F0C}"/>
              </a:ext>
            </a:extLst>
          </p:cNvPr>
          <p:cNvSpPr txBox="1"/>
          <p:nvPr/>
        </p:nvSpPr>
        <p:spPr>
          <a:xfrm>
            <a:off x="6553026" y="3168561"/>
            <a:ext cx="2299702" cy="830997"/>
          </a:xfrm>
          <a:prstGeom prst="rect">
            <a:avLst/>
          </a:prstGeom>
          <a:noFill/>
        </p:spPr>
        <p:txBody>
          <a:bodyPr wrap="square" rtlCol="0">
            <a:spAutoFit/>
          </a:bodyPr>
          <a:lstStyle/>
          <a:p>
            <a:pPr algn="ctr"/>
            <a:r>
              <a:rPr lang="en-us" sz="1600" dirty="0">
                <a:latin typeface="Calibri Regular"/>
              </a:rPr>
              <a:t>Placing the computer in shared areas such as </a:t>
            </a:r>
            <a:r>
              <a:rPr lang="tr-TR" sz="1600" dirty="0" err="1">
                <a:latin typeface="Calibri Regular"/>
              </a:rPr>
              <a:t>the</a:t>
            </a:r>
            <a:r>
              <a:rPr lang="tr-TR" sz="1600" dirty="0">
                <a:latin typeface="Calibri Regular"/>
              </a:rPr>
              <a:t> </a:t>
            </a:r>
            <a:r>
              <a:rPr lang="en-us" sz="1600" dirty="0">
                <a:latin typeface="Calibri Regular"/>
              </a:rPr>
              <a:t>living room</a:t>
            </a:r>
            <a:endParaRPr lang="tr-TR" sz="1600" dirty="0">
              <a:latin typeface="Calibri Regular"/>
            </a:endParaRPr>
          </a:p>
        </p:txBody>
      </p:sp>
      <p:sp>
        <p:nvSpPr>
          <p:cNvPr id="75" name="TextBox 74">
            <a:extLst>
              <a:ext uri="{FF2B5EF4-FFF2-40B4-BE49-F238E27FC236}">
                <a16:creationId xmlns:a16="http://schemas.microsoft.com/office/drawing/2014/main" id="{392AE5F8-6D59-40E0-97B0-C1CD013DDDCE}"/>
              </a:ext>
            </a:extLst>
          </p:cNvPr>
          <p:cNvSpPr txBox="1"/>
          <p:nvPr/>
        </p:nvSpPr>
        <p:spPr>
          <a:xfrm>
            <a:off x="6143086" y="4613337"/>
            <a:ext cx="2138746" cy="1077218"/>
          </a:xfrm>
          <a:prstGeom prst="rect">
            <a:avLst/>
          </a:prstGeom>
          <a:noFill/>
        </p:spPr>
        <p:txBody>
          <a:bodyPr wrap="square" rtlCol="0">
            <a:spAutoFit/>
          </a:bodyPr>
          <a:lstStyle/>
          <a:p>
            <a:pPr algn="ctr"/>
            <a:r>
              <a:rPr lang="en-us" sz="1600" dirty="0">
                <a:latin typeface="Calibri Regular"/>
              </a:rPr>
              <a:t>Helping the child to make use of the time</a:t>
            </a:r>
          </a:p>
          <a:p>
            <a:pPr algn="ctr"/>
            <a:r>
              <a:rPr lang="en-us" sz="1600" dirty="0">
                <a:latin typeface="Calibri Regular"/>
              </a:rPr>
              <a:t>(Various hobbies and avocational)</a:t>
            </a:r>
            <a:endParaRPr lang="tr-TR" sz="1600" dirty="0">
              <a:latin typeface="Calibri Regular"/>
            </a:endParaRPr>
          </a:p>
        </p:txBody>
      </p:sp>
      <p:sp>
        <p:nvSpPr>
          <p:cNvPr id="83" name="Isosceles Triangle 82">
            <a:extLst>
              <a:ext uri="{FF2B5EF4-FFF2-40B4-BE49-F238E27FC236}">
                <a16:creationId xmlns:a16="http://schemas.microsoft.com/office/drawing/2014/main" id="{74679F57-1F08-46E3-B260-02B357B1EF27}"/>
              </a:ext>
            </a:extLst>
          </p:cNvPr>
          <p:cNvSpPr/>
          <p:nvPr/>
        </p:nvSpPr>
        <p:spPr>
          <a:xfrm rot="16200000">
            <a:off x="6122247" y="3343865"/>
            <a:ext cx="247650" cy="673643"/>
          </a:xfrm>
          <a:prstGeom prst="triangle">
            <a:avLst>
              <a:gd name="adj" fmla="val 70581"/>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dirty="0">
              <a:solidFill>
                <a:srgbClr val="FFFFFF"/>
              </a:solidFill>
              <a:latin typeface="Calibri" panose="020F0502020204030204"/>
            </a:endParaRPr>
          </a:p>
        </p:txBody>
      </p:sp>
      <p:pic>
        <p:nvPicPr>
          <p:cNvPr id="4" name="Resim 3"/>
          <p:cNvPicPr>
            <a:picLocks noChangeAspect="1"/>
          </p:cNvPicPr>
          <p:nvPr/>
        </p:nvPicPr>
        <p:blipFill>
          <a:blip r:embed="rId2"/>
          <a:stretch>
            <a:fillRect/>
          </a:stretch>
        </p:blipFill>
        <p:spPr>
          <a:xfrm>
            <a:off x="3991602" y="2759685"/>
            <a:ext cx="1304657" cy="1383912"/>
          </a:xfrm>
          <a:prstGeom prst="rect">
            <a:avLst/>
          </a:prstGeom>
        </p:spPr>
      </p:pic>
      <p:sp>
        <p:nvSpPr>
          <p:cNvPr id="29" name="TextBox 70">
            <a:extLst>
              <a:ext uri="{FF2B5EF4-FFF2-40B4-BE49-F238E27FC236}">
                <a16:creationId xmlns:a16="http://schemas.microsoft.com/office/drawing/2014/main" id="{3AB0BC29-3C86-436A-BA37-871EAACC46D1}"/>
              </a:ext>
            </a:extLst>
          </p:cNvPr>
          <p:cNvSpPr txBox="1"/>
          <p:nvPr/>
        </p:nvSpPr>
        <p:spPr>
          <a:xfrm>
            <a:off x="625074" y="3146109"/>
            <a:ext cx="1851518" cy="830997"/>
          </a:xfrm>
          <a:prstGeom prst="rect">
            <a:avLst/>
          </a:prstGeom>
          <a:noFill/>
        </p:spPr>
        <p:txBody>
          <a:bodyPr wrap="square" rtlCol="0">
            <a:spAutoFit/>
          </a:bodyPr>
          <a:lstStyle/>
          <a:p>
            <a:pPr algn="ctr"/>
            <a:r>
              <a:rPr lang="en-US" sz="1600" dirty="0">
                <a:latin typeface="Calibri Regular"/>
              </a:rPr>
              <a:t>Setting restrictions on </a:t>
            </a:r>
            <a:r>
              <a:rPr lang="tr-TR" sz="1600" dirty="0">
                <a:latin typeface="Calibri Regular"/>
              </a:rPr>
              <a:t>i</a:t>
            </a:r>
            <a:r>
              <a:rPr lang="en-US" sz="1600" dirty="0" err="1">
                <a:latin typeface="Calibri Regular"/>
              </a:rPr>
              <a:t>nternet</a:t>
            </a:r>
            <a:r>
              <a:rPr lang="en-US" sz="1600" dirty="0">
                <a:latin typeface="Calibri Regular"/>
              </a:rPr>
              <a:t> use</a:t>
            </a:r>
            <a:endParaRPr lang="tr-TR" sz="1600" dirty="0">
              <a:latin typeface="Calibri Regular"/>
            </a:endParaRPr>
          </a:p>
        </p:txBody>
      </p:sp>
      <p:sp>
        <p:nvSpPr>
          <p:cNvPr id="25" name="Dikdörtgen 24">
            <a:extLst>
              <a:ext uri="{FF2B5EF4-FFF2-40B4-BE49-F238E27FC236}">
                <a16:creationId xmlns:a16="http://schemas.microsoft.com/office/drawing/2014/main" id="{8180E739-99EF-134E-AB75-588F56DBF556}"/>
              </a:ext>
            </a:extLst>
          </p:cNvPr>
          <p:cNvSpPr/>
          <p:nvPr/>
        </p:nvSpPr>
        <p:spPr>
          <a:xfrm>
            <a:off x="146905" y="52188"/>
            <a:ext cx="8118414" cy="769441"/>
          </a:xfrm>
          <a:prstGeom prst="rect">
            <a:avLst/>
          </a:prstGeom>
        </p:spPr>
        <p:txBody>
          <a:bodyPr wrap="square">
            <a:spAutoFit/>
          </a:bodyPr>
          <a:lstStyle/>
          <a:p>
            <a:pPr lvl="0"/>
            <a:r>
              <a:rPr lang="en-US" sz="4400" b="1" spc="-200" dirty="0" smtClean="0">
                <a:solidFill>
                  <a:srgbClr val="00B158"/>
                </a:solidFill>
              </a:rPr>
              <a:t>Treatment </a:t>
            </a:r>
            <a:r>
              <a:rPr lang="en-US" sz="4400" b="1" spc="-200" dirty="0">
                <a:solidFill>
                  <a:srgbClr val="00B158"/>
                </a:solidFill>
              </a:rPr>
              <a:t>of </a:t>
            </a:r>
            <a:r>
              <a:rPr lang="tr-TR" sz="4400" b="1" spc="-200" dirty="0" err="1">
                <a:solidFill>
                  <a:srgbClr val="00B158"/>
                </a:solidFill>
              </a:rPr>
              <a:t>Technology</a:t>
            </a:r>
            <a:r>
              <a:rPr lang="en-US" sz="4400" b="1" spc="-200" dirty="0">
                <a:solidFill>
                  <a:srgbClr val="00B158"/>
                </a:solidFill>
              </a:rPr>
              <a:t> Addiction</a:t>
            </a:r>
          </a:p>
        </p:txBody>
      </p:sp>
      <p:sp>
        <p:nvSpPr>
          <p:cNvPr id="26" name="Rectangle 46">
            <a:extLst>
              <a:ext uri="{FF2B5EF4-FFF2-40B4-BE49-F238E27FC236}">
                <a16:creationId xmlns:a16="http://schemas.microsoft.com/office/drawing/2014/main" id="{CBE8F7D7-420F-0040-9549-8F8EECC1CBDD}"/>
              </a:ext>
            </a:extLst>
          </p:cNvPr>
          <p:cNvSpPr/>
          <p:nvPr/>
        </p:nvSpPr>
        <p:spPr>
          <a:xfrm flipV="1">
            <a:off x="342900" y="1367599"/>
            <a:ext cx="8524875" cy="64719"/>
          </a:xfrm>
          <a:prstGeom prst="rect">
            <a:avLst/>
          </a:prstGeom>
          <a:solidFill>
            <a:srgbClr val="00B1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dirty="0">
              <a:solidFill>
                <a:srgbClr val="FFFFFF"/>
              </a:solidFill>
              <a:latin typeface="Calibri" panose="020F0502020204030204"/>
            </a:endParaRPr>
          </a:p>
        </p:txBody>
      </p:sp>
    </p:spTree>
    <p:extLst>
      <p:ext uri="{BB962C8B-B14F-4D97-AF65-F5344CB8AC3E}">
        <p14:creationId xmlns:p14="http://schemas.microsoft.com/office/powerpoint/2010/main" val="238771044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5050BBDD-8FD3-4D83-AAB0-46E4F5BDA6F0}"/>
              </a:ext>
            </a:extLst>
          </p:cNvPr>
          <p:cNvSpPr/>
          <p:nvPr/>
        </p:nvSpPr>
        <p:spPr>
          <a:xfrm>
            <a:off x="342900" y="1432318"/>
            <a:ext cx="8524875" cy="2508857"/>
          </a:xfrm>
          <a:prstGeom prst="rect">
            <a:avLst/>
          </a:prstGeom>
          <a:solidFill>
            <a:srgbClr val="92D050">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000" dirty="0"/>
              <a:t> </a:t>
            </a:r>
            <a:r>
              <a:rPr lang="en-us" dirty="0">
                <a:solidFill>
                  <a:schemeClr val="tx1"/>
                </a:solidFill>
              </a:rPr>
              <a:t>It is required to address this pathological </a:t>
            </a:r>
            <a:r>
              <a:rPr lang="tr-TR" dirty="0" err="1">
                <a:solidFill>
                  <a:schemeClr val="tx1"/>
                </a:solidFill>
              </a:rPr>
              <a:t>addiction</a:t>
            </a:r>
            <a:r>
              <a:rPr lang="en-us" dirty="0">
                <a:solidFill>
                  <a:schemeClr val="tx1"/>
                </a:solidFill>
              </a:rPr>
              <a:t> as a family problem since the effects of this bad habit -which shakes the societies deeply and breaks up the families that are the foundations of the society- are not limited with the person. This disorder can be treated. Since the substance use treatment model is frequently applied in pathologic gambling </a:t>
            </a:r>
            <a:r>
              <a:rPr lang="tr-TR" dirty="0" err="1">
                <a:solidFill>
                  <a:schemeClr val="tx1"/>
                </a:solidFill>
              </a:rPr>
              <a:t>addiction</a:t>
            </a:r>
            <a:r>
              <a:rPr lang="en-us" dirty="0">
                <a:solidFill>
                  <a:schemeClr val="tx1"/>
                </a:solidFill>
              </a:rPr>
              <a:t>, manners of approaching of the families in substance use can also be applied to these people.</a:t>
            </a:r>
            <a:endParaRPr lang="tr-TR" sz="2000" dirty="0">
              <a:solidFill>
                <a:schemeClr val="tx1"/>
              </a:solidFill>
              <a:latin typeface="Calibri Regular"/>
            </a:endParaRPr>
          </a:p>
        </p:txBody>
      </p:sp>
      <p:sp>
        <p:nvSpPr>
          <p:cNvPr id="45" name="Rectangle 44">
            <a:extLst>
              <a:ext uri="{FF2B5EF4-FFF2-40B4-BE49-F238E27FC236}">
                <a16:creationId xmlns:a16="http://schemas.microsoft.com/office/drawing/2014/main" id="{4099404B-2C1D-4844-B577-5721F20509F4}"/>
              </a:ext>
            </a:extLst>
          </p:cNvPr>
          <p:cNvSpPr/>
          <p:nvPr/>
        </p:nvSpPr>
        <p:spPr>
          <a:xfrm rot="5400000">
            <a:off x="3564182" y="5004064"/>
            <a:ext cx="2171496" cy="45719"/>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dirty="0">
              <a:solidFill>
                <a:srgbClr val="FFFFFF"/>
              </a:solidFill>
              <a:latin typeface="Calibri" panose="020F0502020204030204"/>
            </a:endParaRPr>
          </a:p>
        </p:txBody>
      </p:sp>
      <p:pic>
        <p:nvPicPr>
          <p:cNvPr id="1026" name="Picture 2" descr="Kumar ve Şan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40306" y="4314192"/>
            <a:ext cx="1619250" cy="1428750"/>
          </a:xfrm>
          <a:prstGeom prst="rect">
            <a:avLst/>
          </a:prstGeom>
          <a:noFill/>
          <a:extLst>
            <a:ext uri="{909E8E84-426E-40DD-AFC4-6F175D3DCCD1}">
              <a14:hiddenFill xmlns:a14="http://schemas.microsoft.com/office/drawing/2010/main">
                <a:solidFill>
                  <a:srgbClr val="FFFFFF"/>
                </a:solidFill>
              </a14:hiddenFill>
            </a:ext>
          </a:extLst>
        </p:spPr>
      </p:pic>
      <p:sp>
        <p:nvSpPr>
          <p:cNvPr id="7" name="Dikdörtgen 6">
            <a:extLst>
              <a:ext uri="{FF2B5EF4-FFF2-40B4-BE49-F238E27FC236}">
                <a16:creationId xmlns:a16="http://schemas.microsoft.com/office/drawing/2014/main" id="{2CAAF01F-6E7C-AA4E-9891-0DD52B35586A}"/>
              </a:ext>
            </a:extLst>
          </p:cNvPr>
          <p:cNvSpPr/>
          <p:nvPr/>
        </p:nvSpPr>
        <p:spPr>
          <a:xfrm>
            <a:off x="146905" y="52188"/>
            <a:ext cx="8118414" cy="769441"/>
          </a:xfrm>
          <a:prstGeom prst="rect">
            <a:avLst/>
          </a:prstGeom>
        </p:spPr>
        <p:txBody>
          <a:bodyPr wrap="square">
            <a:spAutoFit/>
          </a:bodyPr>
          <a:lstStyle/>
          <a:p>
            <a:pPr lvl="0"/>
            <a:r>
              <a:rPr lang="tr-TR" sz="4400" b="1" spc="-200" dirty="0" err="1" smtClean="0">
                <a:solidFill>
                  <a:srgbClr val="00B158"/>
                </a:solidFill>
              </a:rPr>
              <a:t>Treatment</a:t>
            </a:r>
            <a:r>
              <a:rPr lang="tr-TR" sz="4400" b="1" spc="-200" dirty="0" smtClean="0">
                <a:solidFill>
                  <a:srgbClr val="00B158"/>
                </a:solidFill>
              </a:rPr>
              <a:t> </a:t>
            </a:r>
            <a:r>
              <a:rPr lang="tr-TR" sz="4400" b="1" spc="-200" dirty="0">
                <a:solidFill>
                  <a:srgbClr val="00B158"/>
                </a:solidFill>
              </a:rPr>
              <a:t>of </a:t>
            </a:r>
            <a:r>
              <a:rPr lang="tr-TR" sz="4400" b="1" spc="-200" dirty="0" err="1">
                <a:solidFill>
                  <a:srgbClr val="00B158"/>
                </a:solidFill>
              </a:rPr>
              <a:t>Gambling</a:t>
            </a:r>
            <a:r>
              <a:rPr lang="tr-TR" sz="4400" b="1" spc="-200" dirty="0">
                <a:solidFill>
                  <a:srgbClr val="00B158"/>
                </a:solidFill>
              </a:rPr>
              <a:t> </a:t>
            </a:r>
            <a:r>
              <a:rPr lang="tr-TR" sz="4400" b="1" spc="-200" dirty="0" err="1">
                <a:solidFill>
                  <a:srgbClr val="00B158"/>
                </a:solidFill>
              </a:rPr>
              <a:t>Addiction</a:t>
            </a:r>
            <a:endParaRPr lang="tr-TR" sz="4400" dirty="0">
              <a:solidFill>
                <a:prstClr val="black"/>
              </a:solidFill>
            </a:endParaRPr>
          </a:p>
        </p:txBody>
      </p:sp>
      <p:sp>
        <p:nvSpPr>
          <p:cNvPr id="8" name="Rectangle 46">
            <a:extLst>
              <a:ext uri="{FF2B5EF4-FFF2-40B4-BE49-F238E27FC236}">
                <a16:creationId xmlns:a16="http://schemas.microsoft.com/office/drawing/2014/main" id="{507F9A26-4979-9446-95B2-2B90442DF616}"/>
              </a:ext>
            </a:extLst>
          </p:cNvPr>
          <p:cNvSpPr/>
          <p:nvPr/>
        </p:nvSpPr>
        <p:spPr>
          <a:xfrm flipV="1">
            <a:off x="342900" y="1367599"/>
            <a:ext cx="8524875" cy="64719"/>
          </a:xfrm>
          <a:prstGeom prst="rect">
            <a:avLst/>
          </a:prstGeom>
          <a:solidFill>
            <a:srgbClr val="00B1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dirty="0">
              <a:solidFill>
                <a:srgbClr val="FFFFFF"/>
              </a:solidFill>
              <a:latin typeface="Calibri" panose="020F0502020204030204"/>
            </a:endParaRPr>
          </a:p>
        </p:txBody>
      </p:sp>
    </p:spTree>
    <p:extLst>
      <p:ext uri="{BB962C8B-B14F-4D97-AF65-F5344CB8AC3E}">
        <p14:creationId xmlns:p14="http://schemas.microsoft.com/office/powerpoint/2010/main" val="415491176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04395" y="476030"/>
            <a:ext cx="3696334" cy="222744"/>
          </a:xfrm>
        </p:spPr>
        <p:txBody>
          <a:bodyPr>
            <a:noAutofit/>
          </a:bodyPr>
          <a:lstStyle/>
          <a:p>
            <a:r>
              <a:rPr lang="en-US" sz="3600" spc="0" dirty="0">
                <a:latin typeface="Calibri Regular"/>
                <a:ea typeface="Tahoma" panose="020B0604030504040204" pitchFamily="34" charset="0"/>
                <a:cs typeface="Tahoma" panose="020B0604030504040204" pitchFamily="34" charset="0"/>
              </a:rPr>
              <a:t>Contents</a:t>
            </a:r>
          </a:p>
        </p:txBody>
      </p:sp>
      <p:sp>
        <p:nvSpPr>
          <p:cNvPr id="4" name="Slayt Numarası Yer Tutucusu 3"/>
          <p:cNvSpPr>
            <a:spLocks noGrp="1"/>
          </p:cNvSpPr>
          <p:nvPr>
            <p:ph type="sldNum" sz="quarter" idx="12"/>
          </p:nvPr>
        </p:nvSpPr>
        <p:spPr/>
        <p:txBody>
          <a:bodyPr/>
          <a:lstStyle/>
          <a:p>
            <a:fld id="{79FA34DF-5BD5-4844-939F-F3231C9C8646}" type="slidenum">
              <a:rPr lang="tr-TR" smtClean="0"/>
              <a:pPr/>
              <a:t>2</a:t>
            </a:fld>
            <a:endParaRPr lang="tr-TR" dirty="0"/>
          </a:p>
        </p:txBody>
      </p:sp>
      <p:sp>
        <p:nvSpPr>
          <p:cNvPr id="32" name="Metin kutusu 31"/>
          <p:cNvSpPr txBox="1"/>
          <p:nvPr/>
        </p:nvSpPr>
        <p:spPr>
          <a:xfrm>
            <a:off x="2734213" y="2224398"/>
            <a:ext cx="6247554" cy="2169825"/>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US" dirty="0">
                <a:latin typeface="Calibri Regular"/>
                <a:ea typeface="Tahoma" panose="020B0604030504040204" pitchFamily="34" charset="0"/>
                <a:cs typeface="Tahoma" panose="020B0604030504040204" pitchFamily="34" charset="0"/>
              </a:rPr>
              <a:t>What </a:t>
            </a:r>
            <a:r>
              <a:rPr lang="en-US" dirty="0" smtClean="0">
                <a:latin typeface="Calibri Regular"/>
                <a:ea typeface="Tahoma" panose="020B0604030504040204" pitchFamily="34" charset="0"/>
                <a:cs typeface="Tahoma" panose="020B0604030504040204" pitchFamily="34" charset="0"/>
              </a:rPr>
              <a:t>is </a:t>
            </a:r>
            <a:r>
              <a:rPr lang="en-US" dirty="0">
                <a:latin typeface="Calibri Regular"/>
                <a:ea typeface="Tahoma" panose="020B0604030504040204" pitchFamily="34" charset="0"/>
                <a:cs typeface="Tahoma" panose="020B0604030504040204" pitchFamily="34" charset="0"/>
              </a:rPr>
              <a:t>prevention?</a:t>
            </a:r>
          </a:p>
          <a:p>
            <a:pPr marL="285750" indent="-285750">
              <a:lnSpc>
                <a:spcPct val="150000"/>
              </a:lnSpc>
              <a:buFont typeface="Arial" panose="020B0604020202020204" pitchFamily="34" charset="0"/>
              <a:buChar char="•"/>
            </a:pPr>
            <a:r>
              <a:rPr lang="en-US" dirty="0">
                <a:latin typeface="Calibri Regular"/>
                <a:ea typeface="Tahoma" panose="020B0604030504040204" pitchFamily="34" charset="0"/>
                <a:cs typeface="Tahoma" panose="020B0604030504040204" pitchFamily="34" charset="0"/>
              </a:rPr>
              <a:t>Effective strategies in the prevention of </a:t>
            </a:r>
            <a:r>
              <a:rPr lang="tr-TR" dirty="0" err="1" smtClean="0">
                <a:latin typeface="Calibri Regular"/>
                <a:ea typeface="Tahoma" panose="020B0604030504040204" pitchFamily="34" charset="0"/>
                <a:cs typeface="Tahoma" panose="020B0604030504040204" pitchFamily="34" charset="0"/>
              </a:rPr>
              <a:t>addictions</a:t>
            </a:r>
            <a:r>
              <a:rPr lang="tr-TR" dirty="0" smtClean="0">
                <a:latin typeface="Calibri Regular"/>
                <a:ea typeface="Tahoma" panose="020B0604030504040204" pitchFamily="34" charset="0"/>
                <a:cs typeface="Tahoma" panose="020B0604030504040204" pitchFamily="34" charset="0"/>
              </a:rPr>
              <a:t>?</a:t>
            </a:r>
            <a:endParaRPr lang="en-US" dirty="0">
              <a:latin typeface="Calibri Regular"/>
              <a:ea typeface="Tahoma" panose="020B0604030504040204" pitchFamily="34" charset="0"/>
              <a:cs typeface="Tahoma" panose="020B0604030504040204" pitchFamily="34" charset="0"/>
            </a:endParaRPr>
          </a:p>
          <a:p>
            <a:pPr marL="285750" indent="-285750">
              <a:lnSpc>
                <a:spcPct val="150000"/>
              </a:lnSpc>
              <a:buFont typeface="Arial" panose="020B0604020202020204" pitchFamily="34" charset="0"/>
              <a:buChar char="•"/>
            </a:pPr>
            <a:r>
              <a:rPr lang="tr-TR" dirty="0" err="1" smtClean="0">
                <a:latin typeface="Calibri Regular"/>
                <a:ea typeface="Tahoma" panose="020B0604030504040204" pitchFamily="34" charset="0"/>
                <a:cs typeface="Tahoma" panose="020B0604030504040204" pitchFamily="34" charset="0"/>
              </a:rPr>
              <a:t>Prevention</a:t>
            </a:r>
            <a:r>
              <a:rPr lang="en-US" dirty="0" smtClean="0">
                <a:latin typeface="Calibri Regular"/>
                <a:ea typeface="Tahoma" panose="020B0604030504040204" pitchFamily="34" charset="0"/>
                <a:cs typeface="Tahoma" panose="020B0604030504040204" pitchFamily="34" charset="0"/>
              </a:rPr>
              <a:t> </a:t>
            </a:r>
            <a:r>
              <a:rPr lang="en-US" dirty="0">
                <a:latin typeface="Calibri Regular"/>
                <a:ea typeface="Tahoma" panose="020B0604030504040204" pitchFamily="34" charset="0"/>
                <a:cs typeface="Tahoma" panose="020B0604030504040204" pitchFamily="34" charset="0"/>
              </a:rPr>
              <a:t>and intervention techniques </a:t>
            </a:r>
            <a:r>
              <a:rPr lang="tr-TR" dirty="0" smtClean="0">
                <a:latin typeface="Calibri Regular"/>
                <a:ea typeface="Tahoma" panose="020B0604030504040204" pitchFamily="34" charset="0"/>
                <a:cs typeface="Tahoma" panose="020B0604030504040204" pitchFamily="34" charset="0"/>
              </a:rPr>
              <a:t>in </a:t>
            </a:r>
            <a:r>
              <a:rPr lang="tr-TR" dirty="0" err="1" smtClean="0">
                <a:latin typeface="Calibri Regular"/>
                <a:ea typeface="Tahoma" panose="020B0604030504040204" pitchFamily="34" charset="0"/>
                <a:cs typeface="Tahoma" panose="020B0604030504040204" pitchFamily="34" charset="0"/>
              </a:rPr>
              <a:t>addiction</a:t>
            </a:r>
            <a:r>
              <a:rPr lang="tr-TR" dirty="0" smtClean="0">
                <a:latin typeface="Calibri Regular"/>
                <a:ea typeface="Tahoma" panose="020B0604030504040204" pitchFamily="34" charset="0"/>
                <a:cs typeface="Tahoma" panose="020B0604030504040204" pitchFamily="34" charset="0"/>
              </a:rPr>
              <a:t> </a:t>
            </a:r>
            <a:r>
              <a:rPr lang="tr-TR" dirty="0" err="1" smtClean="0">
                <a:latin typeface="Calibri Regular"/>
                <a:ea typeface="Tahoma" panose="020B0604030504040204" pitchFamily="34" charset="0"/>
                <a:cs typeface="Tahoma" panose="020B0604030504040204" pitchFamily="34" charset="0"/>
              </a:rPr>
              <a:t>disorders</a:t>
            </a:r>
            <a:r>
              <a:rPr lang="tr-TR" dirty="0" smtClean="0">
                <a:latin typeface="Calibri Regular"/>
                <a:ea typeface="Tahoma" panose="020B0604030504040204" pitchFamily="34" charset="0"/>
                <a:cs typeface="Tahoma" panose="020B0604030504040204" pitchFamily="34" charset="0"/>
              </a:rPr>
              <a:t>?</a:t>
            </a:r>
            <a:endParaRPr lang="en-US" dirty="0">
              <a:latin typeface="Calibri Regular"/>
              <a:ea typeface="Tahoma" panose="020B0604030504040204" pitchFamily="34" charset="0"/>
              <a:cs typeface="Tahoma" panose="020B0604030504040204" pitchFamily="34" charset="0"/>
            </a:endParaRPr>
          </a:p>
          <a:p>
            <a:pPr marL="285750" indent="-285750">
              <a:lnSpc>
                <a:spcPct val="150000"/>
              </a:lnSpc>
              <a:buFont typeface="Arial" panose="020B0604020202020204" pitchFamily="34" charset="0"/>
              <a:buChar char="•"/>
            </a:pPr>
            <a:r>
              <a:rPr lang="en-US" dirty="0">
                <a:latin typeface="Calibri Regular"/>
                <a:ea typeface="Tahoma" panose="020B0604030504040204" pitchFamily="34" charset="0"/>
                <a:cs typeface="Tahoma" panose="020B0604030504040204" pitchFamily="34" charset="0"/>
              </a:rPr>
              <a:t>The role of family in </a:t>
            </a:r>
            <a:r>
              <a:rPr lang="en-US" dirty="0" smtClean="0">
                <a:latin typeface="Calibri Regular"/>
                <a:ea typeface="Tahoma" panose="020B0604030504040204" pitchFamily="34" charset="0"/>
                <a:cs typeface="Tahoma" panose="020B0604030504040204" pitchFamily="34" charset="0"/>
              </a:rPr>
              <a:t>prevention</a:t>
            </a:r>
            <a:r>
              <a:rPr lang="tr-TR" dirty="0" smtClean="0">
                <a:latin typeface="Calibri Regular"/>
                <a:ea typeface="Tahoma" panose="020B0604030504040204" pitchFamily="34" charset="0"/>
                <a:cs typeface="Tahoma" panose="020B0604030504040204" pitchFamily="34" charset="0"/>
              </a:rPr>
              <a:t> </a:t>
            </a:r>
            <a:r>
              <a:rPr lang="tr-TR" dirty="0" err="1" smtClean="0">
                <a:latin typeface="Calibri Regular"/>
                <a:ea typeface="Tahoma" panose="020B0604030504040204" pitchFamily="34" charset="0"/>
                <a:cs typeface="Tahoma" panose="020B0604030504040204" pitchFamily="34" charset="0"/>
              </a:rPr>
              <a:t>and</a:t>
            </a:r>
            <a:r>
              <a:rPr lang="tr-TR" dirty="0" smtClean="0">
                <a:latin typeface="Calibri Regular"/>
                <a:ea typeface="Tahoma" panose="020B0604030504040204" pitchFamily="34" charset="0"/>
                <a:cs typeface="Tahoma" panose="020B0604030504040204" pitchFamily="34" charset="0"/>
              </a:rPr>
              <a:t> </a:t>
            </a:r>
            <a:r>
              <a:rPr lang="tr-TR" dirty="0" err="1" smtClean="0">
                <a:latin typeface="Calibri Regular"/>
                <a:ea typeface="Tahoma" panose="020B0604030504040204" pitchFamily="34" charset="0"/>
                <a:cs typeface="Tahoma" panose="020B0604030504040204" pitchFamily="34" charset="0"/>
              </a:rPr>
              <a:t>treatment</a:t>
            </a:r>
            <a:r>
              <a:rPr lang="tr-TR" dirty="0" smtClean="0">
                <a:latin typeface="Calibri Regular"/>
                <a:ea typeface="Tahoma" panose="020B0604030504040204" pitchFamily="34" charset="0"/>
                <a:cs typeface="Tahoma" panose="020B0604030504040204" pitchFamily="34" charset="0"/>
              </a:rPr>
              <a:t>?</a:t>
            </a:r>
            <a:endParaRPr lang="en-US" dirty="0">
              <a:latin typeface="Calibri Regular"/>
              <a:ea typeface="Tahoma" panose="020B0604030504040204" pitchFamily="34" charset="0"/>
              <a:cs typeface="Tahoma" panose="020B0604030504040204" pitchFamily="34" charset="0"/>
            </a:endParaRPr>
          </a:p>
        </p:txBody>
      </p:sp>
      <p:pic>
        <p:nvPicPr>
          <p:cNvPr id="5" name="Resim 4">
            <a:extLst>
              <a:ext uri="{FF2B5EF4-FFF2-40B4-BE49-F238E27FC236}">
                <a16:creationId xmlns:a16="http://schemas.microsoft.com/office/drawing/2014/main" id="{40DB6E95-CB6D-8141-8766-7EF17DBC7249}"/>
              </a:ext>
            </a:extLst>
          </p:cNvPr>
          <p:cNvPicPr>
            <a:picLocks noChangeAspect="1"/>
          </p:cNvPicPr>
          <p:nvPr/>
        </p:nvPicPr>
        <p:blipFill>
          <a:blip r:embed="rId3"/>
          <a:stretch>
            <a:fillRect/>
          </a:stretch>
        </p:blipFill>
        <p:spPr>
          <a:xfrm>
            <a:off x="1133305" y="4394223"/>
            <a:ext cx="1306263" cy="1384300"/>
          </a:xfrm>
          <a:prstGeom prst="rect">
            <a:avLst/>
          </a:prstGeom>
        </p:spPr>
      </p:pic>
      <p:pic>
        <p:nvPicPr>
          <p:cNvPr id="8" name="Resim 7">
            <a:extLst>
              <a:ext uri="{FF2B5EF4-FFF2-40B4-BE49-F238E27FC236}">
                <a16:creationId xmlns:a16="http://schemas.microsoft.com/office/drawing/2014/main" id="{AA8EE27C-0B9D-8244-9ACF-6A966D87B9A1}"/>
              </a:ext>
            </a:extLst>
          </p:cNvPr>
          <p:cNvPicPr>
            <a:picLocks noChangeAspect="1"/>
          </p:cNvPicPr>
          <p:nvPr/>
        </p:nvPicPr>
        <p:blipFill>
          <a:blip r:embed="rId4"/>
          <a:stretch>
            <a:fillRect/>
          </a:stretch>
        </p:blipFill>
        <p:spPr>
          <a:xfrm>
            <a:off x="322162" y="2384393"/>
            <a:ext cx="2258595" cy="2531048"/>
          </a:xfrm>
          <a:prstGeom prst="rect">
            <a:avLst/>
          </a:prstGeom>
        </p:spPr>
      </p:pic>
      <p:sp>
        <p:nvSpPr>
          <p:cNvPr id="20" name="Unvan 1">
            <a:extLst>
              <a:ext uri="{FF2B5EF4-FFF2-40B4-BE49-F238E27FC236}">
                <a16:creationId xmlns:a16="http://schemas.microsoft.com/office/drawing/2014/main" id="{DA1510FA-3BB9-6344-8335-385171B1AE29}"/>
              </a:ext>
            </a:extLst>
          </p:cNvPr>
          <p:cNvSpPr txBox="1">
            <a:spLocks/>
          </p:cNvSpPr>
          <p:nvPr/>
        </p:nvSpPr>
        <p:spPr>
          <a:xfrm>
            <a:off x="219513" y="0"/>
            <a:ext cx="8198708" cy="104685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lang="tr-TR" sz="4200" b="1" kern="1200" spc="-200">
                <a:solidFill>
                  <a:srgbClr val="00B158"/>
                </a:solidFill>
                <a:latin typeface="+mn-lt"/>
                <a:ea typeface="+mj-ea"/>
                <a:cs typeface="+mj-cs"/>
              </a:defRPr>
            </a:lvl1pPr>
          </a:lstStyle>
          <a:p>
            <a:endParaRPr lang="en-US" sz="3600" spc="-150" dirty="0">
              <a:latin typeface="Calibri Regular"/>
              <a:ea typeface="Tahoma" panose="020B0604030504040204" pitchFamily="34" charset="0"/>
              <a:cs typeface="Tahoma" panose="020B0604030504040204" pitchFamily="34" charset="0"/>
            </a:endParaRPr>
          </a:p>
        </p:txBody>
      </p:sp>
      <p:pic>
        <p:nvPicPr>
          <p:cNvPr id="11" name="Resim 10">
            <a:extLst>
              <a:ext uri="{FF2B5EF4-FFF2-40B4-BE49-F238E27FC236}">
                <a16:creationId xmlns:a16="http://schemas.microsoft.com/office/drawing/2014/main" id="{93691BD2-107F-374A-BCB0-910667771EB4}"/>
              </a:ext>
            </a:extLst>
          </p:cNvPr>
          <p:cNvPicPr>
            <a:picLocks noChangeAspect="1"/>
          </p:cNvPicPr>
          <p:nvPr/>
        </p:nvPicPr>
        <p:blipFill>
          <a:blip r:embed="rId5"/>
          <a:stretch>
            <a:fillRect/>
          </a:stretch>
        </p:blipFill>
        <p:spPr>
          <a:xfrm>
            <a:off x="1348287" y="1223743"/>
            <a:ext cx="584200" cy="1003300"/>
          </a:xfrm>
          <a:prstGeom prst="rect">
            <a:avLst/>
          </a:prstGeom>
        </p:spPr>
      </p:pic>
    </p:spTree>
    <p:extLst>
      <p:ext uri="{BB962C8B-B14F-4D97-AF65-F5344CB8AC3E}">
        <p14:creationId xmlns:p14="http://schemas.microsoft.com/office/powerpoint/2010/main" val="301139151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2">
                                            <p:txEl>
                                              <p:pRg st="1" end="1"/>
                                            </p:txEl>
                                          </p:spTgt>
                                        </p:tgtEl>
                                        <p:attrNameLst>
                                          <p:attrName>style.visibility</p:attrName>
                                        </p:attrNameLst>
                                      </p:cBhvr>
                                      <p:to>
                                        <p:strVal val="visible"/>
                                      </p:to>
                                    </p:set>
                                    <p:animEffect transition="in" filter="fade">
                                      <p:cBhvr>
                                        <p:cTn id="7" dur="500"/>
                                        <p:tgtEl>
                                          <p:spTgt spid="3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2">
                                            <p:txEl>
                                              <p:pRg st="0" end="0"/>
                                            </p:txEl>
                                          </p:spTgt>
                                        </p:tgtEl>
                                        <p:attrNameLst>
                                          <p:attrName>style.visibility</p:attrName>
                                        </p:attrNameLst>
                                      </p:cBhvr>
                                      <p:to>
                                        <p:strVal val="visible"/>
                                      </p:to>
                                    </p:set>
                                    <p:animEffect transition="in" filter="fade">
                                      <p:cBhvr>
                                        <p:cTn id="12" dur="500"/>
                                        <p:tgtEl>
                                          <p:spTgt spid="3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2">
                                            <p:txEl>
                                              <p:pRg st="2" end="2"/>
                                            </p:txEl>
                                          </p:spTgt>
                                        </p:tgtEl>
                                        <p:attrNameLst>
                                          <p:attrName>style.visibility</p:attrName>
                                        </p:attrNameLst>
                                      </p:cBhvr>
                                      <p:to>
                                        <p:strVal val="visible"/>
                                      </p:to>
                                    </p:set>
                                    <p:animEffect transition="in" filter="fade">
                                      <p:cBhvr>
                                        <p:cTn id="17" dur="500"/>
                                        <p:tgtEl>
                                          <p:spTgt spid="3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2">
                                            <p:txEl>
                                              <p:pRg st="3" end="3"/>
                                            </p:txEl>
                                          </p:spTgt>
                                        </p:tgtEl>
                                        <p:attrNameLst>
                                          <p:attrName>style.visibility</p:attrName>
                                        </p:attrNameLst>
                                      </p:cBhvr>
                                      <p:to>
                                        <p:strVal val="visible"/>
                                      </p:to>
                                    </p:set>
                                    <p:animEffect transition="in" filter="fade">
                                      <p:cBhvr>
                                        <p:cTn id="22" dur="500"/>
                                        <p:tgtEl>
                                          <p:spTgt spid="3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stretch>
            <a:fillRect/>
          </a:stretch>
        </p:blipFill>
        <p:spPr>
          <a:xfrm>
            <a:off x="457200" y="1509553"/>
            <a:ext cx="7976286" cy="1164720"/>
          </a:xfrm>
          <a:prstGeom prst="rect">
            <a:avLst/>
          </a:prstGeom>
        </p:spPr>
      </p:pic>
      <p:sp>
        <p:nvSpPr>
          <p:cNvPr id="5" name="Dikdörtgen 4"/>
          <p:cNvSpPr/>
          <p:nvPr/>
        </p:nvSpPr>
        <p:spPr>
          <a:xfrm>
            <a:off x="1041658" y="1670897"/>
            <a:ext cx="6242649" cy="743183"/>
          </a:xfrm>
          <a:prstGeom prst="rect">
            <a:avLst/>
          </a:prstGeom>
        </p:spPr>
        <p:txBody>
          <a:bodyPr wrap="square">
            <a:spAutoFit/>
          </a:bodyPr>
          <a:lstStyle/>
          <a:p>
            <a:pPr algn="just"/>
            <a:r>
              <a:rPr lang="en-us" sz="1400" dirty="0"/>
              <a:t>Family members setting financial limits for money management or another family member undertaking the financial responsibility, thus, preventing the </a:t>
            </a:r>
            <a:r>
              <a:rPr lang="tr-TR" sz="1400" dirty="0" err="1"/>
              <a:t>addict</a:t>
            </a:r>
            <a:r>
              <a:rPr lang="en-us" sz="1400" dirty="0"/>
              <a:t> </a:t>
            </a:r>
            <a:r>
              <a:rPr lang="tr-TR" sz="1400" dirty="0" err="1"/>
              <a:t>from</a:t>
            </a:r>
            <a:r>
              <a:rPr lang="en-us" sz="1400" dirty="0"/>
              <a:t> </a:t>
            </a:r>
            <a:r>
              <a:rPr lang="en-us" sz="1400" dirty="0" err="1"/>
              <a:t>gambl</a:t>
            </a:r>
            <a:r>
              <a:rPr lang="tr-TR" sz="1400" dirty="0" err="1"/>
              <a:t>ing</a:t>
            </a:r>
            <a:endParaRPr lang="en-us" sz="1400" dirty="0"/>
          </a:p>
        </p:txBody>
      </p:sp>
      <p:pic>
        <p:nvPicPr>
          <p:cNvPr id="7" name="Resim 6"/>
          <p:cNvPicPr>
            <a:picLocks noChangeAspect="1"/>
          </p:cNvPicPr>
          <p:nvPr/>
        </p:nvPicPr>
        <p:blipFill>
          <a:blip r:embed="rId3"/>
          <a:stretch>
            <a:fillRect/>
          </a:stretch>
        </p:blipFill>
        <p:spPr>
          <a:xfrm>
            <a:off x="457200" y="2557896"/>
            <a:ext cx="7976286" cy="1303174"/>
          </a:xfrm>
          <a:prstGeom prst="rect">
            <a:avLst/>
          </a:prstGeom>
        </p:spPr>
      </p:pic>
      <p:sp>
        <p:nvSpPr>
          <p:cNvPr id="12" name="Dikdörtgen 11"/>
          <p:cNvSpPr/>
          <p:nvPr/>
        </p:nvSpPr>
        <p:spPr>
          <a:xfrm>
            <a:off x="1041659" y="2818089"/>
            <a:ext cx="6242649" cy="650285"/>
          </a:xfrm>
          <a:prstGeom prst="rect">
            <a:avLst/>
          </a:prstGeom>
        </p:spPr>
        <p:txBody>
          <a:bodyPr wrap="square">
            <a:spAutoFit/>
          </a:bodyPr>
          <a:lstStyle/>
          <a:p>
            <a:pPr algn="just"/>
            <a:r>
              <a:rPr lang="en-us" dirty="0"/>
              <a:t>Developing strategies and being prepared against the</a:t>
            </a:r>
            <a:r>
              <a:rPr lang="tr-TR" dirty="0"/>
              <a:t> </a:t>
            </a:r>
            <a:r>
              <a:rPr lang="tr-TR" dirty="0" err="1"/>
              <a:t>addict</a:t>
            </a:r>
            <a:r>
              <a:rPr lang="en-us" dirty="0"/>
              <a:t> </a:t>
            </a:r>
            <a:r>
              <a:rPr lang="tr-TR" dirty="0" err="1"/>
              <a:t>who</a:t>
            </a:r>
            <a:r>
              <a:rPr lang="tr-TR" dirty="0"/>
              <a:t> </a:t>
            </a:r>
            <a:r>
              <a:rPr lang="tr-TR" dirty="0" err="1"/>
              <a:t>asks</a:t>
            </a:r>
            <a:r>
              <a:rPr lang="tr-TR" dirty="0"/>
              <a:t> </a:t>
            </a:r>
            <a:r>
              <a:rPr lang="tr-TR" dirty="0" err="1"/>
              <a:t>for</a:t>
            </a:r>
            <a:r>
              <a:rPr lang="en-us" dirty="0"/>
              <a:t> money by begging, threatening or accusing </a:t>
            </a:r>
          </a:p>
        </p:txBody>
      </p:sp>
      <p:grpSp>
        <p:nvGrpSpPr>
          <p:cNvPr id="31" name="Group 35">
            <a:extLst>
              <a:ext uri="{FF2B5EF4-FFF2-40B4-BE49-F238E27FC236}">
                <a16:creationId xmlns:a16="http://schemas.microsoft.com/office/drawing/2014/main" id="{D6E657C7-46E1-489A-B504-93A368BB4C0C}"/>
              </a:ext>
            </a:extLst>
          </p:cNvPr>
          <p:cNvGrpSpPr/>
          <p:nvPr/>
        </p:nvGrpSpPr>
        <p:grpSpPr>
          <a:xfrm>
            <a:off x="457199" y="3734001"/>
            <a:ext cx="7976286" cy="1246384"/>
            <a:chOff x="4132262" y="1075488"/>
            <a:chExt cx="7691438" cy="2353512"/>
          </a:xfrm>
        </p:grpSpPr>
        <p:sp>
          <p:nvSpPr>
            <p:cNvPr id="34" name="Freeform 5">
              <a:extLst>
                <a:ext uri="{FF2B5EF4-FFF2-40B4-BE49-F238E27FC236}">
                  <a16:creationId xmlns:a16="http://schemas.microsoft.com/office/drawing/2014/main" id="{A6AB3F36-1222-42F5-AB73-0B29A6CFD80D}"/>
                </a:ext>
              </a:extLst>
            </p:cNvPr>
            <p:cNvSpPr>
              <a:spLocks/>
            </p:cNvSpPr>
            <p:nvPr/>
          </p:nvSpPr>
          <p:spPr bwMode="auto">
            <a:xfrm>
              <a:off x="4132262" y="1075488"/>
              <a:ext cx="7691438" cy="1803041"/>
            </a:xfrm>
            <a:custGeom>
              <a:avLst/>
              <a:gdLst>
                <a:gd name="T0" fmla="*/ 38 w 2922"/>
                <a:gd name="T1" fmla="*/ 1962 h 1962"/>
                <a:gd name="T2" fmla="*/ 0 w 2922"/>
                <a:gd name="T3" fmla="*/ 414 h 1962"/>
                <a:gd name="T4" fmla="*/ 2922 w 2922"/>
                <a:gd name="T5" fmla="*/ 0 h 1962"/>
                <a:gd name="T6" fmla="*/ 2874 w 2922"/>
                <a:gd name="T7" fmla="*/ 1962 h 1962"/>
                <a:gd name="T8" fmla="*/ 38 w 2922"/>
                <a:gd name="T9" fmla="*/ 1962 h 1962"/>
              </a:gdLst>
              <a:ahLst/>
              <a:cxnLst>
                <a:cxn ang="0">
                  <a:pos x="T0" y="T1"/>
                </a:cxn>
                <a:cxn ang="0">
                  <a:pos x="T2" y="T3"/>
                </a:cxn>
                <a:cxn ang="0">
                  <a:pos x="T4" y="T5"/>
                </a:cxn>
                <a:cxn ang="0">
                  <a:pos x="T6" y="T7"/>
                </a:cxn>
                <a:cxn ang="0">
                  <a:pos x="T8" y="T9"/>
                </a:cxn>
              </a:cxnLst>
              <a:rect l="0" t="0" r="r" b="b"/>
              <a:pathLst>
                <a:path w="2922" h="1962">
                  <a:moveTo>
                    <a:pt x="38" y="1962"/>
                  </a:moveTo>
                  <a:lnTo>
                    <a:pt x="0" y="414"/>
                  </a:lnTo>
                  <a:lnTo>
                    <a:pt x="2922" y="0"/>
                  </a:lnTo>
                  <a:lnTo>
                    <a:pt x="2874" y="1962"/>
                  </a:lnTo>
                  <a:lnTo>
                    <a:pt x="38" y="1962"/>
                  </a:lnTo>
                  <a:close/>
                </a:path>
              </a:pathLst>
            </a:custGeom>
            <a:solidFill>
              <a:schemeClr val="accent2"/>
            </a:solidFill>
            <a:ln>
              <a:noFill/>
            </a:ln>
          </p:spPr>
          <p:txBody>
            <a:bodyPr vert="horz" wrap="square" lIns="68580" tIns="34290" rIns="68580" bIns="34290" numCol="1" anchor="t" anchorCtr="0" compatLnSpc="1">
              <a:prstTxWarp prst="textNoShape">
                <a:avLst/>
              </a:prstTxWarp>
            </a:bodyPr>
            <a:lstStyle/>
            <a:p>
              <a:endParaRPr lang="en-US" sz="1350" dirty="0"/>
            </a:p>
          </p:txBody>
        </p:sp>
        <p:sp>
          <p:nvSpPr>
            <p:cNvPr id="36" name="Freeform 6">
              <a:extLst>
                <a:ext uri="{FF2B5EF4-FFF2-40B4-BE49-F238E27FC236}">
                  <a16:creationId xmlns:a16="http://schemas.microsoft.com/office/drawing/2014/main" id="{6AE67412-ED04-49CE-8200-4F6D5CC94EBE}"/>
                </a:ext>
              </a:extLst>
            </p:cNvPr>
            <p:cNvSpPr>
              <a:spLocks/>
            </p:cNvSpPr>
            <p:nvPr/>
          </p:nvSpPr>
          <p:spPr bwMode="auto">
            <a:xfrm>
              <a:off x="4214450" y="2878530"/>
              <a:ext cx="1256614" cy="550470"/>
            </a:xfrm>
            <a:custGeom>
              <a:avLst/>
              <a:gdLst>
                <a:gd name="T0" fmla="*/ 535 w 581"/>
                <a:gd name="T1" fmla="*/ 599 h 599"/>
                <a:gd name="T2" fmla="*/ 581 w 581"/>
                <a:gd name="T3" fmla="*/ 0 h 599"/>
                <a:gd name="T4" fmla="*/ 0 w 581"/>
                <a:gd name="T5" fmla="*/ 0 h 599"/>
                <a:gd name="T6" fmla="*/ 535 w 581"/>
                <a:gd name="T7" fmla="*/ 599 h 599"/>
              </a:gdLst>
              <a:ahLst/>
              <a:cxnLst>
                <a:cxn ang="0">
                  <a:pos x="T0" y="T1"/>
                </a:cxn>
                <a:cxn ang="0">
                  <a:pos x="T2" y="T3"/>
                </a:cxn>
                <a:cxn ang="0">
                  <a:pos x="T4" y="T5"/>
                </a:cxn>
                <a:cxn ang="0">
                  <a:pos x="T6" y="T7"/>
                </a:cxn>
              </a:cxnLst>
              <a:rect l="0" t="0" r="r" b="b"/>
              <a:pathLst>
                <a:path w="581" h="599">
                  <a:moveTo>
                    <a:pt x="535" y="599"/>
                  </a:moveTo>
                  <a:lnTo>
                    <a:pt x="581" y="0"/>
                  </a:lnTo>
                  <a:lnTo>
                    <a:pt x="0" y="0"/>
                  </a:lnTo>
                  <a:lnTo>
                    <a:pt x="535" y="599"/>
                  </a:lnTo>
                  <a:close/>
                </a:path>
              </a:pathLst>
            </a:custGeom>
            <a:solidFill>
              <a:schemeClr val="accent2">
                <a:lumMod val="50000"/>
              </a:schemeClr>
            </a:solidFill>
            <a:ln>
              <a:noFill/>
            </a:ln>
          </p:spPr>
          <p:txBody>
            <a:bodyPr vert="horz" wrap="square" lIns="68580" tIns="34290" rIns="68580" bIns="34290" numCol="1" anchor="t" anchorCtr="0" compatLnSpc="1">
              <a:prstTxWarp prst="textNoShape">
                <a:avLst/>
              </a:prstTxWarp>
            </a:bodyPr>
            <a:lstStyle/>
            <a:p>
              <a:endParaRPr lang="en-US" sz="1350" dirty="0"/>
            </a:p>
          </p:txBody>
        </p:sp>
      </p:grpSp>
      <p:sp>
        <p:nvSpPr>
          <p:cNvPr id="16" name="Dikdörtgen 15"/>
          <p:cNvSpPr/>
          <p:nvPr/>
        </p:nvSpPr>
        <p:spPr>
          <a:xfrm>
            <a:off x="1041659" y="3861070"/>
            <a:ext cx="6336026" cy="830997"/>
          </a:xfrm>
          <a:prstGeom prst="rect">
            <a:avLst/>
          </a:prstGeom>
        </p:spPr>
        <p:txBody>
          <a:bodyPr wrap="square">
            <a:spAutoFit/>
          </a:bodyPr>
          <a:lstStyle/>
          <a:p>
            <a:pPr algn="just"/>
            <a:r>
              <a:rPr lang="en-us" sz="1600" dirty="0"/>
              <a:t>Providing support for ensuring that the person stands clear from the people that have a tie with gambling, the places where gambling happens and the gambling web sites on the internet</a:t>
            </a:r>
          </a:p>
        </p:txBody>
      </p:sp>
      <p:pic>
        <p:nvPicPr>
          <p:cNvPr id="37" name="Resim 36"/>
          <p:cNvPicPr>
            <a:picLocks noChangeAspect="1"/>
          </p:cNvPicPr>
          <p:nvPr/>
        </p:nvPicPr>
        <p:blipFill>
          <a:blip r:embed="rId4">
            <a:extLst>
              <a:ext uri="{BEBA8EAE-BF5A-486C-A8C5-ECC9F3942E4B}">
                <a14:imgProps xmlns:a14="http://schemas.microsoft.com/office/drawing/2010/main">
                  <a14:imgLayer r:embed="rId5">
                    <a14:imgEffect>
                      <a14:colorTemperature colorTemp="11200"/>
                    </a14:imgEffect>
                    <a14:imgEffect>
                      <a14:saturation sat="33000"/>
                    </a14:imgEffect>
                  </a14:imgLayer>
                </a14:imgProps>
              </a:ext>
            </a:extLst>
          </a:blip>
          <a:stretch>
            <a:fillRect/>
          </a:stretch>
        </p:blipFill>
        <p:spPr>
          <a:xfrm>
            <a:off x="457200" y="4855219"/>
            <a:ext cx="7976286" cy="1172702"/>
          </a:xfrm>
          <a:prstGeom prst="rect">
            <a:avLst/>
          </a:prstGeom>
        </p:spPr>
      </p:pic>
      <p:sp>
        <p:nvSpPr>
          <p:cNvPr id="29" name="Dikdörtgen 28"/>
          <p:cNvSpPr/>
          <p:nvPr/>
        </p:nvSpPr>
        <p:spPr>
          <a:xfrm>
            <a:off x="1041660" y="5043353"/>
            <a:ext cx="6143793" cy="584775"/>
          </a:xfrm>
          <a:prstGeom prst="rect">
            <a:avLst/>
          </a:prstGeom>
        </p:spPr>
        <p:txBody>
          <a:bodyPr wrap="square">
            <a:spAutoFit/>
          </a:bodyPr>
          <a:lstStyle/>
          <a:p>
            <a:pPr algn="just"/>
            <a:r>
              <a:rPr lang="en-us" sz="1600" dirty="0"/>
              <a:t>Encouraging both family members and the person </a:t>
            </a:r>
            <a:r>
              <a:rPr lang="tr-TR" sz="1600" dirty="0" err="1"/>
              <a:t>who</a:t>
            </a:r>
            <a:r>
              <a:rPr lang="en-us" sz="1600" dirty="0"/>
              <a:t> gambles to receive therapy support</a:t>
            </a:r>
          </a:p>
        </p:txBody>
      </p:sp>
      <p:sp>
        <p:nvSpPr>
          <p:cNvPr id="38" name="Freeform 14">
            <a:extLst>
              <a:ext uri="{FF2B5EF4-FFF2-40B4-BE49-F238E27FC236}">
                <a16:creationId xmlns:a16="http://schemas.microsoft.com/office/drawing/2014/main" id="{810E8DE7-BDD2-4F02-8596-0C41F69F9338}"/>
              </a:ext>
            </a:extLst>
          </p:cNvPr>
          <p:cNvSpPr>
            <a:spLocks/>
          </p:cNvSpPr>
          <p:nvPr/>
        </p:nvSpPr>
        <p:spPr bwMode="auto">
          <a:xfrm rot="21344977">
            <a:off x="7461574" y="1644652"/>
            <a:ext cx="597256" cy="597256"/>
          </a:xfrm>
          <a:custGeom>
            <a:avLst/>
            <a:gdLst>
              <a:gd name="T0" fmla="*/ 79 w 275"/>
              <a:gd name="T1" fmla="*/ 58 h 275"/>
              <a:gd name="T2" fmla="*/ 137 w 275"/>
              <a:gd name="T3" fmla="*/ 0 h 275"/>
              <a:gd name="T4" fmla="*/ 182 w 275"/>
              <a:gd name="T5" fmla="*/ 46 h 275"/>
              <a:gd name="T6" fmla="*/ 167 w 275"/>
              <a:gd name="T7" fmla="*/ 54 h 275"/>
              <a:gd name="T8" fmla="*/ 145 w 275"/>
              <a:gd name="T9" fmla="*/ 99 h 275"/>
              <a:gd name="T10" fmla="*/ 202 w 275"/>
              <a:gd name="T11" fmla="*/ 121 h 275"/>
              <a:gd name="T12" fmla="*/ 222 w 275"/>
              <a:gd name="T13" fmla="*/ 97 h 275"/>
              <a:gd name="T14" fmla="*/ 226 w 275"/>
              <a:gd name="T15" fmla="*/ 89 h 275"/>
              <a:gd name="T16" fmla="*/ 248 w 275"/>
              <a:gd name="T17" fmla="*/ 109 h 275"/>
              <a:gd name="T18" fmla="*/ 272 w 275"/>
              <a:gd name="T19" fmla="*/ 134 h 275"/>
              <a:gd name="T20" fmla="*/ 272 w 275"/>
              <a:gd name="T21" fmla="*/ 140 h 275"/>
              <a:gd name="T22" fmla="*/ 218 w 275"/>
              <a:gd name="T23" fmla="*/ 194 h 275"/>
              <a:gd name="T24" fmla="*/ 220 w 275"/>
              <a:gd name="T25" fmla="*/ 200 h 275"/>
              <a:gd name="T26" fmla="*/ 242 w 275"/>
              <a:gd name="T27" fmla="*/ 212 h 275"/>
              <a:gd name="T28" fmla="*/ 254 w 275"/>
              <a:gd name="T29" fmla="*/ 253 h 275"/>
              <a:gd name="T30" fmla="*/ 230 w 275"/>
              <a:gd name="T31" fmla="*/ 263 h 275"/>
              <a:gd name="T32" fmla="*/ 202 w 275"/>
              <a:gd name="T33" fmla="*/ 238 h 275"/>
              <a:gd name="T34" fmla="*/ 193 w 275"/>
              <a:gd name="T35" fmla="*/ 220 h 275"/>
              <a:gd name="T36" fmla="*/ 179 w 275"/>
              <a:gd name="T37" fmla="*/ 233 h 275"/>
              <a:gd name="T38" fmla="*/ 141 w 275"/>
              <a:gd name="T39" fmla="*/ 272 h 275"/>
              <a:gd name="T40" fmla="*/ 135 w 275"/>
              <a:gd name="T41" fmla="*/ 273 h 275"/>
              <a:gd name="T42" fmla="*/ 91 w 275"/>
              <a:gd name="T43" fmla="*/ 229 h 275"/>
              <a:gd name="T44" fmla="*/ 105 w 275"/>
              <a:gd name="T45" fmla="*/ 221 h 275"/>
              <a:gd name="T46" fmla="*/ 124 w 275"/>
              <a:gd name="T47" fmla="*/ 170 h 275"/>
              <a:gd name="T48" fmla="*/ 89 w 275"/>
              <a:gd name="T49" fmla="*/ 148 h 275"/>
              <a:gd name="T50" fmla="*/ 50 w 275"/>
              <a:gd name="T51" fmla="*/ 178 h 275"/>
              <a:gd name="T52" fmla="*/ 46 w 275"/>
              <a:gd name="T53" fmla="*/ 185 h 275"/>
              <a:gd name="T54" fmla="*/ 41 w 275"/>
              <a:gd name="T55" fmla="*/ 178 h 275"/>
              <a:gd name="T56" fmla="*/ 3 w 275"/>
              <a:gd name="T57" fmla="*/ 141 h 275"/>
              <a:gd name="T58" fmla="*/ 3 w 275"/>
              <a:gd name="T59" fmla="*/ 134 h 275"/>
              <a:gd name="T60" fmla="*/ 55 w 275"/>
              <a:gd name="T61" fmla="*/ 83 h 275"/>
              <a:gd name="T62" fmla="*/ 59 w 275"/>
              <a:gd name="T63" fmla="*/ 79 h 275"/>
              <a:gd name="T64" fmla="*/ 46 w 275"/>
              <a:gd name="T65" fmla="*/ 71 h 275"/>
              <a:gd name="T66" fmla="*/ 27 w 275"/>
              <a:gd name="T67" fmla="*/ 62 h 275"/>
              <a:gd name="T68" fmla="*/ 14 w 275"/>
              <a:gd name="T69" fmla="*/ 23 h 275"/>
              <a:gd name="T70" fmla="*/ 42 w 275"/>
              <a:gd name="T71" fmla="*/ 11 h 275"/>
              <a:gd name="T72" fmla="*/ 67 w 275"/>
              <a:gd name="T73" fmla="*/ 35 h 275"/>
              <a:gd name="T74" fmla="*/ 79 w 275"/>
              <a:gd name="T75" fmla="*/ 58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75" h="275">
                <a:moveTo>
                  <a:pt x="79" y="58"/>
                </a:moveTo>
                <a:cubicBezTo>
                  <a:pt x="99" y="38"/>
                  <a:pt x="118" y="19"/>
                  <a:pt x="137" y="0"/>
                </a:cubicBezTo>
                <a:cubicBezTo>
                  <a:pt x="152" y="16"/>
                  <a:pt x="167" y="31"/>
                  <a:pt x="182" y="46"/>
                </a:cubicBezTo>
                <a:cubicBezTo>
                  <a:pt x="178" y="48"/>
                  <a:pt x="173" y="51"/>
                  <a:pt x="167" y="54"/>
                </a:cubicBezTo>
                <a:cubicBezTo>
                  <a:pt x="151" y="62"/>
                  <a:pt x="141" y="82"/>
                  <a:pt x="145" y="99"/>
                </a:cubicBezTo>
                <a:cubicBezTo>
                  <a:pt x="151" y="125"/>
                  <a:pt x="179" y="135"/>
                  <a:pt x="202" y="121"/>
                </a:cubicBezTo>
                <a:cubicBezTo>
                  <a:pt x="212" y="115"/>
                  <a:pt x="218" y="106"/>
                  <a:pt x="222" y="97"/>
                </a:cubicBezTo>
                <a:cubicBezTo>
                  <a:pt x="224" y="94"/>
                  <a:pt x="225" y="92"/>
                  <a:pt x="226" y="89"/>
                </a:cubicBezTo>
                <a:cubicBezTo>
                  <a:pt x="234" y="96"/>
                  <a:pt x="241" y="102"/>
                  <a:pt x="248" y="109"/>
                </a:cubicBezTo>
                <a:cubicBezTo>
                  <a:pt x="256" y="118"/>
                  <a:pt x="264" y="126"/>
                  <a:pt x="272" y="134"/>
                </a:cubicBezTo>
                <a:cubicBezTo>
                  <a:pt x="275" y="137"/>
                  <a:pt x="275" y="138"/>
                  <a:pt x="272" y="140"/>
                </a:cubicBezTo>
                <a:cubicBezTo>
                  <a:pt x="254" y="158"/>
                  <a:pt x="237" y="176"/>
                  <a:pt x="218" y="194"/>
                </a:cubicBezTo>
                <a:cubicBezTo>
                  <a:pt x="215" y="198"/>
                  <a:pt x="216" y="199"/>
                  <a:pt x="220" y="200"/>
                </a:cubicBezTo>
                <a:cubicBezTo>
                  <a:pt x="227" y="204"/>
                  <a:pt x="235" y="208"/>
                  <a:pt x="242" y="212"/>
                </a:cubicBezTo>
                <a:cubicBezTo>
                  <a:pt x="258" y="220"/>
                  <a:pt x="263" y="240"/>
                  <a:pt x="254" y="253"/>
                </a:cubicBezTo>
                <a:cubicBezTo>
                  <a:pt x="250" y="260"/>
                  <a:pt x="238" y="265"/>
                  <a:pt x="230" y="263"/>
                </a:cubicBezTo>
                <a:cubicBezTo>
                  <a:pt x="215" y="261"/>
                  <a:pt x="208" y="250"/>
                  <a:pt x="202" y="238"/>
                </a:cubicBezTo>
                <a:cubicBezTo>
                  <a:pt x="199" y="232"/>
                  <a:pt x="196" y="226"/>
                  <a:pt x="193" y="220"/>
                </a:cubicBezTo>
                <a:cubicBezTo>
                  <a:pt x="188" y="225"/>
                  <a:pt x="184" y="229"/>
                  <a:pt x="179" y="233"/>
                </a:cubicBezTo>
                <a:cubicBezTo>
                  <a:pt x="166" y="246"/>
                  <a:pt x="154" y="259"/>
                  <a:pt x="141" y="272"/>
                </a:cubicBezTo>
                <a:cubicBezTo>
                  <a:pt x="140" y="273"/>
                  <a:pt x="138" y="275"/>
                  <a:pt x="135" y="273"/>
                </a:cubicBezTo>
                <a:cubicBezTo>
                  <a:pt x="121" y="258"/>
                  <a:pt x="106" y="243"/>
                  <a:pt x="91" y="229"/>
                </a:cubicBezTo>
                <a:cubicBezTo>
                  <a:pt x="96" y="226"/>
                  <a:pt x="100" y="223"/>
                  <a:pt x="105" y="221"/>
                </a:cubicBezTo>
                <a:cubicBezTo>
                  <a:pt x="124" y="211"/>
                  <a:pt x="132" y="189"/>
                  <a:pt x="124" y="170"/>
                </a:cubicBezTo>
                <a:cubicBezTo>
                  <a:pt x="119" y="156"/>
                  <a:pt x="103" y="147"/>
                  <a:pt x="89" y="148"/>
                </a:cubicBezTo>
                <a:cubicBezTo>
                  <a:pt x="69" y="150"/>
                  <a:pt x="58" y="161"/>
                  <a:pt x="50" y="178"/>
                </a:cubicBezTo>
                <a:cubicBezTo>
                  <a:pt x="49" y="180"/>
                  <a:pt x="48" y="181"/>
                  <a:pt x="46" y="185"/>
                </a:cubicBezTo>
                <a:cubicBezTo>
                  <a:pt x="44" y="182"/>
                  <a:pt x="43" y="180"/>
                  <a:pt x="41" y="178"/>
                </a:cubicBezTo>
                <a:cubicBezTo>
                  <a:pt x="28" y="165"/>
                  <a:pt x="16" y="153"/>
                  <a:pt x="3" y="141"/>
                </a:cubicBezTo>
                <a:cubicBezTo>
                  <a:pt x="0" y="138"/>
                  <a:pt x="0" y="137"/>
                  <a:pt x="3" y="134"/>
                </a:cubicBezTo>
                <a:cubicBezTo>
                  <a:pt x="21" y="117"/>
                  <a:pt x="38" y="100"/>
                  <a:pt x="55" y="83"/>
                </a:cubicBezTo>
                <a:cubicBezTo>
                  <a:pt x="56" y="81"/>
                  <a:pt x="57" y="80"/>
                  <a:pt x="59" y="79"/>
                </a:cubicBezTo>
                <a:cubicBezTo>
                  <a:pt x="54" y="76"/>
                  <a:pt x="50" y="74"/>
                  <a:pt x="46" y="71"/>
                </a:cubicBezTo>
                <a:cubicBezTo>
                  <a:pt x="40" y="68"/>
                  <a:pt x="33" y="65"/>
                  <a:pt x="27" y="62"/>
                </a:cubicBezTo>
                <a:cubicBezTo>
                  <a:pt x="13" y="55"/>
                  <a:pt x="7" y="36"/>
                  <a:pt x="14" y="23"/>
                </a:cubicBezTo>
                <a:cubicBezTo>
                  <a:pt x="19" y="13"/>
                  <a:pt x="32" y="9"/>
                  <a:pt x="42" y="11"/>
                </a:cubicBezTo>
                <a:cubicBezTo>
                  <a:pt x="55" y="15"/>
                  <a:pt x="62" y="24"/>
                  <a:pt x="67" y="35"/>
                </a:cubicBezTo>
                <a:cubicBezTo>
                  <a:pt x="70" y="43"/>
                  <a:pt x="74" y="50"/>
                  <a:pt x="79" y="58"/>
                </a:cubicBezTo>
                <a:close/>
              </a:path>
            </a:pathLst>
          </a:custGeom>
          <a:solidFill>
            <a:schemeClr val="bg1"/>
          </a:solidFill>
          <a:ln>
            <a:noFill/>
          </a:ln>
        </p:spPr>
        <p:txBody>
          <a:bodyPr vert="horz" wrap="square" lIns="68580" tIns="34290" rIns="68580" bIns="34290" numCol="1" anchor="t" anchorCtr="0" compatLnSpc="1">
            <a:prstTxWarp prst="textNoShape">
              <a:avLst/>
            </a:prstTxWarp>
          </a:bodyPr>
          <a:lstStyle/>
          <a:p>
            <a:pPr defTabSz="685800">
              <a:defRPr/>
            </a:pPr>
            <a:endParaRPr lang="en-US" sz="1350" dirty="0">
              <a:solidFill>
                <a:srgbClr val="282F39"/>
              </a:solidFill>
              <a:latin typeface="Calibri" panose="020F0502020204030204"/>
            </a:endParaRPr>
          </a:p>
        </p:txBody>
      </p:sp>
      <p:sp>
        <p:nvSpPr>
          <p:cNvPr id="39" name="Freeform 14">
            <a:extLst>
              <a:ext uri="{FF2B5EF4-FFF2-40B4-BE49-F238E27FC236}">
                <a16:creationId xmlns:a16="http://schemas.microsoft.com/office/drawing/2014/main" id="{810E8DE7-BDD2-4F02-8596-0C41F69F9338}"/>
              </a:ext>
            </a:extLst>
          </p:cNvPr>
          <p:cNvSpPr>
            <a:spLocks/>
          </p:cNvSpPr>
          <p:nvPr/>
        </p:nvSpPr>
        <p:spPr bwMode="auto">
          <a:xfrm rot="18848833">
            <a:off x="7473103" y="2771355"/>
            <a:ext cx="591358" cy="591358"/>
          </a:xfrm>
          <a:custGeom>
            <a:avLst/>
            <a:gdLst>
              <a:gd name="T0" fmla="*/ 79 w 275"/>
              <a:gd name="T1" fmla="*/ 58 h 275"/>
              <a:gd name="T2" fmla="*/ 137 w 275"/>
              <a:gd name="T3" fmla="*/ 0 h 275"/>
              <a:gd name="T4" fmla="*/ 182 w 275"/>
              <a:gd name="T5" fmla="*/ 46 h 275"/>
              <a:gd name="T6" fmla="*/ 167 w 275"/>
              <a:gd name="T7" fmla="*/ 54 h 275"/>
              <a:gd name="T8" fmla="*/ 145 w 275"/>
              <a:gd name="T9" fmla="*/ 99 h 275"/>
              <a:gd name="T10" fmla="*/ 202 w 275"/>
              <a:gd name="T11" fmla="*/ 121 h 275"/>
              <a:gd name="T12" fmla="*/ 222 w 275"/>
              <a:gd name="T13" fmla="*/ 97 h 275"/>
              <a:gd name="T14" fmla="*/ 226 w 275"/>
              <a:gd name="T15" fmla="*/ 89 h 275"/>
              <a:gd name="T16" fmla="*/ 248 w 275"/>
              <a:gd name="T17" fmla="*/ 109 h 275"/>
              <a:gd name="T18" fmla="*/ 272 w 275"/>
              <a:gd name="T19" fmla="*/ 134 h 275"/>
              <a:gd name="T20" fmla="*/ 272 w 275"/>
              <a:gd name="T21" fmla="*/ 140 h 275"/>
              <a:gd name="T22" fmla="*/ 218 w 275"/>
              <a:gd name="T23" fmla="*/ 194 h 275"/>
              <a:gd name="T24" fmla="*/ 220 w 275"/>
              <a:gd name="T25" fmla="*/ 200 h 275"/>
              <a:gd name="T26" fmla="*/ 242 w 275"/>
              <a:gd name="T27" fmla="*/ 212 h 275"/>
              <a:gd name="T28" fmla="*/ 254 w 275"/>
              <a:gd name="T29" fmla="*/ 253 h 275"/>
              <a:gd name="T30" fmla="*/ 230 w 275"/>
              <a:gd name="T31" fmla="*/ 263 h 275"/>
              <a:gd name="T32" fmla="*/ 202 w 275"/>
              <a:gd name="T33" fmla="*/ 238 h 275"/>
              <a:gd name="T34" fmla="*/ 193 w 275"/>
              <a:gd name="T35" fmla="*/ 220 h 275"/>
              <a:gd name="T36" fmla="*/ 179 w 275"/>
              <a:gd name="T37" fmla="*/ 233 h 275"/>
              <a:gd name="T38" fmla="*/ 141 w 275"/>
              <a:gd name="T39" fmla="*/ 272 h 275"/>
              <a:gd name="T40" fmla="*/ 135 w 275"/>
              <a:gd name="T41" fmla="*/ 273 h 275"/>
              <a:gd name="T42" fmla="*/ 91 w 275"/>
              <a:gd name="T43" fmla="*/ 229 h 275"/>
              <a:gd name="T44" fmla="*/ 105 w 275"/>
              <a:gd name="T45" fmla="*/ 221 h 275"/>
              <a:gd name="T46" fmla="*/ 124 w 275"/>
              <a:gd name="T47" fmla="*/ 170 h 275"/>
              <a:gd name="T48" fmla="*/ 89 w 275"/>
              <a:gd name="T49" fmla="*/ 148 h 275"/>
              <a:gd name="T50" fmla="*/ 50 w 275"/>
              <a:gd name="T51" fmla="*/ 178 h 275"/>
              <a:gd name="T52" fmla="*/ 46 w 275"/>
              <a:gd name="T53" fmla="*/ 185 h 275"/>
              <a:gd name="T54" fmla="*/ 41 w 275"/>
              <a:gd name="T55" fmla="*/ 178 h 275"/>
              <a:gd name="T56" fmla="*/ 3 w 275"/>
              <a:gd name="T57" fmla="*/ 141 h 275"/>
              <a:gd name="T58" fmla="*/ 3 w 275"/>
              <a:gd name="T59" fmla="*/ 134 h 275"/>
              <a:gd name="T60" fmla="*/ 55 w 275"/>
              <a:gd name="T61" fmla="*/ 83 h 275"/>
              <a:gd name="T62" fmla="*/ 59 w 275"/>
              <a:gd name="T63" fmla="*/ 79 h 275"/>
              <a:gd name="T64" fmla="*/ 46 w 275"/>
              <a:gd name="T65" fmla="*/ 71 h 275"/>
              <a:gd name="T66" fmla="*/ 27 w 275"/>
              <a:gd name="T67" fmla="*/ 62 h 275"/>
              <a:gd name="T68" fmla="*/ 14 w 275"/>
              <a:gd name="T69" fmla="*/ 23 h 275"/>
              <a:gd name="T70" fmla="*/ 42 w 275"/>
              <a:gd name="T71" fmla="*/ 11 h 275"/>
              <a:gd name="T72" fmla="*/ 67 w 275"/>
              <a:gd name="T73" fmla="*/ 35 h 275"/>
              <a:gd name="T74" fmla="*/ 79 w 275"/>
              <a:gd name="T75" fmla="*/ 58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75" h="275">
                <a:moveTo>
                  <a:pt x="79" y="58"/>
                </a:moveTo>
                <a:cubicBezTo>
                  <a:pt x="99" y="38"/>
                  <a:pt x="118" y="19"/>
                  <a:pt x="137" y="0"/>
                </a:cubicBezTo>
                <a:cubicBezTo>
                  <a:pt x="152" y="16"/>
                  <a:pt x="167" y="31"/>
                  <a:pt x="182" y="46"/>
                </a:cubicBezTo>
                <a:cubicBezTo>
                  <a:pt x="178" y="48"/>
                  <a:pt x="173" y="51"/>
                  <a:pt x="167" y="54"/>
                </a:cubicBezTo>
                <a:cubicBezTo>
                  <a:pt x="151" y="62"/>
                  <a:pt x="141" y="82"/>
                  <a:pt x="145" y="99"/>
                </a:cubicBezTo>
                <a:cubicBezTo>
                  <a:pt x="151" y="125"/>
                  <a:pt x="179" y="135"/>
                  <a:pt x="202" y="121"/>
                </a:cubicBezTo>
                <a:cubicBezTo>
                  <a:pt x="212" y="115"/>
                  <a:pt x="218" y="106"/>
                  <a:pt x="222" y="97"/>
                </a:cubicBezTo>
                <a:cubicBezTo>
                  <a:pt x="224" y="94"/>
                  <a:pt x="225" y="92"/>
                  <a:pt x="226" y="89"/>
                </a:cubicBezTo>
                <a:cubicBezTo>
                  <a:pt x="234" y="96"/>
                  <a:pt x="241" y="102"/>
                  <a:pt x="248" y="109"/>
                </a:cubicBezTo>
                <a:cubicBezTo>
                  <a:pt x="256" y="118"/>
                  <a:pt x="264" y="126"/>
                  <a:pt x="272" y="134"/>
                </a:cubicBezTo>
                <a:cubicBezTo>
                  <a:pt x="275" y="137"/>
                  <a:pt x="275" y="138"/>
                  <a:pt x="272" y="140"/>
                </a:cubicBezTo>
                <a:cubicBezTo>
                  <a:pt x="254" y="158"/>
                  <a:pt x="237" y="176"/>
                  <a:pt x="218" y="194"/>
                </a:cubicBezTo>
                <a:cubicBezTo>
                  <a:pt x="215" y="198"/>
                  <a:pt x="216" y="199"/>
                  <a:pt x="220" y="200"/>
                </a:cubicBezTo>
                <a:cubicBezTo>
                  <a:pt x="227" y="204"/>
                  <a:pt x="235" y="208"/>
                  <a:pt x="242" y="212"/>
                </a:cubicBezTo>
                <a:cubicBezTo>
                  <a:pt x="258" y="220"/>
                  <a:pt x="263" y="240"/>
                  <a:pt x="254" y="253"/>
                </a:cubicBezTo>
                <a:cubicBezTo>
                  <a:pt x="250" y="260"/>
                  <a:pt x="238" y="265"/>
                  <a:pt x="230" y="263"/>
                </a:cubicBezTo>
                <a:cubicBezTo>
                  <a:pt x="215" y="261"/>
                  <a:pt x="208" y="250"/>
                  <a:pt x="202" y="238"/>
                </a:cubicBezTo>
                <a:cubicBezTo>
                  <a:pt x="199" y="232"/>
                  <a:pt x="196" y="226"/>
                  <a:pt x="193" y="220"/>
                </a:cubicBezTo>
                <a:cubicBezTo>
                  <a:pt x="188" y="225"/>
                  <a:pt x="184" y="229"/>
                  <a:pt x="179" y="233"/>
                </a:cubicBezTo>
                <a:cubicBezTo>
                  <a:pt x="166" y="246"/>
                  <a:pt x="154" y="259"/>
                  <a:pt x="141" y="272"/>
                </a:cubicBezTo>
                <a:cubicBezTo>
                  <a:pt x="140" y="273"/>
                  <a:pt x="138" y="275"/>
                  <a:pt x="135" y="273"/>
                </a:cubicBezTo>
                <a:cubicBezTo>
                  <a:pt x="121" y="258"/>
                  <a:pt x="106" y="243"/>
                  <a:pt x="91" y="229"/>
                </a:cubicBezTo>
                <a:cubicBezTo>
                  <a:pt x="96" y="226"/>
                  <a:pt x="100" y="223"/>
                  <a:pt x="105" y="221"/>
                </a:cubicBezTo>
                <a:cubicBezTo>
                  <a:pt x="124" y="211"/>
                  <a:pt x="132" y="189"/>
                  <a:pt x="124" y="170"/>
                </a:cubicBezTo>
                <a:cubicBezTo>
                  <a:pt x="119" y="156"/>
                  <a:pt x="103" y="147"/>
                  <a:pt x="89" y="148"/>
                </a:cubicBezTo>
                <a:cubicBezTo>
                  <a:pt x="69" y="150"/>
                  <a:pt x="58" y="161"/>
                  <a:pt x="50" y="178"/>
                </a:cubicBezTo>
                <a:cubicBezTo>
                  <a:pt x="49" y="180"/>
                  <a:pt x="48" y="181"/>
                  <a:pt x="46" y="185"/>
                </a:cubicBezTo>
                <a:cubicBezTo>
                  <a:pt x="44" y="182"/>
                  <a:pt x="43" y="180"/>
                  <a:pt x="41" y="178"/>
                </a:cubicBezTo>
                <a:cubicBezTo>
                  <a:pt x="28" y="165"/>
                  <a:pt x="16" y="153"/>
                  <a:pt x="3" y="141"/>
                </a:cubicBezTo>
                <a:cubicBezTo>
                  <a:pt x="0" y="138"/>
                  <a:pt x="0" y="137"/>
                  <a:pt x="3" y="134"/>
                </a:cubicBezTo>
                <a:cubicBezTo>
                  <a:pt x="21" y="117"/>
                  <a:pt x="38" y="100"/>
                  <a:pt x="55" y="83"/>
                </a:cubicBezTo>
                <a:cubicBezTo>
                  <a:pt x="56" y="81"/>
                  <a:pt x="57" y="80"/>
                  <a:pt x="59" y="79"/>
                </a:cubicBezTo>
                <a:cubicBezTo>
                  <a:pt x="54" y="76"/>
                  <a:pt x="50" y="74"/>
                  <a:pt x="46" y="71"/>
                </a:cubicBezTo>
                <a:cubicBezTo>
                  <a:pt x="40" y="68"/>
                  <a:pt x="33" y="65"/>
                  <a:pt x="27" y="62"/>
                </a:cubicBezTo>
                <a:cubicBezTo>
                  <a:pt x="13" y="55"/>
                  <a:pt x="7" y="36"/>
                  <a:pt x="14" y="23"/>
                </a:cubicBezTo>
                <a:cubicBezTo>
                  <a:pt x="19" y="13"/>
                  <a:pt x="32" y="9"/>
                  <a:pt x="42" y="11"/>
                </a:cubicBezTo>
                <a:cubicBezTo>
                  <a:pt x="55" y="15"/>
                  <a:pt x="62" y="24"/>
                  <a:pt x="67" y="35"/>
                </a:cubicBezTo>
                <a:cubicBezTo>
                  <a:pt x="70" y="43"/>
                  <a:pt x="74" y="50"/>
                  <a:pt x="79" y="58"/>
                </a:cubicBezTo>
                <a:close/>
              </a:path>
            </a:pathLst>
          </a:custGeom>
          <a:solidFill>
            <a:schemeClr val="bg1"/>
          </a:solidFill>
          <a:ln>
            <a:noFill/>
          </a:ln>
        </p:spPr>
        <p:txBody>
          <a:bodyPr vert="horz" wrap="square" lIns="68580" tIns="34290" rIns="68580" bIns="34290" numCol="1" anchor="t" anchorCtr="0" compatLnSpc="1">
            <a:prstTxWarp prst="textNoShape">
              <a:avLst/>
            </a:prstTxWarp>
          </a:bodyPr>
          <a:lstStyle/>
          <a:p>
            <a:pPr defTabSz="685800">
              <a:defRPr/>
            </a:pPr>
            <a:endParaRPr lang="en-US" sz="1350" dirty="0">
              <a:solidFill>
                <a:srgbClr val="282F39"/>
              </a:solidFill>
              <a:latin typeface="Calibri" panose="020F0502020204030204"/>
            </a:endParaRPr>
          </a:p>
        </p:txBody>
      </p:sp>
      <p:sp>
        <p:nvSpPr>
          <p:cNvPr id="40" name="Freeform 14">
            <a:extLst>
              <a:ext uri="{FF2B5EF4-FFF2-40B4-BE49-F238E27FC236}">
                <a16:creationId xmlns:a16="http://schemas.microsoft.com/office/drawing/2014/main" id="{810E8DE7-BDD2-4F02-8596-0C41F69F9338}"/>
              </a:ext>
            </a:extLst>
          </p:cNvPr>
          <p:cNvSpPr>
            <a:spLocks/>
          </p:cNvSpPr>
          <p:nvPr/>
        </p:nvSpPr>
        <p:spPr bwMode="auto">
          <a:xfrm rot="3788351">
            <a:off x="7475578" y="3879417"/>
            <a:ext cx="569249" cy="569249"/>
          </a:xfrm>
          <a:custGeom>
            <a:avLst/>
            <a:gdLst>
              <a:gd name="T0" fmla="*/ 79 w 275"/>
              <a:gd name="T1" fmla="*/ 58 h 275"/>
              <a:gd name="T2" fmla="*/ 137 w 275"/>
              <a:gd name="T3" fmla="*/ 0 h 275"/>
              <a:gd name="T4" fmla="*/ 182 w 275"/>
              <a:gd name="T5" fmla="*/ 46 h 275"/>
              <a:gd name="T6" fmla="*/ 167 w 275"/>
              <a:gd name="T7" fmla="*/ 54 h 275"/>
              <a:gd name="T8" fmla="*/ 145 w 275"/>
              <a:gd name="T9" fmla="*/ 99 h 275"/>
              <a:gd name="T10" fmla="*/ 202 w 275"/>
              <a:gd name="T11" fmla="*/ 121 h 275"/>
              <a:gd name="T12" fmla="*/ 222 w 275"/>
              <a:gd name="T13" fmla="*/ 97 h 275"/>
              <a:gd name="T14" fmla="*/ 226 w 275"/>
              <a:gd name="T15" fmla="*/ 89 h 275"/>
              <a:gd name="T16" fmla="*/ 248 w 275"/>
              <a:gd name="T17" fmla="*/ 109 h 275"/>
              <a:gd name="T18" fmla="*/ 272 w 275"/>
              <a:gd name="T19" fmla="*/ 134 h 275"/>
              <a:gd name="T20" fmla="*/ 272 w 275"/>
              <a:gd name="T21" fmla="*/ 140 h 275"/>
              <a:gd name="T22" fmla="*/ 218 w 275"/>
              <a:gd name="T23" fmla="*/ 194 h 275"/>
              <a:gd name="T24" fmla="*/ 220 w 275"/>
              <a:gd name="T25" fmla="*/ 200 h 275"/>
              <a:gd name="T26" fmla="*/ 242 w 275"/>
              <a:gd name="T27" fmla="*/ 212 h 275"/>
              <a:gd name="T28" fmla="*/ 254 w 275"/>
              <a:gd name="T29" fmla="*/ 253 h 275"/>
              <a:gd name="T30" fmla="*/ 230 w 275"/>
              <a:gd name="T31" fmla="*/ 263 h 275"/>
              <a:gd name="T32" fmla="*/ 202 w 275"/>
              <a:gd name="T33" fmla="*/ 238 h 275"/>
              <a:gd name="T34" fmla="*/ 193 w 275"/>
              <a:gd name="T35" fmla="*/ 220 h 275"/>
              <a:gd name="T36" fmla="*/ 179 w 275"/>
              <a:gd name="T37" fmla="*/ 233 h 275"/>
              <a:gd name="T38" fmla="*/ 141 w 275"/>
              <a:gd name="T39" fmla="*/ 272 h 275"/>
              <a:gd name="T40" fmla="*/ 135 w 275"/>
              <a:gd name="T41" fmla="*/ 273 h 275"/>
              <a:gd name="T42" fmla="*/ 91 w 275"/>
              <a:gd name="T43" fmla="*/ 229 h 275"/>
              <a:gd name="T44" fmla="*/ 105 w 275"/>
              <a:gd name="T45" fmla="*/ 221 h 275"/>
              <a:gd name="T46" fmla="*/ 124 w 275"/>
              <a:gd name="T47" fmla="*/ 170 h 275"/>
              <a:gd name="T48" fmla="*/ 89 w 275"/>
              <a:gd name="T49" fmla="*/ 148 h 275"/>
              <a:gd name="T50" fmla="*/ 50 w 275"/>
              <a:gd name="T51" fmla="*/ 178 h 275"/>
              <a:gd name="T52" fmla="*/ 46 w 275"/>
              <a:gd name="T53" fmla="*/ 185 h 275"/>
              <a:gd name="T54" fmla="*/ 41 w 275"/>
              <a:gd name="T55" fmla="*/ 178 h 275"/>
              <a:gd name="T56" fmla="*/ 3 w 275"/>
              <a:gd name="T57" fmla="*/ 141 h 275"/>
              <a:gd name="T58" fmla="*/ 3 w 275"/>
              <a:gd name="T59" fmla="*/ 134 h 275"/>
              <a:gd name="T60" fmla="*/ 55 w 275"/>
              <a:gd name="T61" fmla="*/ 83 h 275"/>
              <a:gd name="T62" fmla="*/ 59 w 275"/>
              <a:gd name="T63" fmla="*/ 79 h 275"/>
              <a:gd name="T64" fmla="*/ 46 w 275"/>
              <a:gd name="T65" fmla="*/ 71 h 275"/>
              <a:gd name="T66" fmla="*/ 27 w 275"/>
              <a:gd name="T67" fmla="*/ 62 h 275"/>
              <a:gd name="T68" fmla="*/ 14 w 275"/>
              <a:gd name="T69" fmla="*/ 23 h 275"/>
              <a:gd name="T70" fmla="*/ 42 w 275"/>
              <a:gd name="T71" fmla="*/ 11 h 275"/>
              <a:gd name="T72" fmla="*/ 67 w 275"/>
              <a:gd name="T73" fmla="*/ 35 h 275"/>
              <a:gd name="T74" fmla="*/ 79 w 275"/>
              <a:gd name="T75" fmla="*/ 58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75" h="275">
                <a:moveTo>
                  <a:pt x="79" y="58"/>
                </a:moveTo>
                <a:cubicBezTo>
                  <a:pt x="99" y="38"/>
                  <a:pt x="118" y="19"/>
                  <a:pt x="137" y="0"/>
                </a:cubicBezTo>
                <a:cubicBezTo>
                  <a:pt x="152" y="16"/>
                  <a:pt x="167" y="31"/>
                  <a:pt x="182" y="46"/>
                </a:cubicBezTo>
                <a:cubicBezTo>
                  <a:pt x="178" y="48"/>
                  <a:pt x="173" y="51"/>
                  <a:pt x="167" y="54"/>
                </a:cubicBezTo>
                <a:cubicBezTo>
                  <a:pt x="151" y="62"/>
                  <a:pt x="141" y="82"/>
                  <a:pt x="145" y="99"/>
                </a:cubicBezTo>
                <a:cubicBezTo>
                  <a:pt x="151" y="125"/>
                  <a:pt x="179" y="135"/>
                  <a:pt x="202" y="121"/>
                </a:cubicBezTo>
                <a:cubicBezTo>
                  <a:pt x="212" y="115"/>
                  <a:pt x="218" y="106"/>
                  <a:pt x="222" y="97"/>
                </a:cubicBezTo>
                <a:cubicBezTo>
                  <a:pt x="224" y="94"/>
                  <a:pt x="225" y="92"/>
                  <a:pt x="226" y="89"/>
                </a:cubicBezTo>
                <a:cubicBezTo>
                  <a:pt x="234" y="96"/>
                  <a:pt x="241" y="102"/>
                  <a:pt x="248" y="109"/>
                </a:cubicBezTo>
                <a:cubicBezTo>
                  <a:pt x="256" y="118"/>
                  <a:pt x="264" y="126"/>
                  <a:pt x="272" y="134"/>
                </a:cubicBezTo>
                <a:cubicBezTo>
                  <a:pt x="275" y="137"/>
                  <a:pt x="275" y="138"/>
                  <a:pt x="272" y="140"/>
                </a:cubicBezTo>
                <a:cubicBezTo>
                  <a:pt x="254" y="158"/>
                  <a:pt x="237" y="176"/>
                  <a:pt x="218" y="194"/>
                </a:cubicBezTo>
                <a:cubicBezTo>
                  <a:pt x="215" y="198"/>
                  <a:pt x="216" y="199"/>
                  <a:pt x="220" y="200"/>
                </a:cubicBezTo>
                <a:cubicBezTo>
                  <a:pt x="227" y="204"/>
                  <a:pt x="235" y="208"/>
                  <a:pt x="242" y="212"/>
                </a:cubicBezTo>
                <a:cubicBezTo>
                  <a:pt x="258" y="220"/>
                  <a:pt x="263" y="240"/>
                  <a:pt x="254" y="253"/>
                </a:cubicBezTo>
                <a:cubicBezTo>
                  <a:pt x="250" y="260"/>
                  <a:pt x="238" y="265"/>
                  <a:pt x="230" y="263"/>
                </a:cubicBezTo>
                <a:cubicBezTo>
                  <a:pt x="215" y="261"/>
                  <a:pt x="208" y="250"/>
                  <a:pt x="202" y="238"/>
                </a:cubicBezTo>
                <a:cubicBezTo>
                  <a:pt x="199" y="232"/>
                  <a:pt x="196" y="226"/>
                  <a:pt x="193" y="220"/>
                </a:cubicBezTo>
                <a:cubicBezTo>
                  <a:pt x="188" y="225"/>
                  <a:pt x="184" y="229"/>
                  <a:pt x="179" y="233"/>
                </a:cubicBezTo>
                <a:cubicBezTo>
                  <a:pt x="166" y="246"/>
                  <a:pt x="154" y="259"/>
                  <a:pt x="141" y="272"/>
                </a:cubicBezTo>
                <a:cubicBezTo>
                  <a:pt x="140" y="273"/>
                  <a:pt x="138" y="275"/>
                  <a:pt x="135" y="273"/>
                </a:cubicBezTo>
                <a:cubicBezTo>
                  <a:pt x="121" y="258"/>
                  <a:pt x="106" y="243"/>
                  <a:pt x="91" y="229"/>
                </a:cubicBezTo>
                <a:cubicBezTo>
                  <a:pt x="96" y="226"/>
                  <a:pt x="100" y="223"/>
                  <a:pt x="105" y="221"/>
                </a:cubicBezTo>
                <a:cubicBezTo>
                  <a:pt x="124" y="211"/>
                  <a:pt x="132" y="189"/>
                  <a:pt x="124" y="170"/>
                </a:cubicBezTo>
                <a:cubicBezTo>
                  <a:pt x="119" y="156"/>
                  <a:pt x="103" y="147"/>
                  <a:pt x="89" y="148"/>
                </a:cubicBezTo>
                <a:cubicBezTo>
                  <a:pt x="69" y="150"/>
                  <a:pt x="58" y="161"/>
                  <a:pt x="50" y="178"/>
                </a:cubicBezTo>
                <a:cubicBezTo>
                  <a:pt x="49" y="180"/>
                  <a:pt x="48" y="181"/>
                  <a:pt x="46" y="185"/>
                </a:cubicBezTo>
                <a:cubicBezTo>
                  <a:pt x="44" y="182"/>
                  <a:pt x="43" y="180"/>
                  <a:pt x="41" y="178"/>
                </a:cubicBezTo>
                <a:cubicBezTo>
                  <a:pt x="28" y="165"/>
                  <a:pt x="16" y="153"/>
                  <a:pt x="3" y="141"/>
                </a:cubicBezTo>
                <a:cubicBezTo>
                  <a:pt x="0" y="138"/>
                  <a:pt x="0" y="137"/>
                  <a:pt x="3" y="134"/>
                </a:cubicBezTo>
                <a:cubicBezTo>
                  <a:pt x="21" y="117"/>
                  <a:pt x="38" y="100"/>
                  <a:pt x="55" y="83"/>
                </a:cubicBezTo>
                <a:cubicBezTo>
                  <a:pt x="56" y="81"/>
                  <a:pt x="57" y="80"/>
                  <a:pt x="59" y="79"/>
                </a:cubicBezTo>
                <a:cubicBezTo>
                  <a:pt x="54" y="76"/>
                  <a:pt x="50" y="74"/>
                  <a:pt x="46" y="71"/>
                </a:cubicBezTo>
                <a:cubicBezTo>
                  <a:pt x="40" y="68"/>
                  <a:pt x="33" y="65"/>
                  <a:pt x="27" y="62"/>
                </a:cubicBezTo>
                <a:cubicBezTo>
                  <a:pt x="13" y="55"/>
                  <a:pt x="7" y="36"/>
                  <a:pt x="14" y="23"/>
                </a:cubicBezTo>
                <a:cubicBezTo>
                  <a:pt x="19" y="13"/>
                  <a:pt x="32" y="9"/>
                  <a:pt x="42" y="11"/>
                </a:cubicBezTo>
                <a:cubicBezTo>
                  <a:pt x="55" y="15"/>
                  <a:pt x="62" y="24"/>
                  <a:pt x="67" y="35"/>
                </a:cubicBezTo>
                <a:cubicBezTo>
                  <a:pt x="70" y="43"/>
                  <a:pt x="74" y="50"/>
                  <a:pt x="79" y="58"/>
                </a:cubicBezTo>
                <a:close/>
              </a:path>
            </a:pathLst>
          </a:custGeom>
          <a:solidFill>
            <a:schemeClr val="bg1"/>
          </a:solidFill>
          <a:ln>
            <a:noFill/>
          </a:ln>
        </p:spPr>
        <p:txBody>
          <a:bodyPr vert="horz" wrap="square" lIns="68580" tIns="34290" rIns="68580" bIns="34290" numCol="1" anchor="t" anchorCtr="0" compatLnSpc="1">
            <a:prstTxWarp prst="textNoShape">
              <a:avLst/>
            </a:prstTxWarp>
          </a:bodyPr>
          <a:lstStyle/>
          <a:p>
            <a:pPr defTabSz="685800">
              <a:defRPr/>
            </a:pPr>
            <a:endParaRPr lang="en-US" sz="1350" dirty="0">
              <a:solidFill>
                <a:srgbClr val="282F39"/>
              </a:solidFill>
              <a:latin typeface="Calibri" panose="020F0502020204030204"/>
            </a:endParaRPr>
          </a:p>
        </p:txBody>
      </p:sp>
      <p:sp>
        <p:nvSpPr>
          <p:cNvPr id="41" name="Freeform 14">
            <a:extLst>
              <a:ext uri="{FF2B5EF4-FFF2-40B4-BE49-F238E27FC236}">
                <a16:creationId xmlns:a16="http://schemas.microsoft.com/office/drawing/2014/main" id="{810E8DE7-BDD2-4F02-8596-0C41F69F9338}"/>
              </a:ext>
            </a:extLst>
          </p:cNvPr>
          <p:cNvSpPr>
            <a:spLocks/>
          </p:cNvSpPr>
          <p:nvPr/>
        </p:nvSpPr>
        <p:spPr bwMode="auto">
          <a:xfrm rot="6876735">
            <a:off x="7538785" y="5008877"/>
            <a:ext cx="610917" cy="610917"/>
          </a:xfrm>
          <a:custGeom>
            <a:avLst/>
            <a:gdLst>
              <a:gd name="T0" fmla="*/ 79 w 275"/>
              <a:gd name="T1" fmla="*/ 58 h 275"/>
              <a:gd name="T2" fmla="*/ 137 w 275"/>
              <a:gd name="T3" fmla="*/ 0 h 275"/>
              <a:gd name="T4" fmla="*/ 182 w 275"/>
              <a:gd name="T5" fmla="*/ 46 h 275"/>
              <a:gd name="T6" fmla="*/ 167 w 275"/>
              <a:gd name="T7" fmla="*/ 54 h 275"/>
              <a:gd name="T8" fmla="*/ 145 w 275"/>
              <a:gd name="T9" fmla="*/ 99 h 275"/>
              <a:gd name="T10" fmla="*/ 202 w 275"/>
              <a:gd name="T11" fmla="*/ 121 h 275"/>
              <a:gd name="T12" fmla="*/ 222 w 275"/>
              <a:gd name="T13" fmla="*/ 97 h 275"/>
              <a:gd name="T14" fmla="*/ 226 w 275"/>
              <a:gd name="T15" fmla="*/ 89 h 275"/>
              <a:gd name="T16" fmla="*/ 248 w 275"/>
              <a:gd name="T17" fmla="*/ 109 h 275"/>
              <a:gd name="T18" fmla="*/ 272 w 275"/>
              <a:gd name="T19" fmla="*/ 134 h 275"/>
              <a:gd name="T20" fmla="*/ 272 w 275"/>
              <a:gd name="T21" fmla="*/ 140 h 275"/>
              <a:gd name="T22" fmla="*/ 218 w 275"/>
              <a:gd name="T23" fmla="*/ 194 h 275"/>
              <a:gd name="T24" fmla="*/ 220 w 275"/>
              <a:gd name="T25" fmla="*/ 200 h 275"/>
              <a:gd name="T26" fmla="*/ 242 w 275"/>
              <a:gd name="T27" fmla="*/ 212 h 275"/>
              <a:gd name="T28" fmla="*/ 254 w 275"/>
              <a:gd name="T29" fmla="*/ 253 h 275"/>
              <a:gd name="T30" fmla="*/ 230 w 275"/>
              <a:gd name="T31" fmla="*/ 263 h 275"/>
              <a:gd name="T32" fmla="*/ 202 w 275"/>
              <a:gd name="T33" fmla="*/ 238 h 275"/>
              <a:gd name="T34" fmla="*/ 193 w 275"/>
              <a:gd name="T35" fmla="*/ 220 h 275"/>
              <a:gd name="T36" fmla="*/ 179 w 275"/>
              <a:gd name="T37" fmla="*/ 233 h 275"/>
              <a:gd name="T38" fmla="*/ 141 w 275"/>
              <a:gd name="T39" fmla="*/ 272 h 275"/>
              <a:gd name="T40" fmla="*/ 135 w 275"/>
              <a:gd name="T41" fmla="*/ 273 h 275"/>
              <a:gd name="T42" fmla="*/ 91 w 275"/>
              <a:gd name="T43" fmla="*/ 229 h 275"/>
              <a:gd name="T44" fmla="*/ 105 w 275"/>
              <a:gd name="T45" fmla="*/ 221 h 275"/>
              <a:gd name="T46" fmla="*/ 124 w 275"/>
              <a:gd name="T47" fmla="*/ 170 h 275"/>
              <a:gd name="T48" fmla="*/ 89 w 275"/>
              <a:gd name="T49" fmla="*/ 148 h 275"/>
              <a:gd name="T50" fmla="*/ 50 w 275"/>
              <a:gd name="T51" fmla="*/ 178 h 275"/>
              <a:gd name="T52" fmla="*/ 46 w 275"/>
              <a:gd name="T53" fmla="*/ 185 h 275"/>
              <a:gd name="T54" fmla="*/ 41 w 275"/>
              <a:gd name="T55" fmla="*/ 178 h 275"/>
              <a:gd name="T56" fmla="*/ 3 w 275"/>
              <a:gd name="T57" fmla="*/ 141 h 275"/>
              <a:gd name="T58" fmla="*/ 3 w 275"/>
              <a:gd name="T59" fmla="*/ 134 h 275"/>
              <a:gd name="T60" fmla="*/ 55 w 275"/>
              <a:gd name="T61" fmla="*/ 83 h 275"/>
              <a:gd name="T62" fmla="*/ 59 w 275"/>
              <a:gd name="T63" fmla="*/ 79 h 275"/>
              <a:gd name="T64" fmla="*/ 46 w 275"/>
              <a:gd name="T65" fmla="*/ 71 h 275"/>
              <a:gd name="T66" fmla="*/ 27 w 275"/>
              <a:gd name="T67" fmla="*/ 62 h 275"/>
              <a:gd name="T68" fmla="*/ 14 w 275"/>
              <a:gd name="T69" fmla="*/ 23 h 275"/>
              <a:gd name="T70" fmla="*/ 42 w 275"/>
              <a:gd name="T71" fmla="*/ 11 h 275"/>
              <a:gd name="T72" fmla="*/ 67 w 275"/>
              <a:gd name="T73" fmla="*/ 35 h 275"/>
              <a:gd name="T74" fmla="*/ 79 w 275"/>
              <a:gd name="T75" fmla="*/ 58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75" h="275">
                <a:moveTo>
                  <a:pt x="79" y="58"/>
                </a:moveTo>
                <a:cubicBezTo>
                  <a:pt x="99" y="38"/>
                  <a:pt x="118" y="19"/>
                  <a:pt x="137" y="0"/>
                </a:cubicBezTo>
                <a:cubicBezTo>
                  <a:pt x="152" y="16"/>
                  <a:pt x="167" y="31"/>
                  <a:pt x="182" y="46"/>
                </a:cubicBezTo>
                <a:cubicBezTo>
                  <a:pt x="178" y="48"/>
                  <a:pt x="173" y="51"/>
                  <a:pt x="167" y="54"/>
                </a:cubicBezTo>
                <a:cubicBezTo>
                  <a:pt x="151" y="62"/>
                  <a:pt x="141" y="82"/>
                  <a:pt x="145" y="99"/>
                </a:cubicBezTo>
                <a:cubicBezTo>
                  <a:pt x="151" y="125"/>
                  <a:pt x="179" y="135"/>
                  <a:pt x="202" y="121"/>
                </a:cubicBezTo>
                <a:cubicBezTo>
                  <a:pt x="212" y="115"/>
                  <a:pt x="218" y="106"/>
                  <a:pt x="222" y="97"/>
                </a:cubicBezTo>
                <a:cubicBezTo>
                  <a:pt x="224" y="94"/>
                  <a:pt x="225" y="92"/>
                  <a:pt x="226" y="89"/>
                </a:cubicBezTo>
                <a:cubicBezTo>
                  <a:pt x="234" y="96"/>
                  <a:pt x="241" y="102"/>
                  <a:pt x="248" y="109"/>
                </a:cubicBezTo>
                <a:cubicBezTo>
                  <a:pt x="256" y="118"/>
                  <a:pt x="264" y="126"/>
                  <a:pt x="272" y="134"/>
                </a:cubicBezTo>
                <a:cubicBezTo>
                  <a:pt x="275" y="137"/>
                  <a:pt x="275" y="138"/>
                  <a:pt x="272" y="140"/>
                </a:cubicBezTo>
                <a:cubicBezTo>
                  <a:pt x="254" y="158"/>
                  <a:pt x="237" y="176"/>
                  <a:pt x="218" y="194"/>
                </a:cubicBezTo>
                <a:cubicBezTo>
                  <a:pt x="215" y="198"/>
                  <a:pt x="216" y="199"/>
                  <a:pt x="220" y="200"/>
                </a:cubicBezTo>
                <a:cubicBezTo>
                  <a:pt x="227" y="204"/>
                  <a:pt x="235" y="208"/>
                  <a:pt x="242" y="212"/>
                </a:cubicBezTo>
                <a:cubicBezTo>
                  <a:pt x="258" y="220"/>
                  <a:pt x="263" y="240"/>
                  <a:pt x="254" y="253"/>
                </a:cubicBezTo>
                <a:cubicBezTo>
                  <a:pt x="250" y="260"/>
                  <a:pt x="238" y="265"/>
                  <a:pt x="230" y="263"/>
                </a:cubicBezTo>
                <a:cubicBezTo>
                  <a:pt x="215" y="261"/>
                  <a:pt x="208" y="250"/>
                  <a:pt x="202" y="238"/>
                </a:cubicBezTo>
                <a:cubicBezTo>
                  <a:pt x="199" y="232"/>
                  <a:pt x="196" y="226"/>
                  <a:pt x="193" y="220"/>
                </a:cubicBezTo>
                <a:cubicBezTo>
                  <a:pt x="188" y="225"/>
                  <a:pt x="184" y="229"/>
                  <a:pt x="179" y="233"/>
                </a:cubicBezTo>
                <a:cubicBezTo>
                  <a:pt x="166" y="246"/>
                  <a:pt x="154" y="259"/>
                  <a:pt x="141" y="272"/>
                </a:cubicBezTo>
                <a:cubicBezTo>
                  <a:pt x="140" y="273"/>
                  <a:pt x="138" y="275"/>
                  <a:pt x="135" y="273"/>
                </a:cubicBezTo>
                <a:cubicBezTo>
                  <a:pt x="121" y="258"/>
                  <a:pt x="106" y="243"/>
                  <a:pt x="91" y="229"/>
                </a:cubicBezTo>
                <a:cubicBezTo>
                  <a:pt x="96" y="226"/>
                  <a:pt x="100" y="223"/>
                  <a:pt x="105" y="221"/>
                </a:cubicBezTo>
                <a:cubicBezTo>
                  <a:pt x="124" y="211"/>
                  <a:pt x="132" y="189"/>
                  <a:pt x="124" y="170"/>
                </a:cubicBezTo>
                <a:cubicBezTo>
                  <a:pt x="119" y="156"/>
                  <a:pt x="103" y="147"/>
                  <a:pt x="89" y="148"/>
                </a:cubicBezTo>
                <a:cubicBezTo>
                  <a:pt x="69" y="150"/>
                  <a:pt x="58" y="161"/>
                  <a:pt x="50" y="178"/>
                </a:cubicBezTo>
                <a:cubicBezTo>
                  <a:pt x="49" y="180"/>
                  <a:pt x="48" y="181"/>
                  <a:pt x="46" y="185"/>
                </a:cubicBezTo>
                <a:cubicBezTo>
                  <a:pt x="44" y="182"/>
                  <a:pt x="43" y="180"/>
                  <a:pt x="41" y="178"/>
                </a:cubicBezTo>
                <a:cubicBezTo>
                  <a:pt x="28" y="165"/>
                  <a:pt x="16" y="153"/>
                  <a:pt x="3" y="141"/>
                </a:cubicBezTo>
                <a:cubicBezTo>
                  <a:pt x="0" y="138"/>
                  <a:pt x="0" y="137"/>
                  <a:pt x="3" y="134"/>
                </a:cubicBezTo>
                <a:cubicBezTo>
                  <a:pt x="21" y="117"/>
                  <a:pt x="38" y="100"/>
                  <a:pt x="55" y="83"/>
                </a:cubicBezTo>
                <a:cubicBezTo>
                  <a:pt x="56" y="81"/>
                  <a:pt x="57" y="80"/>
                  <a:pt x="59" y="79"/>
                </a:cubicBezTo>
                <a:cubicBezTo>
                  <a:pt x="54" y="76"/>
                  <a:pt x="50" y="74"/>
                  <a:pt x="46" y="71"/>
                </a:cubicBezTo>
                <a:cubicBezTo>
                  <a:pt x="40" y="68"/>
                  <a:pt x="33" y="65"/>
                  <a:pt x="27" y="62"/>
                </a:cubicBezTo>
                <a:cubicBezTo>
                  <a:pt x="13" y="55"/>
                  <a:pt x="7" y="36"/>
                  <a:pt x="14" y="23"/>
                </a:cubicBezTo>
                <a:cubicBezTo>
                  <a:pt x="19" y="13"/>
                  <a:pt x="32" y="9"/>
                  <a:pt x="42" y="11"/>
                </a:cubicBezTo>
                <a:cubicBezTo>
                  <a:pt x="55" y="15"/>
                  <a:pt x="62" y="24"/>
                  <a:pt x="67" y="35"/>
                </a:cubicBezTo>
                <a:cubicBezTo>
                  <a:pt x="70" y="43"/>
                  <a:pt x="74" y="50"/>
                  <a:pt x="79" y="58"/>
                </a:cubicBezTo>
                <a:close/>
              </a:path>
            </a:pathLst>
          </a:custGeom>
          <a:solidFill>
            <a:schemeClr val="bg1"/>
          </a:solidFill>
          <a:ln>
            <a:noFill/>
          </a:ln>
        </p:spPr>
        <p:txBody>
          <a:bodyPr vert="horz" wrap="square" lIns="68580" tIns="34290" rIns="68580" bIns="34290" numCol="1" anchor="t" anchorCtr="0" compatLnSpc="1">
            <a:prstTxWarp prst="textNoShape">
              <a:avLst/>
            </a:prstTxWarp>
          </a:bodyPr>
          <a:lstStyle/>
          <a:p>
            <a:pPr defTabSz="685800">
              <a:defRPr/>
            </a:pPr>
            <a:endParaRPr lang="en-US" sz="1350" dirty="0">
              <a:solidFill>
                <a:srgbClr val="282F39"/>
              </a:solidFill>
              <a:latin typeface="Calibri" panose="020F0502020204030204"/>
            </a:endParaRPr>
          </a:p>
        </p:txBody>
      </p:sp>
      <p:sp>
        <p:nvSpPr>
          <p:cNvPr id="18" name="Dikdörtgen 17">
            <a:extLst>
              <a:ext uri="{FF2B5EF4-FFF2-40B4-BE49-F238E27FC236}">
                <a16:creationId xmlns:a16="http://schemas.microsoft.com/office/drawing/2014/main" id="{C61387F6-863B-F243-85FD-8DCE903D559D}"/>
              </a:ext>
            </a:extLst>
          </p:cNvPr>
          <p:cNvSpPr/>
          <p:nvPr/>
        </p:nvSpPr>
        <p:spPr>
          <a:xfrm>
            <a:off x="146905" y="52188"/>
            <a:ext cx="8118414" cy="769441"/>
          </a:xfrm>
          <a:prstGeom prst="rect">
            <a:avLst/>
          </a:prstGeom>
        </p:spPr>
        <p:txBody>
          <a:bodyPr wrap="square">
            <a:spAutoFit/>
          </a:bodyPr>
          <a:lstStyle/>
          <a:p>
            <a:pPr lvl="0"/>
            <a:r>
              <a:rPr lang="tr-TR" sz="4400" b="1" spc="-200" dirty="0" err="1" smtClean="0">
                <a:solidFill>
                  <a:srgbClr val="00B158"/>
                </a:solidFill>
              </a:rPr>
              <a:t>Treatment</a:t>
            </a:r>
            <a:r>
              <a:rPr lang="tr-TR" sz="4400" b="1" spc="-200" dirty="0" smtClean="0">
                <a:solidFill>
                  <a:srgbClr val="00B158"/>
                </a:solidFill>
              </a:rPr>
              <a:t> </a:t>
            </a:r>
            <a:r>
              <a:rPr lang="tr-TR" sz="4400" b="1" spc="-200" dirty="0">
                <a:solidFill>
                  <a:srgbClr val="00B158"/>
                </a:solidFill>
              </a:rPr>
              <a:t>of </a:t>
            </a:r>
            <a:r>
              <a:rPr lang="tr-TR" sz="4400" b="1" spc="-200" dirty="0" err="1">
                <a:solidFill>
                  <a:srgbClr val="00B158"/>
                </a:solidFill>
              </a:rPr>
              <a:t>Gambling</a:t>
            </a:r>
            <a:r>
              <a:rPr lang="tr-TR" sz="4400" b="1" spc="-200" dirty="0">
                <a:solidFill>
                  <a:srgbClr val="00B158"/>
                </a:solidFill>
              </a:rPr>
              <a:t> </a:t>
            </a:r>
            <a:r>
              <a:rPr lang="tr-TR" sz="4400" b="1" spc="-200" dirty="0" err="1">
                <a:solidFill>
                  <a:srgbClr val="00B158"/>
                </a:solidFill>
              </a:rPr>
              <a:t>Addiction</a:t>
            </a:r>
            <a:endParaRPr lang="tr-TR" sz="4400" dirty="0">
              <a:solidFill>
                <a:prstClr val="black"/>
              </a:solidFill>
            </a:endParaRPr>
          </a:p>
        </p:txBody>
      </p:sp>
      <p:sp>
        <p:nvSpPr>
          <p:cNvPr id="19" name="Rectangle 46">
            <a:extLst>
              <a:ext uri="{FF2B5EF4-FFF2-40B4-BE49-F238E27FC236}">
                <a16:creationId xmlns:a16="http://schemas.microsoft.com/office/drawing/2014/main" id="{252C7FF1-0299-DA42-84E2-B1A4DEB54A48}"/>
              </a:ext>
            </a:extLst>
          </p:cNvPr>
          <p:cNvSpPr/>
          <p:nvPr/>
        </p:nvSpPr>
        <p:spPr>
          <a:xfrm flipV="1">
            <a:off x="342900" y="1367599"/>
            <a:ext cx="8524875" cy="64719"/>
          </a:xfrm>
          <a:prstGeom prst="rect">
            <a:avLst/>
          </a:prstGeom>
          <a:solidFill>
            <a:srgbClr val="00B1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dirty="0">
              <a:solidFill>
                <a:srgbClr val="FFFFFF"/>
              </a:solidFill>
              <a:latin typeface="Calibri" panose="020F0502020204030204"/>
            </a:endParaRPr>
          </a:p>
        </p:txBody>
      </p:sp>
    </p:spTree>
    <p:extLst>
      <p:ext uri="{BB962C8B-B14F-4D97-AF65-F5344CB8AC3E}">
        <p14:creationId xmlns:p14="http://schemas.microsoft.com/office/powerpoint/2010/main" val="3031051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 calcmode="lin" valueType="num">
                                      <p:cBhvr additive="base">
                                        <p:cTn id="7" dur="1000" fill="hold"/>
                                        <p:tgtEl>
                                          <p:spTgt spid="38"/>
                                        </p:tgtEl>
                                        <p:attrNameLst>
                                          <p:attrName>ppt_x</p:attrName>
                                        </p:attrNameLst>
                                      </p:cBhvr>
                                      <p:tavLst>
                                        <p:tav tm="0">
                                          <p:val>
                                            <p:strVal val="1+#ppt_w/2"/>
                                          </p:val>
                                        </p:tav>
                                        <p:tav tm="100000">
                                          <p:val>
                                            <p:strVal val="#ppt_x"/>
                                          </p:val>
                                        </p:tav>
                                      </p:tavLst>
                                    </p:anim>
                                    <p:anim calcmode="lin" valueType="num">
                                      <p:cBhvr additive="base">
                                        <p:cTn id="8" dur="1000" fill="hold"/>
                                        <p:tgtEl>
                                          <p:spTgt spid="38"/>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 presetClass="entr" presetSubtype="2" decel="100000" fill="hold" grpId="0" nodeType="afterEffect">
                                  <p:stCondLst>
                                    <p:cond delay="0"/>
                                  </p:stCondLst>
                                  <p:childTnLst>
                                    <p:set>
                                      <p:cBhvr>
                                        <p:cTn id="11" dur="1" fill="hold">
                                          <p:stCondLst>
                                            <p:cond delay="0"/>
                                          </p:stCondLst>
                                        </p:cTn>
                                        <p:tgtEl>
                                          <p:spTgt spid="39"/>
                                        </p:tgtEl>
                                        <p:attrNameLst>
                                          <p:attrName>style.visibility</p:attrName>
                                        </p:attrNameLst>
                                      </p:cBhvr>
                                      <p:to>
                                        <p:strVal val="visible"/>
                                      </p:to>
                                    </p:set>
                                    <p:anim calcmode="lin" valueType="num">
                                      <p:cBhvr additive="base">
                                        <p:cTn id="12" dur="1000" fill="hold"/>
                                        <p:tgtEl>
                                          <p:spTgt spid="39"/>
                                        </p:tgtEl>
                                        <p:attrNameLst>
                                          <p:attrName>ppt_x</p:attrName>
                                        </p:attrNameLst>
                                      </p:cBhvr>
                                      <p:tavLst>
                                        <p:tav tm="0">
                                          <p:val>
                                            <p:strVal val="1+#ppt_w/2"/>
                                          </p:val>
                                        </p:tav>
                                        <p:tav tm="100000">
                                          <p:val>
                                            <p:strVal val="#ppt_x"/>
                                          </p:val>
                                        </p:tav>
                                      </p:tavLst>
                                    </p:anim>
                                    <p:anim calcmode="lin" valueType="num">
                                      <p:cBhvr additive="base">
                                        <p:cTn id="13" dur="1000" fill="hold"/>
                                        <p:tgtEl>
                                          <p:spTgt spid="39"/>
                                        </p:tgtEl>
                                        <p:attrNameLst>
                                          <p:attrName>ppt_y</p:attrName>
                                        </p:attrNameLst>
                                      </p:cBhvr>
                                      <p:tavLst>
                                        <p:tav tm="0">
                                          <p:val>
                                            <p:strVal val="#ppt_y"/>
                                          </p:val>
                                        </p:tav>
                                        <p:tav tm="100000">
                                          <p:val>
                                            <p:strVal val="#ppt_y"/>
                                          </p:val>
                                        </p:tav>
                                      </p:tavLst>
                                    </p:anim>
                                  </p:childTnLst>
                                </p:cTn>
                              </p:par>
                            </p:childTnLst>
                          </p:cTn>
                        </p:par>
                        <p:par>
                          <p:cTn id="14" fill="hold">
                            <p:stCondLst>
                              <p:cond delay="2000"/>
                            </p:stCondLst>
                            <p:childTnLst>
                              <p:par>
                                <p:cTn id="15" presetID="2" presetClass="entr" presetSubtype="2" decel="100000" fill="hold" grpId="0" nodeType="afterEffect">
                                  <p:stCondLst>
                                    <p:cond delay="0"/>
                                  </p:stCondLst>
                                  <p:childTnLst>
                                    <p:set>
                                      <p:cBhvr>
                                        <p:cTn id="16" dur="1" fill="hold">
                                          <p:stCondLst>
                                            <p:cond delay="0"/>
                                          </p:stCondLst>
                                        </p:cTn>
                                        <p:tgtEl>
                                          <p:spTgt spid="40"/>
                                        </p:tgtEl>
                                        <p:attrNameLst>
                                          <p:attrName>style.visibility</p:attrName>
                                        </p:attrNameLst>
                                      </p:cBhvr>
                                      <p:to>
                                        <p:strVal val="visible"/>
                                      </p:to>
                                    </p:set>
                                    <p:anim calcmode="lin" valueType="num">
                                      <p:cBhvr additive="base">
                                        <p:cTn id="17" dur="1000" fill="hold"/>
                                        <p:tgtEl>
                                          <p:spTgt spid="40"/>
                                        </p:tgtEl>
                                        <p:attrNameLst>
                                          <p:attrName>ppt_x</p:attrName>
                                        </p:attrNameLst>
                                      </p:cBhvr>
                                      <p:tavLst>
                                        <p:tav tm="0">
                                          <p:val>
                                            <p:strVal val="1+#ppt_w/2"/>
                                          </p:val>
                                        </p:tav>
                                        <p:tav tm="100000">
                                          <p:val>
                                            <p:strVal val="#ppt_x"/>
                                          </p:val>
                                        </p:tav>
                                      </p:tavLst>
                                    </p:anim>
                                    <p:anim calcmode="lin" valueType="num">
                                      <p:cBhvr additive="base">
                                        <p:cTn id="18" dur="1000" fill="hold"/>
                                        <p:tgtEl>
                                          <p:spTgt spid="40"/>
                                        </p:tgtEl>
                                        <p:attrNameLst>
                                          <p:attrName>ppt_y</p:attrName>
                                        </p:attrNameLst>
                                      </p:cBhvr>
                                      <p:tavLst>
                                        <p:tav tm="0">
                                          <p:val>
                                            <p:strVal val="#ppt_y"/>
                                          </p:val>
                                        </p:tav>
                                        <p:tav tm="100000">
                                          <p:val>
                                            <p:strVal val="#ppt_y"/>
                                          </p:val>
                                        </p:tav>
                                      </p:tavLst>
                                    </p:anim>
                                  </p:childTnLst>
                                </p:cTn>
                              </p:par>
                            </p:childTnLst>
                          </p:cTn>
                        </p:par>
                        <p:par>
                          <p:cTn id="19" fill="hold">
                            <p:stCondLst>
                              <p:cond delay="3000"/>
                            </p:stCondLst>
                            <p:childTnLst>
                              <p:par>
                                <p:cTn id="20" presetID="2" presetClass="entr" presetSubtype="2" decel="100000" fill="hold" grpId="0" nodeType="afterEffect">
                                  <p:stCondLst>
                                    <p:cond delay="0"/>
                                  </p:stCondLst>
                                  <p:childTnLst>
                                    <p:set>
                                      <p:cBhvr>
                                        <p:cTn id="21" dur="1" fill="hold">
                                          <p:stCondLst>
                                            <p:cond delay="0"/>
                                          </p:stCondLst>
                                        </p:cTn>
                                        <p:tgtEl>
                                          <p:spTgt spid="41"/>
                                        </p:tgtEl>
                                        <p:attrNameLst>
                                          <p:attrName>style.visibility</p:attrName>
                                        </p:attrNameLst>
                                      </p:cBhvr>
                                      <p:to>
                                        <p:strVal val="visible"/>
                                      </p:to>
                                    </p:set>
                                    <p:anim calcmode="lin" valueType="num">
                                      <p:cBhvr additive="base">
                                        <p:cTn id="22" dur="1000" fill="hold"/>
                                        <p:tgtEl>
                                          <p:spTgt spid="41"/>
                                        </p:tgtEl>
                                        <p:attrNameLst>
                                          <p:attrName>ppt_x</p:attrName>
                                        </p:attrNameLst>
                                      </p:cBhvr>
                                      <p:tavLst>
                                        <p:tav tm="0">
                                          <p:val>
                                            <p:strVal val="1+#ppt_w/2"/>
                                          </p:val>
                                        </p:tav>
                                        <p:tav tm="100000">
                                          <p:val>
                                            <p:strVal val="#ppt_x"/>
                                          </p:val>
                                        </p:tav>
                                      </p:tavLst>
                                    </p:anim>
                                    <p:anim calcmode="lin" valueType="num">
                                      <p:cBhvr additive="base">
                                        <p:cTn id="23" dur="1000" fill="hold"/>
                                        <p:tgtEl>
                                          <p:spTgt spid="4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9" grpId="0" animBg="1"/>
      <p:bldP spid="40" grpId="0" animBg="1"/>
      <p:bldP spid="4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Resim 9">
            <a:extLst>
              <a:ext uri="{FF2B5EF4-FFF2-40B4-BE49-F238E27FC236}">
                <a16:creationId xmlns:a16="http://schemas.microsoft.com/office/drawing/2014/main" id="{49387AC1-77BA-304E-827B-DC4593D8AE60}"/>
              </a:ext>
            </a:extLst>
          </p:cNvPr>
          <p:cNvPicPr>
            <a:picLocks noChangeAspect="1"/>
          </p:cNvPicPr>
          <p:nvPr/>
        </p:nvPicPr>
        <p:blipFill>
          <a:blip r:embed="rId2"/>
          <a:stretch>
            <a:fillRect/>
          </a:stretch>
        </p:blipFill>
        <p:spPr>
          <a:xfrm>
            <a:off x="962570" y="2631106"/>
            <a:ext cx="7150100" cy="3074455"/>
          </a:xfrm>
          <a:prstGeom prst="rect">
            <a:avLst/>
          </a:prstGeom>
        </p:spPr>
      </p:pic>
      <p:sp>
        <p:nvSpPr>
          <p:cNvPr id="2" name="Unvan 1"/>
          <p:cNvSpPr>
            <a:spLocks noGrp="1"/>
          </p:cNvSpPr>
          <p:nvPr>
            <p:ph type="title"/>
          </p:nvPr>
        </p:nvSpPr>
        <p:spPr>
          <a:xfrm>
            <a:off x="355599" y="97388"/>
            <a:ext cx="9094573" cy="833612"/>
          </a:xfrm>
        </p:spPr>
        <p:txBody>
          <a:bodyPr>
            <a:normAutofit/>
          </a:bodyPr>
          <a:lstStyle/>
          <a:p>
            <a:r>
              <a:rPr lang="en-US" sz="3600" spc="-150" dirty="0" smtClean="0">
                <a:latin typeface="Calibri Regular"/>
                <a:ea typeface="Tahoma" panose="020B0604030504040204" pitchFamily="34" charset="0"/>
                <a:cs typeface="Tahoma" panose="020B0604030504040204" pitchFamily="34" charset="0"/>
              </a:rPr>
              <a:t>Substance </a:t>
            </a:r>
            <a:r>
              <a:rPr lang="tr-TR" sz="3600" spc="-150" dirty="0" err="1">
                <a:latin typeface="Calibri Regular"/>
                <a:ea typeface="Tahoma" panose="020B0604030504040204" pitchFamily="34" charset="0"/>
                <a:cs typeface="Tahoma" panose="020B0604030504040204" pitchFamily="34" charset="0"/>
              </a:rPr>
              <a:t>A</a:t>
            </a:r>
            <a:r>
              <a:rPr lang="tr-TR" sz="3600" spc="-150" dirty="0" err="1" smtClean="0">
                <a:latin typeface="Calibri Regular"/>
                <a:ea typeface="Tahoma" panose="020B0604030504040204" pitchFamily="34" charset="0"/>
                <a:cs typeface="Tahoma" panose="020B0604030504040204" pitchFamily="34" charset="0"/>
              </a:rPr>
              <a:t>ddiction</a:t>
            </a:r>
            <a:r>
              <a:rPr lang="tr-TR" sz="3600" spc="-150" dirty="0" smtClean="0">
                <a:latin typeface="Calibri Regular"/>
                <a:ea typeface="Tahoma" panose="020B0604030504040204" pitchFamily="34" charset="0"/>
                <a:cs typeface="Tahoma" panose="020B0604030504040204" pitchFamily="34" charset="0"/>
              </a:rPr>
              <a:t> </a:t>
            </a:r>
            <a:r>
              <a:rPr lang="en-US" sz="3600" spc="-150" dirty="0" smtClean="0">
                <a:latin typeface="Calibri Regular"/>
                <a:ea typeface="Tahoma" panose="020B0604030504040204" pitchFamily="34" charset="0"/>
                <a:cs typeface="Tahoma" panose="020B0604030504040204" pitchFamily="34" charset="0"/>
              </a:rPr>
              <a:t> </a:t>
            </a:r>
            <a:endParaRPr lang="en-US" sz="3600" spc="-150" dirty="0">
              <a:latin typeface="Calibri Regular"/>
              <a:ea typeface="Tahoma" panose="020B0604030504040204" pitchFamily="34" charset="0"/>
              <a:cs typeface="Tahoma" panose="020B0604030504040204" pitchFamily="34" charset="0"/>
            </a:endParaRPr>
          </a:p>
        </p:txBody>
      </p:sp>
      <p:sp>
        <p:nvSpPr>
          <p:cNvPr id="3" name="İçerik Yer Tutucusu 2"/>
          <p:cNvSpPr>
            <a:spLocks noGrp="1"/>
          </p:cNvSpPr>
          <p:nvPr>
            <p:ph idx="1"/>
          </p:nvPr>
        </p:nvSpPr>
        <p:spPr>
          <a:xfrm>
            <a:off x="444500" y="1738571"/>
            <a:ext cx="7867286" cy="593758"/>
          </a:xfrm>
        </p:spPr>
        <p:txBody>
          <a:bodyPr>
            <a:normAutofit/>
          </a:bodyPr>
          <a:lstStyle/>
          <a:p>
            <a:pPr lvl="0"/>
            <a:r>
              <a:rPr lang="en-US" sz="1800" dirty="0">
                <a:solidFill>
                  <a:prstClr val="black"/>
                </a:solidFill>
                <a:latin typeface="Calibri Regular"/>
                <a:ea typeface="Tahoma" panose="020B0604030504040204" pitchFamily="34" charset="0"/>
                <a:cs typeface="Tahoma" panose="020B0604030504040204" pitchFamily="34" charset="0"/>
              </a:rPr>
              <a:t>Each individual has his / her own problems. An effective treatment addresses not only the substance use, but also psycho-social needs</a:t>
            </a:r>
            <a:r>
              <a:rPr lang="en-US" sz="1800" dirty="0">
                <a:latin typeface="Calibri Regular"/>
                <a:ea typeface="Tahoma" panose="020B0604030504040204" pitchFamily="34" charset="0"/>
                <a:cs typeface="Tahoma" panose="020B0604030504040204" pitchFamily="34" charset="0"/>
              </a:rPr>
              <a:t>. </a:t>
            </a:r>
          </a:p>
        </p:txBody>
      </p:sp>
      <p:sp>
        <p:nvSpPr>
          <p:cNvPr id="4" name="Slayt Numarası Yer Tutucusu 3"/>
          <p:cNvSpPr>
            <a:spLocks noGrp="1"/>
          </p:cNvSpPr>
          <p:nvPr>
            <p:ph type="sldNum" sz="quarter" idx="12"/>
          </p:nvPr>
        </p:nvSpPr>
        <p:spPr/>
        <p:txBody>
          <a:bodyPr/>
          <a:lstStyle/>
          <a:p>
            <a:fld id="{79FA34DF-5BD5-4844-939F-F3231C9C8646}" type="slidenum">
              <a:rPr lang="tr-TR" smtClean="0"/>
              <a:pPr/>
              <a:t>21</a:t>
            </a:fld>
            <a:endParaRPr lang="tr-TR" dirty="0"/>
          </a:p>
        </p:txBody>
      </p:sp>
      <p:sp>
        <p:nvSpPr>
          <p:cNvPr id="6" name="Dikdörtgen 5"/>
          <p:cNvSpPr/>
          <p:nvPr/>
        </p:nvSpPr>
        <p:spPr>
          <a:xfrm>
            <a:off x="355599" y="998163"/>
            <a:ext cx="8566727" cy="590931"/>
          </a:xfrm>
          <a:prstGeom prst="rect">
            <a:avLst/>
          </a:prstGeom>
        </p:spPr>
        <p:txBody>
          <a:bodyPr wrap="square">
            <a:spAutoFit/>
          </a:bodyPr>
          <a:lstStyle/>
          <a:p>
            <a:pPr lvl="0">
              <a:lnSpc>
                <a:spcPct val="90000"/>
              </a:lnSpc>
              <a:spcBef>
                <a:spcPts val="1000"/>
              </a:spcBef>
            </a:pPr>
            <a:r>
              <a:rPr lang="tr-TR" dirty="0" err="1" smtClean="0">
                <a:solidFill>
                  <a:prstClr val="black"/>
                </a:solidFill>
                <a:latin typeface="Calibri Regular"/>
                <a:ea typeface="Tahoma" panose="020B0604030504040204" pitchFamily="34" charset="0"/>
                <a:cs typeface="Tahoma" panose="020B0604030504040204" pitchFamily="34" charset="0"/>
              </a:rPr>
              <a:t>Treatments</a:t>
            </a:r>
            <a:r>
              <a:rPr lang="en-US" dirty="0" smtClean="0">
                <a:solidFill>
                  <a:prstClr val="black"/>
                </a:solidFill>
                <a:latin typeface="Calibri Regular"/>
                <a:ea typeface="Tahoma" panose="020B0604030504040204" pitchFamily="34" charset="0"/>
                <a:cs typeface="Tahoma" panose="020B0604030504040204" pitchFamily="34" charset="0"/>
              </a:rPr>
              <a:t> </a:t>
            </a:r>
            <a:r>
              <a:rPr lang="en-US" dirty="0">
                <a:solidFill>
                  <a:prstClr val="black"/>
                </a:solidFill>
                <a:latin typeface="Calibri Regular"/>
                <a:ea typeface="Tahoma" panose="020B0604030504040204" pitchFamily="34" charset="0"/>
                <a:cs typeface="Tahoma" panose="020B0604030504040204" pitchFamily="34" charset="0"/>
              </a:rPr>
              <a:t>in substance use are different to the approaches to other psychiatric disorders. There are several principles followed in intervention.</a:t>
            </a:r>
          </a:p>
        </p:txBody>
      </p:sp>
      <p:sp>
        <p:nvSpPr>
          <p:cNvPr id="9" name="Dikdörtgen 8">
            <a:extLst>
              <a:ext uri="{FF2B5EF4-FFF2-40B4-BE49-F238E27FC236}">
                <a16:creationId xmlns:a16="http://schemas.microsoft.com/office/drawing/2014/main" id="{F2AF2F15-E181-6746-B9E7-8288A1F2E398}"/>
              </a:ext>
            </a:extLst>
          </p:cNvPr>
          <p:cNvSpPr/>
          <p:nvPr/>
        </p:nvSpPr>
        <p:spPr>
          <a:xfrm>
            <a:off x="1225396" y="2776153"/>
            <a:ext cx="1205266" cy="646331"/>
          </a:xfrm>
          <a:prstGeom prst="rect">
            <a:avLst/>
          </a:prstGeom>
        </p:spPr>
        <p:txBody>
          <a:bodyPr wrap="none">
            <a:spAutoFit/>
          </a:bodyPr>
          <a:lstStyle/>
          <a:p>
            <a:pPr lvl="0" algn="ctr">
              <a:defRPr/>
            </a:pPr>
            <a:r>
              <a:rPr lang="en-US" dirty="0">
                <a:solidFill>
                  <a:srgbClr val="FFFFFF"/>
                </a:solidFill>
              </a:rPr>
              <a:t>Relapse</a:t>
            </a:r>
          </a:p>
          <a:p>
            <a:pPr lvl="0" algn="ctr">
              <a:defRPr/>
            </a:pPr>
            <a:r>
              <a:rPr lang="en-US" dirty="0">
                <a:solidFill>
                  <a:srgbClr val="FFFFFF"/>
                </a:solidFill>
              </a:rPr>
              <a:t>Prevention</a:t>
            </a:r>
          </a:p>
        </p:txBody>
      </p:sp>
      <p:sp>
        <p:nvSpPr>
          <p:cNvPr id="25" name="Dikdörtgen 24">
            <a:extLst>
              <a:ext uri="{FF2B5EF4-FFF2-40B4-BE49-F238E27FC236}">
                <a16:creationId xmlns:a16="http://schemas.microsoft.com/office/drawing/2014/main" id="{C3F65C73-B152-2447-9B7D-83786A940250}"/>
              </a:ext>
            </a:extLst>
          </p:cNvPr>
          <p:cNvSpPr/>
          <p:nvPr/>
        </p:nvSpPr>
        <p:spPr>
          <a:xfrm>
            <a:off x="1360593" y="3822419"/>
            <a:ext cx="934871" cy="646331"/>
          </a:xfrm>
          <a:prstGeom prst="rect">
            <a:avLst/>
          </a:prstGeom>
        </p:spPr>
        <p:txBody>
          <a:bodyPr wrap="none">
            <a:spAutoFit/>
          </a:bodyPr>
          <a:lstStyle/>
          <a:p>
            <a:pPr lvl="0" algn="ctr">
              <a:defRPr/>
            </a:pPr>
            <a:r>
              <a:rPr lang="en-US" dirty="0">
                <a:solidFill>
                  <a:srgbClr val="FFFFFF"/>
                </a:solidFill>
              </a:rPr>
              <a:t>Medical</a:t>
            </a:r>
          </a:p>
          <a:p>
            <a:pPr lvl="0" algn="ctr">
              <a:defRPr/>
            </a:pPr>
            <a:r>
              <a:rPr lang="en-US" dirty="0">
                <a:solidFill>
                  <a:srgbClr val="FFFFFF"/>
                </a:solidFill>
              </a:rPr>
              <a:t>Support</a:t>
            </a:r>
          </a:p>
        </p:txBody>
      </p:sp>
      <p:sp>
        <p:nvSpPr>
          <p:cNvPr id="26" name="Dikdörtgen 25">
            <a:extLst>
              <a:ext uri="{FF2B5EF4-FFF2-40B4-BE49-F238E27FC236}">
                <a16:creationId xmlns:a16="http://schemas.microsoft.com/office/drawing/2014/main" id="{A4933C77-707C-B240-AE49-836C4A916DFF}"/>
              </a:ext>
            </a:extLst>
          </p:cNvPr>
          <p:cNvSpPr/>
          <p:nvPr/>
        </p:nvSpPr>
        <p:spPr>
          <a:xfrm>
            <a:off x="1360593" y="4897053"/>
            <a:ext cx="934871" cy="646331"/>
          </a:xfrm>
          <a:prstGeom prst="rect">
            <a:avLst/>
          </a:prstGeom>
        </p:spPr>
        <p:txBody>
          <a:bodyPr wrap="none">
            <a:spAutoFit/>
          </a:bodyPr>
          <a:lstStyle/>
          <a:p>
            <a:pPr lvl="0" algn="ctr">
              <a:defRPr/>
            </a:pPr>
            <a:r>
              <a:rPr lang="en-US" dirty="0">
                <a:solidFill>
                  <a:srgbClr val="FFFFFF"/>
                </a:solidFill>
              </a:rPr>
              <a:t>Social</a:t>
            </a:r>
          </a:p>
          <a:p>
            <a:pPr lvl="0" algn="ctr">
              <a:defRPr/>
            </a:pPr>
            <a:r>
              <a:rPr lang="en-US" dirty="0">
                <a:solidFill>
                  <a:srgbClr val="FFFFFF"/>
                </a:solidFill>
              </a:rPr>
              <a:t>Support</a:t>
            </a:r>
          </a:p>
        </p:txBody>
      </p:sp>
      <p:sp>
        <p:nvSpPr>
          <p:cNvPr id="27" name="Dikdörtgen 26">
            <a:extLst>
              <a:ext uri="{FF2B5EF4-FFF2-40B4-BE49-F238E27FC236}">
                <a16:creationId xmlns:a16="http://schemas.microsoft.com/office/drawing/2014/main" id="{94E35587-60CE-DE4D-9CF3-612011FA643A}"/>
              </a:ext>
            </a:extLst>
          </p:cNvPr>
          <p:cNvSpPr/>
          <p:nvPr/>
        </p:nvSpPr>
        <p:spPr>
          <a:xfrm>
            <a:off x="3862193" y="3973618"/>
            <a:ext cx="1370183" cy="369332"/>
          </a:xfrm>
          <a:prstGeom prst="rect">
            <a:avLst/>
          </a:prstGeom>
        </p:spPr>
        <p:txBody>
          <a:bodyPr wrap="none">
            <a:spAutoFit/>
          </a:bodyPr>
          <a:lstStyle/>
          <a:p>
            <a:pPr lvl="0" algn="ctr">
              <a:defRPr/>
            </a:pPr>
            <a:r>
              <a:rPr lang="en-US" b="1" dirty="0">
                <a:solidFill>
                  <a:srgbClr val="FFFFFF"/>
                </a:solidFill>
              </a:rPr>
              <a:t>Intervention</a:t>
            </a:r>
          </a:p>
        </p:txBody>
      </p:sp>
      <p:sp>
        <p:nvSpPr>
          <p:cNvPr id="29" name="Dikdörtgen 28">
            <a:extLst>
              <a:ext uri="{FF2B5EF4-FFF2-40B4-BE49-F238E27FC236}">
                <a16:creationId xmlns:a16="http://schemas.microsoft.com/office/drawing/2014/main" id="{B3AD5C8F-0FE0-9A4D-8275-B0D96C8E32A9}"/>
              </a:ext>
            </a:extLst>
          </p:cNvPr>
          <p:cNvSpPr/>
          <p:nvPr/>
        </p:nvSpPr>
        <p:spPr>
          <a:xfrm>
            <a:off x="6604081" y="2776153"/>
            <a:ext cx="1268297" cy="646331"/>
          </a:xfrm>
          <a:prstGeom prst="rect">
            <a:avLst/>
          </a:prstGeom>
        </p:spPr>
        <p:txBody>
          <a:bodyPr wrap="none">
            <a:spAutoFit/>
          </a:bodyPr>
          <a:lstStyle/>
          <a:p>
            <a:pPr lvl="0" algn="ctr">
              <a:defRPr/>
            </a:pPr>
            <a:r>
              <a:rPr lang="en-US" dirty="0">
                <a:solidFill>
                  <a:srgbClr val="FFFFFF"/>
                </a:solidFill>
              </a:rPr>
              <a:t>Family</a:t>
            </a:r>
          </a:p>
          <a:p>
            <a:pPr lvl="0" algn="ctr">
              <a:defRPr/>
            </a:pPr>
            <a:r>
              <a:rPr lang="en-US" dirty="0">
                <a:solidFill>
                  <a:srgbClr val="FFFFFF"/>
                </a:solidFill>
              </a:rPr>
              <a:t>Counselling</a:t>
            </a:r>
          </a:p>
        </p:txBody>
      </p:sp>
      <p:sp>
        <p:nvSpPr>
          <p:cNvPr id="30" name="Dikdörtgen 29">
            <a:extLst>
              <a:ext uri="{FF2B5EF4-FFF2-40B4-BE49-F238E27FC236}">
                <a16:creationId xmlns:a16="http://schemas.microsoft.com/office/drawing/2014/main" id="{8C43C2DD-D1B7-B049-84F8-83173F183910}"/>
              </a:ext>
            </a:extLst>
          </p:cNvPr>
          <p:cNvSpPr/>
          <p:nvPr/>
        </p:nvSpPr>
        <p:spPr>
          <a:xfrm>
            <a:off x="6462738" y="3822419"/>
            <a:ext cx="1423980" cy="646331"/>
          </a:xfrm>
          <a:prstGeom prst="rect">
            <a:avLst/>
          </a:prstGeom>
        </p:spPr>
        <p:txBody>
          <a:bodyPr wrap="none">
            <a:spAutoFit/>
          </a:bodyPr>
          <a:lstStyle/>
          <a:p>
            <a:pPr lvl="0" algn="ctr">
              <a:defRPr/>
            </a:pPr>
            <a:r>
              <a:rPr lang="en-US" dirty="0">
                <a:solidFill>
                  <a:srgbClr val="FFFFFF"/>
                </a:solidFill>
              </a:rPr>
              <a:t>Psychological</a:t>
            </a:r>
          </a:p>
          <a:p>
            <a:pPr lvl="0" algn="ctr">
              <a:defRPr/>
            </a:pPr>
            <a:r>
              <a:rPr lang="en-US" dirty="0">
                <a:solidFill>
                  <a:srgbClr val="FFFFFF"/>
                </a:solidFill>
              </a:rPr>
              <a:t>Support</a:t>
            </a:r>
          </a:p>
        </p:txBody>
      </p:sp>
      <p:sp>
        <p:nvSpPr>
          <p:cNvPr id="31" name="Dikdörtgen 30">
            <a:extLst>
              <a:ext uri="{FF2B5EF4-FFF2-40B4-BE49-F238E27FC236}">
                <a16:creationId xmlns:a16="http://schemas.microsoft.com/office/drawing/2014/main" id="{3845CD04-6466-EC4F-82B5-525B18DA46D7}"/>
              </a:ext>
            </a:extLst>
          </p:cNvPr>
          <p:cNvSpPr/>
          <p:nvPr/>
        </p:nvSpPr>
        <p:spPr>
          <a:xfrm>
            <a:off x="6526312" y="4940019"/>
            <a:ext cx="1296830" cy="646331"/>
          </a:xfrm>
          <a:prstGeom prst="rect">
            <a:avLst/>
          </a:prstGeom>
        </p:spPr>
        <p:txBody>
          <a:bodyPr wrap="none">
            <a:spAutoFit/>
          </a:bodyPr>
          <a:lstStyle/>
          <a:p>
            <a:pPr lvl="0" algn="ctr">
              <a:defRPr/>
            </a:pPr>
            <a:r>
              <a:rPr lang="en-US" dirty="0">
                <a:solidFill>
                  <a:srgbClr val="FFFFFF"/>
                </a:solidFill>
              </a:rPr>
              <a:t>Providing</a:t>
            </a:r>
          </a:p>
          <a:p>
            <a:pPr lvl="0" algn="ctr">
              <a:defRPr/>
            </a:pPr>
            <a:r>
              <a:rPr lang="en-US" dirty="0">
                <a:solidFill>
                  <a:srgbClr val="FFFFFF"/>
                </a:solidFill>
              </a:rPr>
              <a:t>Information</a:t>
            </a:r>
          </a:p>
        </p:txBody>
      </p:sp>
    </p:spTree>
    <p:extLst>
      <p:ext uri="{BB962C8B-B14F-4D97-AF65-F5344CB8AC3E}">
        <p14:creationId xmlns:p14="http://schemas.microsoft.com/office/powerpoint/2010/main" val="65523154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Resim 24">
            <a:extLst>
              <a:ext uri="{FF2B5EF4-FFF2-40B4-BE49-F238E27FC236}">
                <a16:creationId xmlns:a16="http://schemas.microsoft.com/office/drawing/2014/main" id="{310AFAE6-0D5B-A149-A318-45AAE908FC4E}"/>
              </a:ext>
            </a:extLst>
          </p:cNvPr>
          <p:cNvPicPr>
            <a:picLocks noChangeAspect="1"/>
          </p:cNvPicPr>
          <p:nvPr/>
        </p:nvPicPr>
        <p:blipFill>
          <a:blip r:embed="rId2"/>
          <a:stretch>
            <a:fillRect/>
          </a:stretch>
        </p:blipFill>
        <p:spPr>
          <a:xfrm>
            <a:off x="2043714" y="-810117"/>
            <a:ext cx="5715000" cy="6903720"/>
          </a:xfrm>
          <a:prstGeom prst="rect">
            <a:avLst/>
          </a:prstGeom>
        </p:spPr>
      </p:pic>
      <p:sp>
        <p:nvSpPr>
          <p:cNvPr id="2" name="Unvan 1"/>
          <p:cNvSpPr>
            <a:spLocks noGrp="1"/>
          </p:cNvSpPr>
          <p:nvPr>
            <p:ph type="title"/>
          </p:nvPr>
        </p:nvSpPr>
        <p:spPr>
          <a:xfrm>
            <a:off x="380504" y="69843"/>
            <a:ext cx="8442036" cy="862042"/>
          </a:xfrm>
        </p:spPr>
        <p:txBody>
          <a:bodyPr>
            <a:normAutofit/>
          </a:bodyPr>
          <a:lstStyle/>
          <a:p>
            <a:r>
              <a:rPr lang="en-US" sz="3600" spc="-150" dirty="0">
                <a:latin typeface="Calibri Regular"/>
                <a:ea typeface="Tahoma" panose="020B0604030504040204" pitchFamily="34" charset="0"/>
                <a:cs typeface="Tahoma" panose="020B0604030504040204" pitchFamily="34" charset="0"/>
              </a:rPr>
              <a:t>Treatment Stages in Substance </a:t>
            </a:r>
            <a:r>
              <a:rPr lang="tr-TR" sz="3600" spc="-150" dirty="0" err="1" smtClean="0">
                <a:latin typeface="Calibri Regular"/>
                <a:ea typeface="Tahoma" panose="020B0604030504040204" pitchFamily="34" charset="0"/>
                <a:cs typeface="Tahoma" panose="020B0604030504040204" pitchFamily="34" charset="0"/>
              </a:rPr>
              <a:t>addiction</a:t>
            </a:r>
            <a:r>
              <a:rPr lang="tr-TR" sz="3600" spc="-150" dirty="0" smtClean="0">
                <a:latin typeface="Calibri Regular"/>
                <a:ea typeface="Tahoma" panose="020B0604030504040204" pitchFamily="34" charset="0"/>
                <a:cs typeface="Tahoma" panose="020B0604030504040204" pitchFamily="34" charset="0"/>
              </a:rPr>
              <a:t> </a:t>
            </a:r>
            <a:r>
              <a:rPr lang="en-US" sz="3600" spc="-150" dirty="0" smtClean="0">
                <a:latin typeface="Calibri Regular"/>
                <a:ea typeface="Tahoma" panose="020B0604030504040204" pitchFamily="34" charset="0"/>
                <a:cs typeface="Tahoma" panose="020B0604030504040204" pitchFamily="34" charset="0"/>
              </a:rPr>
              <a:t>  </a:t>
            </a:r>
            <a:endParaRPr lang="en-US" sz="3600" spc="-150" dirty="0">
              <a:latin typeface="Calibri Regular"/>
              <a:ea typeface="Tahoma" panose="020B0604030504040204" pitchFamily="34" charset="0"/>
              <a:cs typeface="Tahoma" panose="020B0604030504040204" pitchFamily="34" charset="0"/>
            </a:endParaRPr>
          </a:p>
        </p:txBody>
      </p:sp>
      <p:sp>
        <p:nvSpPr>
          <p:cNvPr id="4" name="Slayt Numarası Yer Tutucusu 3"/>
          <p:cNvSpPr>
            <a:spLocks noGrp="1"/>
          </p:cNvSpPr>
          <p:nvPr>
            <p:ph type="sldNum" sz="quarter" idx="12"/>
          </p:nvPr>
        </p:nvSpPr>
        <p:spPr/>
        <p:txBody>
          <a:bodyPr/>
          <a:lstStyle/>
          <a:p>
            <a:fld id="{79FA34DF-5BD5-4844-939F-F3231C9C8646}" type="slidenum">
              <a:rPr lang="tr-TR" smtClean="0"/>
              <a:pPr/>
              <a:t>22</a:t>
            </a:fld>
            <a:endParaRPr lang="tr-TR" dirty="0"/>
          </a:p>
        </p:txBody>
      </p:sp>
      <p:pic>
        <p:nvPicPr>
          <p:cNvPr id="6" name="Resim 5"/>
          <p:cNvPicPr>
            <a:picLocks noChangeAspect="1"/>
          </p:cNvPicPr>
          <p:nvPr/>
        </p:nvPicPr>
        <p:blipFill>
          <a:blip r:embed="rId3"/>
          <a:stretch>
            <a:fillRect/>
          </a:stretch>
        </p:blipFill>
        <p:spPr>
          <a:xfrm>
            <a:off x="2938499" y="3940951"/>
            <a:ext cx="480136" cy="758877"/>
          </a:xfrm>
          <a:prstGeom prst="rect">
            <a:avLst/>
          </a:prstGeom>
        </p:spPr>
      </p:pic>
      <p:pic>
        <p:nvPicPr>
          <p:cNvPr id="7" name="Resim 6"/>
          <p:cNvPicPr>
            <a:picLocks noChangeAspect="1"/>
          </p:cNvPicPr>
          <p:nvPr/>
        </p:nvPicPr>
        <p:blipFill>
          <a:blip r:embed="rId4"/>
          <a:stretch>
            <a:fillRect/>
          </a:stretch>
        </p:blipFill>
        <p:spPr>
          <a:xfrm>
            <a:off x="4749494" y="4218654"/>
            <a:ext cx="583673" cy="921756"/>
          </a:xfrm>
          <a:prstGeom prst="rect">
            <a:avLst/>
          </a:prstGeom>
        </p:spPr>
      </p:pic>
      <p:pic>
        <p:nvPicPr>
          <p:cNvPr id="8" name="Resim 7"/>
          <p:cNvPicPr>
            <a:picLocks noChangeAspect="1"/>
          </p:cNvPicPr>
          <p:nvPr/>
        </p:nvPicPr>
        <p:blipFill>
          <a:blip r:embed="rId5"/>
          <a:stretch>
            <a:fillRect/>
          </a:stretch>
        </p:blipFill>
        <p:spPr>
          <a:xfrm>
            <a:off x="3010616" y="2573762"/>
            <a:ext cx="426484" cy="657178"/>
          </a:xfrm>
          <a:prstGeom prst="rect">
            <a:avLst/>
          </a:prstGeom>
        </p:spPr>
      </p:pic>
      <p:grpSp>
        <p:nvGrpSpPr>
          <p:cNvPr id="9" name="Group 164">
            <a:extLst>
              <a:ext uri="{FF2B5EF4-FFF2-40B4-BE49-F238E27FC236}">
                <a16:creationId xmlns:a16="http://schemas.microsoft.com/office/drawing/2014/main" id="{40B7FA44-8389-46FF-A2DC-574DD85B98DA}"/>
              </a:ext>
            </a:extLst>
          </p:cNvPr>
          <p:cNvGrpSpPr/>
          <p:nvPr/>
        </p:nvGrpSpPr>
        <p:grpSpPr>
          <a:xfrm>
            <a:off x="4460719" y="2131539"/>
            <a:ext cx="288775" cy="541585"/>
            <a:chOff x="6925094" y="2048290"/>
            <a:chExt cx="452893" cy="797946"/>
          </a:xfrm>
        </p:grpSpPr>
        <p:sp>
          <p:nvSpPr>
            <p:cNvPr id="10" name="Oval 9">
              <a:extLst>
                <a:ext uri="{FF2B5EF4-FFF2-40B4-BE49-F238E27FC236}">
                  <a16:creationId xmlns:a16="http://schemas.microsoft.com/office/drawing/2014/main" id="{45A559E3-C492-4D22-9072-FDAE059F2E68}"/>
                </a:ext>
              </a:extLst>
            </p:cNvPr>
            <p:cNvSpPr/>
            <p:nvPr/>
          </p:nvSpPr>
          <p:spPr>
            <a:xfrm rot="270733">
              <a:off x="6925094" y="2739255"/>
              <a:ext cx="452893" cy="106981"/>
            </a:xfrm>
            <a:prstGeom prst="ellipse">
              <a:avLst/>
            </a:prstGeom>
            <a:solidFill>
              <a:srgbClr val="000000">
                <a:alpha val="3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a:ea typeface="+mn-ea"/>
                <a:cs typeface="+mn-cs"/>
              </a:endParaRPr>
            </a:p>
          </p:txBody>
        </p:sp>
        <p:sp>
          <p:nvSpPr>
            <p:cNvPr id="11" name="Freeform 17">
              <a:extLst>
                <a:ext uri="{FF2B5EF4-FFF2-40B4-BE49-F238E27FC236}">
                  <a16:creationId xmlns:a16="http://schemas.microsoft.com/office/drawing/2014/main" id="{8FBB1C22-916D-4D88-9014-DFEC36C03C66}"/>
                </a:ext>
              </a:extLst>
            </p:cNvPr>
            <p:cNvSpPr>
              <a:spLocks noEditPoints="1"/>
            </p:cNvSpPr>
            <p:nvPr/>
          </p:nvSpPr>
          <p:spPr bwMode="auto">
            <a:xfrm>
              <a:off x="6925094" y="2048290"/>
              <a:ext cx="452893" cy="646699"/>
            </a:xfrm>
            <a:custGeom>
              <a:avLst/>
              <a:gdLst>
                <a:gd name="T0" fmla="*/ 214 w 221"/>
                <a:gd name="T1" fmla="*/ 77 h 315"/>
                <a:gd name="T2" fmla="*/ 164 w 221"/>
                <a:gd name="T3" fmla="*/ 14 h 315"/>
                <a:gd name="T4" fmla="*/ 110 w 221"/>
                <a:gd name="T5" fmla="*/ 0 h 315"/>
                <a:gd name="T6" fmla="*/ 110 w 221"/>
                <a:gd name="T7" fmla="*/ 0 h 315"/>
                <a:gd name="T8" fmla="*/ 56 w 221"/>
                <a:gd name="T9" fmla="*/ 14 h 315"/>
                <a:gd name="T10" fmla="*/ 6 w 221"/>
                <a:gd name="T11" fmla="*/ 77 h 315"/>
                <a:gd name="T12" fmla="*/ 5 w 221"/>
                <a:gd name="T13" fmla="*/ 132 h 315"/>
                <a:gd name="T14" fmla="*/ 40 w 221"/>
                <a:gd name="T15" fmla="*/ 208 h 315"/>
                <a:gd name="T16" fmla="*/ 94 w 221"/>
                <a:gd name="T17" fmla="*/ 292 h 315"/>
                <a:gd name="T18" fmla="*/ 110 w 221"/>
                <a:gd name="T19" fmla="*/ 315 h 315"/>
                <a:gd name="T20" fmla="*/ 110 w 221"/>
                <a:gd name="T21" fmla="*/ 315 h 315"/>
                <a:gd name="T22" fmla="*/ 126 w 221"/>
                <a:gd name="T23" fmla="*/ 292 h 315"/>
                <a:gd name="T24" fmla="*/ 180 w 221"/>
                <a:gd name="T25" fmla="*/ 208 h 315"/>
                <a:gd name="T26" fmla="*/ 215 w 221"/>
                <a:gd name="T27" fmla="*/ 132 h 315"/>
                <a:gd name="T28" fmla="*/ 214 w 221"/>
                <a:gd name="T29" fmla="*/ 77 h 315"/>
                <a:gd name="T30" fmla="*/ 110 w 221"/>
                <a:gd name="T31" fmla="*/ 174 h 315"/>
                <a:gd name="T32" fmla="*/ 110 w 221"/>
                <a:gd name="T33" fmla="*/ 174 h 315"/>
                <a:gd name="T34" fmla="*/ 110 w 221"/>
                <a:gd name="T35" fmla="*/ 174 h 315"/>
                <a:gd name="T36" fmla="*/ 44 w 221"/>
                <a:gd name="T37" fmla="*/ 108 h 315"/>
                <a:gd name="T38" fmla="*/ 110 w 221"/>
                <a:gd name="T39" fmla="*/ 42 h 315"/>
                <a:gd name="T40" fmla="*/ 110 w 221"/>
                <a:gd name="T41" fmla="*/ 42 h 315"/>
                <a:gd name="T42" fmla="*/ 110 w 221"/>
                <a:gd name="T43" fmla="*/ 42 h 315"/>
                <a:gd name="T44" fmla="*/ 176 w 221"/>
                <a:gd name="T45" fmla="*/ 108 h 315"/>
                <a:gd name="T46" fmla="*/ 110 w 221"/>
                <a:gd name="T47" fmla="*/ 174 h 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21" h="315">
                  <a:moveTo>
                    <a:pt x="214" y="77"/>
                  </a:moveTo>
                  <a:cubicBezTo>
                    <a:pt x="206" y="50"/>
                    <a:pt x="189" y="29"/>
                    <a:pt x="164" y="14"/>
                  </a:cubicBezTo>
                  <a:cubicBezTo>
                    <a:pt x="147" y="4"/>
                    <a:pt x="129" y="0"/>
                    <a:pt x="110" y="0"/>
                  </a:cubicBezTo>
                  <a:cubicBezTo>
                    <a:pt x="110" y="0"/>
                    <a:pt x="110" y="0"/>
                    <a:pt x="110" y="0"/>
                  </a:cubicBezTo>
                  <a:cubicBezTo>
                    <a:pt x="91" y="0"/>
                    <a:pt x="73" y="4"/>
                    <a:pt x="56" y="14"/>
                  </a:cubicBezTo>
                  <a:cubicBezTo>
                    <a:pt x="31" y="29"/>
                    <a:pt x="15" y="50"/>
                    <a:pt x="6" y="77"/>
                  </a:cubicBezTo>
                  <a:cubicBezTo>
                    <a:pt x="1" y="95"/>
                    <a:pt x="0" y="114"/>
                    <a:pt x="5" y="132"/>
                  </a:cubicBezTo>
                  <a:cubicBezTo>
                    <a:pt x="13" y="159"/>
                    <a:pt x="26" y="184"/>
                    <a:pt x="40" y="208"/>
                  </a:cubicBezTo>
                  <a:cubicBezTo>
                    <a:pt x="58" y="237"/>
                    <a:pt x="76" y="264"/>
                    <a:pt x="94" y="292"/>
                  </a:cubicBezTo>
                  <a:cubicBezTo>
                    <a:pt x="99" y="300"/>
                    <a:pt x="104" y="307"/>
                    <a:pt x="110" y="315"/>
                  </a:cubicBezTo>
                  <a:cubicBezTo>
                    <a:pt x="110" y="315"/>
                    <a:pt x="110" y="315"/>
                    <a:pt x="110" y="315"/>
                  </a:cubicBezTo>
                  <a:cubicBezTo>
                    <a:pt x="116" y="307"/>
                    <a:pt x="121" y="300"/>
                    <a:pt x="126" y="292"/>
                  </a:cubicBezTo>
                  <a:cubicBezTo>
                    <a:pt x="144" y="264"/>
                    <a:pt x="163" y="237"/>
                    <a:pt x="180" y="208"/>
                  </a:cubicBezTo>
                  <a:cubicBezTo>
                    <a:pt x="194" y="184"/>
                    <a:pt x="207" y="159"/>
                    <a:pt x="215" y="132"/>
                  </a:cubicBezTo>
                  <a:cubicBezTo>
                    <a:pt x="221" y="114"/>
                    <a:pt x="220" y="95"/>
                    <a:pt x="214" y="77"/>
                  </a:cubicBezTo>
                  <a:close/>
                  <a:moveTo>
                    <a:pt x="110" y="174"/>
                  </a:moveTo>
                  <a:cubicBezTo>
                    <a:pt x="110" y="174"/>
                    <a:pt x="110" y="174"/>
                    <a:pt x="110" y="174"/>
                  </a:cubicBezTo>
                  <a:cubicBezTo>
                    <a:pt x="110" y="174"/>
                    <a:pt x="110" y="174"/>
                    <a:pt x="110" y="174"/>
                  </a:cubicBezTo>
                  <a:cubicBezTo>
                    <a:pt x="74" y="174"/>
                    <a:pt x="44" y="145"/>
                    <a:pt x="44" y="108"/>
                  </a:cubicBezTo>
                  <a:cubicBezTo>
                    <a:pt x="44" y="72"/>
                    <a:pt x="74" y="42"/>
                    <a:pt x="110" y="42"/>
                  </a:cubicBezTo>
                  <a:cubicBezTo>
                    <a:pt x="110" y="42"/>
                    <a:pt x="110" y="42"/>
                    <a:pt x="110" y="42"/>
                  </a:cubicBezTo>
                  <a:cubicBezTo>
                    <a:pt x="110" y="42"/>
                    <a:pt x="110" y="42"/>
                    <a:pt x="110" y="42"/>
                  </a:cubicBezTo>
                  <a:cubicBezTo>
                    <a:pt x="147" y="42"/>
                    <a:pt x="176" y="72"/>
                    <a:pt x="176" y="108"/>
                  </a:cubicBezTo>
                  <a:cubicBezTo>
                    <a:pt x="176" y="145"/>
                    <a:pt x="147" y="174"/>
                    <a:pt x="110" y="174"/>
                  </a:cubicBezTo>
                  <a:close/>
                </a:path>
              </a:pathLst>
            </a:custGeom>
            <a:solidFill>
              <a:srgbClr val="007A7D"/>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282F39"/>
                </a:solidFill>
                <a:effectLst/>
                <a:uLnTx/>
                <a:uFillTx/>
              </a:endParaRPr>
            </a:p>
          </p:txBody>
        </p:sp>
      </p:grpSp>
      <p:grpSp>
        <p:nvGrpSpPr>
          <p:cNvPr id="22" name="Grup 21">
            <a:extLst>
              <a:ext uri="{FF2B5EF4-FFF2-40B4-BE49-F238E27FC236}">
                <a16:creationId xmlns:a16="http://schemas.microsoft.com/office/drawing/2014/main" id="{7DE15971-3FA7-EE44-AE2B-A247AC7E8395}"/>
              </a:ext>
            </a:extLst>
          </p:cNvPr>
          <p:cNvGrpSpPr/>
          <p:nvPr/>
        </p:nvGrpSpPr>
        <p:grpSpPr>
          <a:xfrm>
            <a:off x="348944" y="930045"/>
            <a:ext cx="8318499" cy="4276398"/>
            <a:chOff x="348944" y="930045"/>
            <a:chExt cx="8318499" cy="4276398"/>
          </a:xfrm>
        </p:grpSpPr>
        <p:sp>
          <p:nvSpPr>
            <p:cNvPr id="12" name="Dikdörtgen 11"/>
            <p:cNvSpPr/>
            <p:nvPr/>
          </p:nvSpPr>
          <p:spPr>
            <a:xfrm>
              <a:off x="348944" y="4006114"/>
              <a:ext cx="2864093" cy="1200329"/>
            </a:xfrm>
            <a:prstGeom prst="rect">
              <a:avLst/>
            </a:prstGeom>
          </p:spPr>
          <p:txBody>
            <a:bodyPr wrap="square">
              <a:spAutoFit/>
            </a:bodyPr>
            <a:lstStyle/>
            <a:p>
              <a:r>
                <a:rPr lang="en-US" b="1" dirty="0">
                  <a:latin typeface="Calibri Regular"/>
                  <a:ea typeface="Tahoma" panose="020B0604030504040204" pitchFamily="34" charset="0"/>
                  <a:cs typeface="Tahoma" panose="020B0604030504040204" pitchFamily="34" charset="0"/>
                </a:rPr>
                <a:t>First Stage: </a:t>
              </a:r>
              <a:r>
                <a:rPr lang="en-US" dirty="0">
                  <a:latin typeface="Calibri Regular"/>
                  <a:ea typeface="Tahoma" panose="020B0604030504040204" pitchFamily="34" charset="0"/>
                  <a:cs typeface="Tahoma" panose="020B0604030504040204" pitchFamily="34" charset="0"/>
                </a:rPr>
                <a:t>Treating intoxication, withdrawal symptoms and medical conditions.</a:t>
              </a:r>
              <a:endParaRPr lang="en-US" sz="1600" dirty="0">
                <a:latin typeface="Calibri Regular"/>
                <a:ea typeface="Tahoma" panose="020B0604030504040204" pitchFamily="34" charset="0"/>
                <a:cs typeface="Tahoma" panose="020B0604030504040204" pitchFamily="34" charset="0"/>
              </a:endParaRPr>
            </a:p>
          </p:txBody>
        </p:sp>
        <p:sp>
          <p:nvSpPr>
            <p:cNvPr id="13" name="Dikdörtgen 12"/>
            <p:cNvSpPr/>
            <p:nvPr/>
          </p:nvSpPr>
          <p:spPr>
            <a:xfrm>
              <a:off x="5333167" y="3005695"/>
              <a:ext cx="2973583" cy="1870512"/>
            </a:xfrm>
            <a:prstGeom prst="rect">
              <a:avLst/>
            </a:prstGeom>
          </p:spPr>
          <p:txBody>
            <a:bodyPr wrap="square">
              <a:spAutoFit/>
            </a:bodyPr>
            <a:lstStyle/>
            <a:p>
              <a:pPr>
                <a:lnSpc>
                  <a:spcPct val="107000"/>
                </a:lnSpc>
                <a:spcAft>
                  <a:spcPts val="800"/>
                </a:spcAft>
              </a:pPr>
              <a:r>
                <a:rPr lang="en-US" b="1" dirty="0">
                  <a:latin typeface="Calibri Regular"/>
                  <a:ea typeface="Tahoma" panose="020B0604030504040204" pitchFamily="34" charset="0"/>
                  <a:cs typeface="Tahoma" panose="020B0604030504040204" pitchFamily="34" charset="0"/>
                </a:rPr>
                <a:t>Early Stage (0–4 weeks): </a:t>
              </a:r>
              <a:r>
                <a:rPr lang="en-US" dirty="0">
                  <a:latin typeface="Calibri Regular"/>
                  <a:ea typeface="Tahoma" panose="020B0604030504040204" pitchFamily="34" charset="0"/>
                  <a:cs typeface="Tahoma" panose="020B0604030504040204" pitchFamily="34" charset="0"/>
                </a:rPr>
                <a:t>Detoxification continues with psychological support. Motivational interviews are provided. Brief counselling is needed at this stage. </a:t>
              </a:r>
            </a:p>
          </p:txBody>
        </p:sp>
        <p:sp>
          <p:nvSpPr>
            <p:cNvPr id="15" name="Dikdörtgen 14"/>
            <p:cNvSpPr/>
            <p:nvPr/>
          </p:nvSpPr>
          <p:spPr>
            <a:xfrm>
              <a:off x="4749494" y="930045"/>
              <a:ext cx="3917949" cy="1754326"/>
            </a:xfrm>
            <a:prstGeom prst="rect">
              <a:avLst/>
            </a:prstGeom>
          </p:spPr>
          <p:txBody>
            <a:bodyPr wrap="square">
              <a:spAutoFit/>
            </a:bodyPr>
            <a:lstStyle/>
            <a:p>
              <a:r>
                <a:rPr lang="en-US" b="1" dirty="0">
                  <a:latin typeface="Calibri Regular"/>
                  <a:ea typeface="Tahoma" panose="020B0604030504040204" pitchFamily="34" charset="0"/>
                  <a:cs typeface="Tahoma" panose="020B0604030504040204" pitchFamily="34" charset="0"/>
                </a:rPr>
                <a:t>Rehabilitation (6 months–2 years): </a:t>
              </a:r>
              <a:r>
                <a:rPr lang="en-US" dirty="0">
                  <a:latin typeface="Calibri Regular"/>
                  <a:ea typeface="Tahoma" panose="020B0604030504040204" pitchFamily="34" charset="0"/>
                  <a:cs typeface="Tahoma" panose="020B0604030504040204" pitchFamily="34" charset="0"/>
                </a:rPr>
                <a:t>Supporting the patient’s entry into long-term treatment programs and tracking their process.</a:t>
              </a:r>
            </a:p>
            <a:p>
              <a:r>
                <a:rPr lang="en-US" dirty="0">
                  <a:latin typeface="Calibri Regular"/>
                  <a:ea typeface="Tahoma" panose="020B0604030504040204" pitchFamily="34" charset="0"/>
                  <a:cs typeface="Tahoma" panose="020B0604030504040204" pitchFamily="34" charset="0"/>
                </a:rPr>
                <a:t>Social re-integration starts in this stage.</a:t>
              </a:r>
            </a:p>
          </p:txBody>
        </p:sp>
        <p:sp>
          <p:nvSpPr>
            <p:cNvPr id="14" name="Dikdörtgen 13"/>
            <p:cNvSpPr/>
            <p:nvPr/>
          </p:nvSpPr>
          <p:spPr>
            <a:xfrm>
              <a:off x="552726" y="1097535"/>
              <a:ext cx="3168650" cy="1754326"/>
            </a:xfrm>
            <a:prstGeom prst="rect">
              <a:avLst/>
            </a:prstGeom>
          </p:spPr>
          <p:txBody>
            <a:bodyPr wrap="square">
              <a:spAutoFit/>
            </a:bodyPr>
            <a:lstStyle/>
            <a:p>
              <a:r>
                <a:rPr lang="en-US" b="1" dirty="0">
                  <a:latin typeface="Calibri Regular"/>
                  <a:ea typeface="Tahoma" panose="020B0604030504040204" pitchFamily="34" charset="0"/>
                  <a:cs typeface="Tahoma" panose="020B0604030504040204" pitchFamily="34" charset="0"/>
                </a:rPr>
                <a:t>Long Stage (4–24 weeks): </a:t>
              </a:r>
              <a:r>
                <a:rPr lang="en-US" dirty="0">
                  <a:latin typeface="Calibri Regular"/>
                  <a:ea typeface="Tahoma" panose="020B0604030504040204" pitchFamily="34" charset="0"/>
                  <a:cs typeface="Tahoma" panose="020B0604030504040204" pitchFamily="34" charset="0"/>
                </a:rPr>
                <a:t>Chronic medical conditions and mental problems are investigated and treated in this stage. Family counselling is a must at this stage. </a:t>
              </a:r>
            </a:p>
          </p:txBody>
        </p:sp>
      </p:grpSp>
    </p:spTree>
    <p:extLst>
      <p:ext uri="{BB962C8B-B14F-4D97-AF65-F5344CB8AC3E}">
        <p14:creationId xmlns:p14="http://schemas.microsoft.com/office/powerpoint/2010/main" val="199262094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337399" y="21514"/>
            <a:ext cx="8207298" cy="1177509"/>
          </a:xfrm>
        </p:spPr>
        <p:txBody>
          <a:bodyPr>
            <a:normAutofit/>
          </a:bodyPr>
          <a:lstStyle/>
          <a:p>
            <a:r>
              <a:rPr lang="en-US" sz="3600" kern="1400" spc="-150" dirty="0" smtClean="0">
                <a:latin typeface="Calibri Regular"/>
                <a:ea typeface="Tahoma" panose="020B0604030504040204" pitchFamily="34" charset="0"/>
                <a:cs typeface="Tahoma" panose="020B0604030504040204" pitchFamily="34" charset="0"/>
              </a:rPr>
              <a:t>Treatment </a:t>
            </a:r>
            <a:r>
              <a:rPr lang="en-US" sz="3600" kern="1400" spc="-150" dirty="0">
                <a:latin typeface="Calibri Regular"/>
                <a:ea typeface="Tahoma" panose="020B0604030504040204" pitchFamily="34" charset="0"/>
                <a:cs typeface="Tahoma" panose="020B0604030504040204" pitchFamily="34" charset="0"/>
              </a:rPr>
              <a:t>of </a:t>
            </a:r>
            <a:r>
              <a:rPr lang="en-US" sz="3600" kern="1400" spc="-150" dirty="0" smtClean="0">
                <a:latin typeface="Calibri Regular"/>
                <a:ea typeface="Tahoma" panose="020B0604030504040204" pitchFamily="34" charset="0"/>
                <a:cs typeface="Tahoma" panose="020B0604030504040204" pitchFamily="34" charset="0"/>
              </a:rPr>
              <a:t>Substance</a:t>
            </a:r>
            <a:r>
              <a:rPr lang="tr-TR" sz="3600" kern="1400" spc="-150" dirty="0">
                <a:latin typeface="Calibri Regular"/>
                <a:ea typeface="Tahoma" panose="020B0604030504040204" pitchFamily="34" charset="0"/>
                <a:cs typeface="Tahoma" panose="020B0604030504040204" pitchFamily="34" charset="0"/>
              </a:rPr>
              <a:t> </a:t>
            </a:r>
            <a:r>
              <a:rPr lang="tr-TR" sz="3600" kern="1400" spc="-150" dirty="0" err="1" smtClean="0">
                <a:latin typeface="Calibri Regular"/>
                <a:ea typeface="Tahoma" panose="020B0604030504040204" pitchFamily="34" charset="0"/>
                <a:cs typeface="Tahoma" panose="020B0604030504040204" pitchFamily="34" charset="0"/>
              </a:rPr>
              <a:t>Addiction</a:t>
            </a:r>
            <a:endParaRPr lang="en-US" sz="3600" kern="1400" spc="-150" dirty="0">
              <a:latin typeface="Calibri Regular"/>
              <a:ea typeface="Tahoma" panose="020B0604030504040204" pitchFamily="34" charset="0"/>
              <a:cs typeface="Tahoma" panose="020B0604030504040204" pitchFamily="34" charset="0"/>
            </a:endParaRPr>
          </a:p>
        </p:txBody>
      </p:sp>
      <p:sp>
        <p:nvSpPr>
          <p:cNvPr id="3" name="İçerik Yer Tutucusu 2"/>
          <p:cNvSpPr>
            <a:spLocks noGrp="1"/>
          </p:cNvSpPr>
          <p:nvPr>
            <p:ph idx="1"/>
          </p:nvPr>
        </p:nvSpPr>
        <p:spPr>
          <a:xfrm>
            <a:off x="388894" y="899171"/>
            <a:ext cx="7720056" cy="1567609"/>
          </a:xfrm>
        </p:spPr>
        <p:txBody>
          <a:bodyPr wrap="square">
            <a:spAutoFit/>
          </a:bodyPr>
          <a:lstStyle/>
          <a:p>
            <a:endParaRPr lang="en-US" sz="1600" dirty="0">
              <a:latin typeface="Calibri Regular"/>
              <a:ea typeface="Tahoma" panose="020B0604030504040204" pitchFamily="34" charset="0"/>
              <a:cs typeface="Tahoma" panose="020B0604030504040204" pitchFamily="34" charset="0"/>
            </a:endParaRPr>
          </a:p>
          <a:p>
            <a:pPr lvl="0"/>
            <a:r>
              <a:rPr lang="en-US" sz="1800" dirty="0">
                <a:latin typeface="Calibri Regular"/>
                <a:ea typeface="Tahoma" panose="020B0604030504040204" pitchFamily="34" charset="0"/>
                <a:cs typeface="Tahoma" panose="020B0604030504040204" pitchFamily="34" charset="0"/>
              </a:rPr>
              <a:t>The family is an important factor not just at the beginning of treatment, but at every stage of the process.</a:t>
            </a:r>
          </a:p>
          <a:p>
            <a:pPr lvl="0"/>
            <a:r>
              <a:rPr lang="en-US" sz="1800" dirty="0">
                <a:solidFill>
                  <a:prstClr val="black"/>
                </a:solidFill>
                <a:latin typeface="Calibri Regular"/>
                <a:ea typeface="Tahoma" panose="020B0604030504040204" pitchFamily="34" charset="0"/>
                <a:cs typeface="Tahoma" panose="020B0604030504040204" pitchFamily="34" charset="0"/>
              </a:rPr>
              <a:t>If treatment is to be successful, physical, emotional, social and family support are required. </a:t>
            </a:r>
            <a:endParaRPr lang="en-US" sz="1600" dirty="0">
              <a:latin typeface="Calibri Regular"/>
              <a:ea typeface="Tahoma" panose="020B0604030504040204" pitchFamily="34" charset="0"/>
              <a:cs typeface="Tahoma" panose="020B0604030504040204" pitchFamily="34" charset="0"/>
            </a:endParaRPr>
          </a:p>
        </p:txBody>
      </p:sp>
      <p:sp>
        <p:nvSpPr>
          <p:cNvPr id="4" name="Slayt Numarası Yer Tutucusu 3"/>
          <p:cNvSpPr>
            <a:spLocks noGrp="1"/>
          </p:cNvSpPr>
          <p:nvPr>
            <p:ph type="sldNum" sz="quarter" idx="12"/>
          </p:nvPr>
        </p:nvSpPr>
        <p:spPr/>
        <p:txBody>
          <a:bodyPr/>
          <a:lstStyle/>
          <a:p>
            <a:fld id="{79FA34DF-5BD5-4844-939F-F3231C9C8646}" type="slidenum">
              <a:rPr lang="tr-TR" smtClean="0"/>
              <a:pPr/>
              <a:t>23</a:t>
            </a:fld>
            <a:endParaRPr lang="tr-TR" dirty="0"/>
          </a:p>
        </p:txBody>
      </p:sp>
      <p:pic>
        <p:nvPicPr>
          <p:cNvPr id="15" name="Resim 14"/>
          <p:cNvPicPr>
            <a:picLocks noChangeAspect="1"/>
          </p:cNvPicPr>
          <p:nvPr/>
        </p:nvPicPr>
        <p:blipFill>
          <a:blip r:embed="rId3"/>
          <a:stretch>
            <a:fillRect/>
          </a:stretch>
        </p:blipFill>
        <p:spPr>
          <a:xfrm>
            <a:off x="3727966" y="2171356"/>
            <a:ext cx="1707028" cy="3932531"/>
          </a:xfrm>
          <a:prstGeom prst="rect">
            <a:avLst/>
          </a:prstGeom>
        </p:spPr>
      </p:pic>
      <p:sp>
        <p:nvSpPr>
          <p:cNvPr id="18" name="Dikdörtgen 17"/>
          <p:cNvSpPr/>
          <p:nvPr/>
        </p:nvSpPr>
        <p:spPr>
          <a:xfrm>
            <a:off x="5521128" y="3254112"/>
            <a:ext cx="3292764" cy="1900007"/>
          </a:xfrm>
          <a:prstGeom prst="rect">
            <a:avLst/>
          </a:prstGeom>
        </p:spPr>
        <p:txBody>
          <a:bodyPr wrap="square">
            <a:spAutoFit/>
          </a:bodyPr>
          <a:lstStyle/>
          <a:p>
            <a:pPr marL="285750" indent="-285750">
              <a:lnSpc>
                <a:spcPct val="90000"/>
              </a:lnSpc>
              <a:spcBef>
                <a:spcPts val="1000"/>
              </a:spcBef>
              <a:buFont typeface="Arial" panose="020B0604020202020204" pitchFamily="34" charset="0"/>
              <a:buChar char="•"/>
            </a:pPr>
            <a:r>
              <a:rPr lang="en-US" sz="1600" dirty="0">
                <a:latin typeface="Calibri Regular"/>
                <a:ea typeface="Tahoma" panose="020B0604030504040204" pitchFamily="34" charset="0"/>
                <a:cs typeface="Tahoma" panose="020B0604030504040204" pitchFamily="34" charset="0"/>
              </a:rPr>
              <a:t>Being aware of signs of relapse and informing the treatment team</a:t>
            </a:r>
          </a:p>
          <a:p>
            <a:pPr marL="285750" indent="-285750">
              <a:lnSpc>
                <a:spcPct val="90000"/>
              </a:lnSpc>
              <a:spcBef>
                <a:spcPts val="1000"/>
              </a:spcBef>
              <a:buFont typeface="Arial" panose="020B0604020202020204" pitchFamily="34" charset="0"/>
              <a:buChar char="•"/>
            </a:pPr>
            <a:r>
              <a:rPr lang="en-US" sz="1600" dirty="0">
                <a:solidFill>
                  <a:prstClr val="black"/>
                </a:solidFill>
                <a:latin typeface="Calibri Regular"/>
                <a:ea typeface="Tahoma" panose="020B0604030504040204" pitchFamily="34" charset="0"/>
                <a:cs typeface="Tahoma" panose="020B0604030504040204" pitchFamily="34" charset="0"/>
              </a:rPr>
              <a:t>Supporting rehabilitation through participation</a:t>
            </a:r>
          </a:p>
          <a:p>
            <a:pPr marL="285750" indent="-285750">
              <a:lnSpc>
                <a:spcPct val="90000"/>
              </a:lnSpc>
              <a:spcBef>
                <a:spcPts val="1000"/>
              </a:spcBef>
              <a:buFont typeface="Arial" panose="020B0604020202020204" pitchFamily="34" charset="0"/>
              <a:buChar char="•"/>
            </a:pPr>
            <a:r>
              <a:rPr lang="en-US" sz="1600" dirty="0">
                <a:solidFill>
                  <a:prstClr val="black"/>
                </a:solidFill>
                <a:latin typeface="Calibri Regular"/>
                <a:ea typeface="Tahoma" panose="020B0604030504040204" pitchFamily="34" charset="0"/>
                <a:cs typeface="Tahoma" panose="020B0604030504040204" pitchFamily="34" charset="0"/>
              </a:rPr>
              <a:t>Organizing leisure time activities</a:t>
            </a:r>
          </a:p>
        </p:txBody>
      </p:sp>
      <p:pic>
        <p:nvPicPr>
          <p:cNvPr id="19" name="Resim 18"/>
          <p:cNvPicPr>
            <a:picLocks noChangeAspect="1"/>
          </p:cNvPicPr>
          <p:nvPr/>
        </p:nvPicPr>
        <p:blipFill>
          <a:blip r:embed="rId4"/>
          <a:stretch>
            <a:fillRect/>
          </a:stretch>
        </p:blipFill>
        <p:spPr>
          <a:xfrm>
            <a:off x="3873950" y="5296242"/>
            <a:ext cx="518205" cy="509170"/>
          </a:xfrm>
          <a:prstGeom prst="rect">
            <a:avLst/>
          </a:prstGeom>
        </p:spPr>
      </p:pic>
      <p:sp>
        <p:nvSpPr>
          <p:cNvPr id="21" name="Oval 20">
            <a:extLst>
              <a:ext uri="{FF2B5EF4-FFF2-40B4-BE49-F238E27FC236}">
                <a16:creationId xmlns:a16="http://schemas.microsoft.com/office/drawing/2014/main" id="{9BE51674-5E12-487A-BF5F-2B214A450562}"/>
              </a:ext>
            </a:extLst>
          </p:cNvPr>
          <p:cNvSpPr/>
          <p:nvPr/>
        </p:nvSpPr>
        <p:spPr>
          <a:xfrm>
            <a:off x="4135212" y="2338741"/>
            <a:ext cx="401180" cy="398475"/>
          </a:xfrm>
          <a:prstGeom prst="ellipse">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sz="2800" b="1" noProof="1">
              <a:solidFill>
                <a:schemeClr val="accent2">
                  <a:lumMod val="50000"/>
                </a:schemeClr>
              </a:solidFill>
            </a:endParaRPr>
          </a:p>
        </p:txBody>
      </p:sp>
      <p:sp>
        <p:nvSpPr>
          <p:cNvPr id="22" name="Oval 21">
            <a:extLst>
              <a:ext uri="{FF2B5EF4-FFF2-40B4-BE49-F238E27FC236}">
                <a16:creationId xmlns:a16="http://schemas.microsoft.com/office/drawing/2014/main" id="{9BE51674-5E12-487A-BF5F-2B214A450562}"/>
              </a:ext>
            </a:extLst>
          </p:cNvPr>
          <p:cNvSpPr/>
          <p:nvPr/>
        </p:nvSpPr>
        <p:spPr>
          <a:xfrm>
            <a:off x="4402510" y="4029766"/>
            <a:ext cx="401180" cy="398475"/>
          </a:xfrm>
          <a:prstGeom prst="ellipse">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sz="2800" b="1" noProof="1">
              <a:solidFill>
                <a:schemeClr val="accent2">
                  <a:lumMod val="50000"/>
                </a:schemeClr>
              </a:solidFill>
            </a:endParaRPr>
          </a:p>
        </p:txBody>
      </p:sp>
      <p:sp>
        <p:nvSpPr>
          <p:cNvPr id="24" name="Oval 23">
            <a:extLst>
              <a:ext uri="{FF2B5EF4-FFF2-40B4-BE49-F238E27FC236}">
                <a16:creationId xmlns:a16="http://schemas.microsoft.com/office/drawing/2014/main" id="{CC538DEE-A153-4B0E-86FC-5F16DA2A3DC7}"/>
              </a:ext>
            </a:extLst>
          </p:cNvPr>
          <p:cNvSpPr/>
          <p:nvPr/>
        </p:nvSpPr>
        <p:spPr>
          <a:xfrm>
            <a:off x="4639505" y="2987305"/>
            <a:ext cx="401180" cy="398475"/>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sz="2800" b="1" noProof="1">
              <a:solidFill>
                <a:schemeClr val="accent2">
                  <a:lumMod val="50000"/>
                </a:schemeClr>
              </a:solidFill>
            </a:endParaRPr>
          </a:p>
        </p:txBody>
      </p:sp>
      <p:sp>
        <p:nvSpPr>
          <p:cNvPr id="25" name="Oval 24">
            <a:extLst>
              <a:ext uri="{FF2B5EF4-FFF2-40B4-BE49-F238E27FC236}">
                <a16:creationId xmlns:a16="http://schemas.microsoft.com/office/drawing/2014/main" id="{CC538DEE-A153-4B0E-86FC-5F16DA2A3DC7}"/>
              </a:ext>
            </a:extLst>
          </p:cNvPr>
          <p:cNvSpPr/>
          <p:nvPr/>
        </p:nvSpPr>
        <p:spPr>
          <a:xfrm>
            <a:off x="4930045" y="4453019"/>
            <a:ext cx="401180" cy="398475"/>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sz="2800" b="1" noProof="1">
              <a:solidFill>
                <a:schemeClr val="accent2">
                  <a:lumMod val="50000"/>
                </a:schemeClr>
              </a:solidFill>
            </a:endParaRPr>
          </a:p>
        </p:txBody>
      </p:sp>
      <p:sp>
        <p:nvSpPr>
          <p:cNvPr id="28" name="Oval 27">
            <a:extLst>
              <a:ext uri="{FF2B5EF4-FFF2-40B4-BE49-F238E27FC236}">
                <a16:creationId xmlns:a16="http://schemas.microsoft.com/office/drawing/2014/main" id="{FA0DDE52-CC72-4138-ABD1-721D2449F414}"/>
              </a:ext>
            </a:extLst>
          </p:cNvPr>
          <p:cNvSpPr/>
          <p:nvPr/>
        </p:nvSpPr>
        <p:spPr>
          <a:xfrm>
            <a:off x="4111553" y="3336370"/>
            <a:ext cx="401180" cy="398475"/>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sz="2800" b="1" noProof="1"/>
          </a:p>
        </p:txBody>
      </p:sp>
      <p:sp>
        <p:nvSpPr>
          <p:cNvPr id="29" name="Oval 28">
            <a:extLst>
              <a:ext uri="{FF2B5EF4-FFF2-40B4-BE49-F238E27FC236}">
                <a16:creationId xmlns:a16="http://schemas.microsoft.com/office/drawing/2014/main" id="{FA0DDE52-CC72-4138-ABD1-721D2449F414}"/>
              </a:ext>
            </a:extLst>
          </p:cNvPr>
          <p:cNvSpPr/>
          <p:nvPr/>
        </p:nvSpPr>
        <p:spPr>
          <a:xfrm>
            <a:off x="4535794" y="5097005"/>
            <a:ext cx="401180" cy="398475"/>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sz="2800" b="1" noProof="1"/>
          </a:p>
        </p:txBody>
      </p:sp>
      <p:sp>
        <p:nvSpPr>
          <p:cNvPr id="34" name="Dikdörtgen 33">
            <a:extLst>
              <a:ext uri="{FF2B5EF4-FFF2-40B4-BE49-F238E27FC236}">
                <a16:creationId xmlns:a16="http://schemas.microsoft.com/office/drawing/2014/main" id="{E412C0FB-9801-5E4A-9CAC-41A12403B3DC}"/>
              </a:ext>
            </a:extLst>
          </p:cNvPr>
          <p:cNvSpPr/>
          <p:nvPr/>
        </p:nvSpPr>
        <p:spPr>
          <a:xfrm>
            <a:off x="474443" y="3254112"/>
            <a:ext cx="3190137" cy="1678408"/>
          </a:xfrm>
          <a:prstGeom prst="rect">
            <a:avLst/>
          </a:prstGeom>
        </p:spPr>
        <p:txBody>
          <a:bodyPr wrap="square">
            <a:spAutoFit/>
          </a:bodyPr>
          <a:lstStyle/>
          <a:p>
            <a:pPr marL="285750" indent="-285750">
              <a:lnSpc>
                <a:spcPct val="90000"/>
              </a:lnSpc>
              <a:spcBef>
                <a:spcPts val="1000"/>
              </a:spcBef>
              <a:buFont typeface="Arial" panose="020B0604020202020204" pitchFamily="34" charset="0"/>
              <a:buChar char="•"/>
            </a:pPr>
            <a:r>
              <a:rPr lang="en-US" sz="1600" dirty="0">
                <a:latin typeface="Calibri Regular"/>
                <a:ea typeface="Tahoma" panose="020B0604030504040204" pitchFamily="34" charset="0"/>
                <a:cs typeface="Tahoma" panose="020B0604030504040204" pitchFamily="34" charset="0"/>
              </a:rPr>
              <a:t>Encouragement about recovery</a:t>
            </a:r>
          </a:p>
          <a:p>
            <a:pPr marL="285750" indent="-285750">
              <a:lnSpc>
                <a:spcPct val="90000"/>
              </a:lnSpc>
              <a:spcBef>
                <a:spcPts val="1000"/>
              </a:spcBef>
              <a:buFont typeface="Arial" panose="020B0604020202020204" pitchFamily="34" charset="0"/>
              <a:buChar char="•"/>
            </a:pPr>
            <a:r>
              <a:rPr lang="en-US" sz="1600" dirty="0">
                <a:latin typeface="Calibri Regular"/>
                <a:ea typeface="Tahoma" panose="020B0604030504040204" pitchFamily="34" charset="0"/>
                <a:cs typeface="Tahoma" panose="020B0604030504040204" pitchFamily="34" charset="0"/>
              </a:rPr>
              <a:t>Investigating treatment options</a:t>
            </a:r>
          </a:p>
          <a:p>
            <a:pPr marL="285750" indent="-285750">
              <a:lnSpc>
                <a:spcPct val="90000"/>
              </a:lnSpc>
              <a:spcBef>
                <a:spcPts val="1000"/>
              </a:spcBef>
              <a:buFont typeface="Arial" panose="020B0604020202020204" pitchFamily="34" charset="0"/>
              <a:buChar char="•"/>
            </a:pPr>
            <a:r>
              <a:rPr lang="en-US" sz="1600" dirty="0">
                <a:latin typeface="Calibri Regular"/>
                <a:ea typeface="Tahoma" panose="020B0604030504040204" pitchFamily="34" charset="0"/>
                <a:cs typeface="Tahoma" panose="020B0604030504040204" pitchFamily="34" charset="0"/>
              </a:rPr>
              <a:t>Emotional support throughout the recovery process</a:t>
            </a:r>
          </a:p>
        </p:txBody>
      </p:sp>
    </p:spTree>
    <p:extLst>
      <p:ext uri="{BB962C8B-B14F-4D97-AF65-F5344CB8AC3E}">
        <p14:creationId xmlns:p14="http://schemas.microsoft.com/office/powerpoint/2010/main" val="671257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100"/>
                                        <p:tgtEl>
                                          <p:spTgt spid="21"/>
                                        </p:tgtEl>
                                      </p:cBhvr>
                                    </p:animEffect>
                                  </p:childTnLst>
                                </p:cTn>
                              </p:par>
                            </p:childTnLst>
                          </p:cTn>
                        </p:par>
                        <p:par>
                          <p:cTn id="8" fill="hold">
                            <p:stCondLst>
                              <p:cond delay="100"/>
                            </p:stCondLst>
                            <p:childTnLst>
                              <p:par>
                                <p:cTn id="9" presetID="10" presetClass="entr" presetSubtype="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100"/>
                                        <p:tgtEl>
                                          <p:spTgt spid="22"/>
                                        </p:tgtEl>
                                      </p:cBhvr>
                                    </p:animEffect>
                                  </p:childTnLst>
                                </p:cTn>
                              </p:par>
                            </p:childTnLst>
                          </p:cTn>
                        </p:par>
                        <p:par>
                          <p:cTn id="12" fill="hold">
                            <p:stCondLst>
                              <p:cond delay="200"/>
                            </p:stCondLst>
                            <p:childTnLst>
                              <p:par>
                                <p:cTn id="13" presetID="10" presetClass="entr" presetSubtype="0"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fade">
                                      <p:cBhvr>
                                        <p:cTn id="15" dur="100"/>
                                        <p:tgtEl>
                                          <p:spTgt spid="24"/>
                                        </p:tgtEl>
                                      </p:cBhvr>
                                    </p:animEffect>
                                  </p:childTnLst>
                                </p:cTn>
                              </p:par>
                            </p:childTnLst>
                          </p:cTn>
                        </p:par>
                        <p:par>
                          <p:cTn id="16" fill="hold">
                            <p:stCondLst>
                              <p:cond delay="300"/>
                            </p:stCondLst>
                            <p:childTnLst>
                              <p:par>
                                <p:cTn id="17" presetID="10" presetClass="entr" presetSubtype="0"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fade">
                                      <p:cBhvr>
                                        <p:cTn id="19" dur="100"/>
                                        <p:tgtEl>
                                          <p:spTgt spid="25"/>
                                        </p:tgtEl>
                                      </p:cBhvr>
                                    </p:animEffect>
                                  </p:childTnLst>
                                </p:cTn>
                              </p:par>
                            </p:childTnLst>
                          </p:cTn>
                        </p:par>
                        <p:par>
                          <p:cTn id="20" fill="hold">
                            <p:stCondLst>
                              <p:cond delay="400"/>
                            </p:stCondLst>
                            <p:childTnLst>
                              <p:par>
                                <p:cTn id="21" presetID="10"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
                                        <p:tgtEl>
                                          <p:spTgt spid="28"/>
                                        </p:tgtEl>
                                      </p:cBhvr>
                                    </p:animEffect>
                                  </p:childTnLst>
                                </p:cTn>
                              </p:par>
                            </p:childTnLst>
                          </p:cTn>
                        </p:par>
                        <p:par>
                          <p:cTn id="24" fill="hold">
                            <p:stCondLst>
                              <p:cond delay="500"/>
                            </p:stCondLst>
                            <p:childTnLst>
                              <p:par>
                                <p:cTn id="25" presetID="10" presetClass="entr" presetSubtype="0"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fade">
                                      <p:cBhvr>
                                        <p:cTn id="27" dur="1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P spid="24" grpId="0" animBg="1"/>
      <p:bldP spid="25" grpId="0" animBg="1"/>
      <p:bldP spid="28" grpId="0" animBg="1"/>
      <p:bldP spid="2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346503" y="0"/>
            <a:ext cx="7375097" cy="1177509"/>
          </a:xfrm>
        </p:spPr>
        <p:txBody>
          <a:bodyPr>
            <a:normAutofit/>
          </a:bodyPr>
          <a:lstStyle/>
          <a:p>
            <a:r>
              <a:rPr lang="en-US" sz="3600" spc="-150" dirty="0" smtClean="0">
                <a:latin typeface="Calibri Regular"/>
                <a:ea typeface="Tahoma" panose="020B0604030504040204" pitchFamily="34" charset="0"/>
                <a:cs typeface="Tahoma" panose="020B0604030504040204" pitchFamily="34" charset="0"/>
              </a:rPr>
              <a:t> </a:t>
            </a:r>
            <a:r>
              <a:rPr lang="en-US" sz="3600" spc="-150" dirty="0">
                <a:latin typeface="Calibri Regular"/>
                <a:ea typeface="Tahoma" panose="020B0604030504040204" pitchFamily="34" charset="0"/>
                <a:cs typeface="Tahoma" panose="020B0604030504040204" pitchFamily="34" charset="0"/>
              </a:rPr>
              <a:t>Addiction </a:t>
            </a:r>
            <a:r>
              <a:rPr lang="en-US" sz="3600" spc="-150" dirty="0" smtClean="0">
                <a:latin typeface="Calibri Regular"/>
                <a:ea typeface="Tahoma" panose="020B0604030504040204" pitchFamily="34" charset="0"/>
                <a:cs typeface="Tahoma" panose="020B0604030504040204" pitchFamily="34" charset="0"/>
              </a:rPr>
              <a:t>Treatment</a:t>
            </a:r>
            <a:r>
              <a:rPr lang="tr-TR" sz="3600" spc="-150" dirty="0" smtClean="0">
                <a:latin typeface="Calibri Regular"/>
                <a:ea typeface="Tahoma" panose="020B0604030504040204" pitchFamily="34" charset="0"/>
                <a:cs typeface="Tahoma" panose="020B0604030504040204" pitchFamily="34" charset="0"/>
              </a:rPr>
              <a:t> in General</a:t>
            </a:r>
            <a:endParaRPr lang="en-US" sz="3600" spc="-150" dirty="0">
              <a:latin typeface="Calibri Regular"/>
              <a:ea typeface="Tahoma" panose="020B0604030504040204" pitchFamily="34" charset="0"/>
              <a:cs typeface="Tahoma" panose="020B0604030504040204" pitchFamily="34" charset="0"/>
            </a:endParaRPr>
          </a:p>
        </p:txBody>
      </p:sp>
      <p:sp>
        <p:nvSpPr>
          <p:cNvPr id="3" name="İçerik Yer Tutucusu 2"/>
          <p:cNvSpPr>
            <a:spLocks noGrp="1"/>
          </p:cNvSpPr>
          <p:nvPr>
            <p:ph idx="1"/>
          </p:nvPr>
        </p:nvSpPr>
        <p:spPr>
          <a:xfrm>
            <a:off x="418772" y="1177509"/>
            <a:ext cx="7302828" cy="4298488"/>
          </a:xfrm>
        </p:spPr>
        <p:txBody>
          <a:bodyPr>
            <a:normAutofit/>
          </a:bodyPr>
          <a:lstStyle/>
          <a:p>
            <a:pPr marL="0" indent="0" algn="just">
              <a:buNone/>
            </a:pPr>
            <a:endParaRPr lang="en-US" sz="1600" dirty="0">
              <a:latin typeface="Calibri Regular"/>
              <a:ea typeface="Tahoma" panose="020B0604030504040204" pitchFamily="34" charset="0"/>
              <a:cs typeface="Tahoma" panose="020B0604030504040204" pitchFamily="34" charset="0"/>
            </a:endParaRPr>
          </a:p>
          <a:p>
            <a:pPr algn="just"/>
            <a:r>
              <a:rPr lang="en-US" sz="1800" dirty="0">
                <a:latin typeface="Calibri Regular"/>
                <a:ea typeface="Tahoma" panose="020B0604030504040204" pitchFamily="34" charset="0"/>
                <a:cs typeface="Tahoma" panose="020B0604030504040204" pitchFamily="34" charset="0"/>
              </a:rPr>
              <a:t>Addiction is a disorder that both affects and is affected by the family.</a:t>
            </a:r>
          </a:p>
          <a:p>
            <a:pPr algn="just"/>
            <a:r>
              <a:rPr lang="en-US" sz="1800" dirty="0">
                <a:latin typeface="Calibri Regular"/>
                <a:ea typeface="Tahoma" panose="020B0604030504040204" pitchFamily="34" charset="0"/>
                <a:cs typeface="Tahoma" panose="020B0604030504040204" pitchFamily="34" charset="0"/>
              </a:rPr>
              <a:t>A number of psychological, social and financial problems emerge in the family when a member develops an addiction.</a:t>
            </a:r>
          </a:p>
          <a:p>
            <a:pPr algn="just"/>
            <a:r>
              <a:rPr lang="en-US" sz="1800" dirty="0">
                <a:latin typeface="Calibri Regular"/>
                <a:ea typeface="Tahoma" panose="020B0604030504040204" pitchFamily="34" charset="0"/>
                <a:cs typeface="Tahoma" panose="020B0604030504040204" pitchFamily="34" charset="0"/>
              </a:rPr>
              <a:t>Family members often develop disorders in parallel to the addiction of the family member. </a:t>
            </a:r>
          </a:p>
          <a:p>
            <a:pPr algn="just"/>
            <a:r>
              <a:rPr lang="en-US" sz="1800" dirty="0">
                <a:latin typeface="Calibri Regular"/>
                <a:ea typeface="Tahoma" panose="020B0604030504040204" pitchFamily="34" charset="0"/>
                <a:cs typeface="Tahoma" panose="020B0604030504040204" pitchFamily="34" charset="0"/>
              </a:rPr>
              <a:t>Most of the time, families have no idea how to deal with the problem. </a:t>
            </a:r>
          </a:p>
          <a:p>
            <a:pPr algn="just"/>
            <a:r>
              <a:rPr lang="en-US" sz="1800" dirty="0">
                <a:latin typeface="Calibri Regular"/>
                <a:ea typeface="Tahoma" panose="020B0604030504040204" pitchFamily="34" charset="0"/>
                <a:cs typeface="Tahoma" panose="020B0604030504040204" pitchFamily="34" charset="0"/>
              </a:rPr>
              <a:t>After a while, the attitudes and behaviors of the family become part of the addiction problem, and need to be resolved.  </a:t>
            </a:r>
          </a:p>
          <a:p>
            <a:pPr algn="just"/>
            <a:r>
              <a:rPr lang="en-US" sz="1800" dirty="0">
                <a:latin typeface="Calibri Regular"/>
                <a:ea typeface="Tahoma" panose="020B0604030504040204" pitchFamily="34" charset="0"/>
                <a:cs typeface="Tahoma" panose="020B0604030504040204" pitchFamily="34" charset="0"/>
              </a:rPr>
              <a:t>Changing these attitudes can help the addict decrease their substance use and to seek treatment.</a:t>
            </a:r>
          </a:p>
          <a:p>
            <a:pPr algn="just"/>
            <a:endParaRPr lang="en-US" sz="1600" dirty="0">
              <a:latin typeface="Calibri Regular"/>
              <a:ea typeface="Tahoma" panose="020B0604030504040204" pitchFamily="34" charset="0"/>
              <a:cs typeface="Tahoma" panose="020B0604030504040204" pitchFamily="34" charset="0"/>
            </a:endParaRPr>
          </a:p>
          <a:p>
            <a:pPr algn="just"/>
            <a:endParaRPr lang="en-US" sz="1600" dirty="0">
              <a:latin typeface="Calibri Regular"/>
              <a:ea typeface="Tahoma" panose="020B0604030504040204" pitchFamily="34" charset="0"/>
              <a:cs typeface="Tahoma" panose="020B0604030504040204" pitchFamily="34" charset="0"/>
            </a:endParaRPr>
          </a:p>
          <a:p>
            <a:pPr algn="just"/>
            <a:endParaRPr lang="en-US" sz="1600" dirty="0">
              <a:latin typeface="Calibri Regular"/>
              <a:ea typeface="Tahoma" panose="020B0604030504040204" pitchFamily="34" charset="0"/>
              <a:cs typeface="Tahoma" panose="020B0604030504040204" pitchFamily="34" charset="0"/>
            </a:endParaRPr>
          </a:p>
        </p:txBody>
      </p:sp>
      <p:sp>
        <p:nvSpPr>
          <p:cNvPr id="4" name="Slayt Numarası Yer Tutucusu 3"/>
          <p:cNvSpPr>
            <a:spLocks noGrp="1"/>
          </p:cNvSpPr>
          <p:nvPr>
            <p:ph type="sldNum" sz="quarter" idx="12"/>
          </p:nvPr>
        </p:nvSpPr>
        <p:spPr/>
        <p:txBody>
          <a:bodyPr/>
          <a:lstStyle/>
          <a:p>
            <a:fld id="{79FA34DF-5BD5-4844-939F-F3231C9C8646}" type="slidenum">
              <a:rPr lang="tr-TR" smtClean="0"/>
              <a:pPr/>
              <a:t>24</a:t>
            </a:fld>
            <a:endParaRPr lang="tr-TR" dirty="0"/>
          </a:p>
        </p:txBody>
      </p:sp>
    </p:spTree>
    <p:extLst>
      <p:ext uri="{BB962C8B-B14F-4D97-AF65-F5344CB8AC3E}">
        <p14:creationId xmlns:p14="http://schemas.microsoft.com/office/powerpoint/2010/main" val="390899167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2"/>
          </p:nvPr>
        </p:nvSpPr>
        <p:spPr/>
        <p:txBody>
          <a:bodyPr/>
          <a:lstStyle/>
          <a:p>
            <a:fld id="{79FA34DF-5BD5-4844-939F-F3231C9C8646}" type="slidenum">
              <a:rPr lang="tr-TR" smtClean="0"/>
              <a:pPr/>
              <a:t>25</a:t>
            </a:fld>
            <a:endParaRPr lang="tr-TR" dirty="0"/>
          </a:p>
        </p:txBody>
      </p:sp>
      <p:sp>
        <p:nvSpPr>
          <p:cNvPr id="14" name="Dikdörtgen 13"/>
          <p:cNvSpPr/>
          <p:nvPr/>
        </p:nvSpPr>
        <p:spPr>
          <a:xfrm>
            <a:off x="550445" y="2367309"/>
            <a:ext cx="2783305" cy="1938992"/>
          </a:xfrm>
          <a:prstGeom prst="rect">
            <a:avLst/>
          </a:prstGeom>
        </p:spPr>
        <p:txBody>
          <a:bodyPr wrap="square" lIns="0" tIns="0" rIns="0" bIns="0" anchor="t">
            <a:spAutoFit/>
          </a:bodyPr>
          <a:lstStyle/>
          <a:p>
            <a:pPr marL="285750" indent="-285750">
              <a:buFont typeface="Arial" panose="020B0604020202020204" pitchFamily="34" charset="0"/>
              <a:buChar char="•"/>
            </a:pPr>
            <a:r>
              <a:rPr lang="en-US" dirty="0">
                <a:latin typeface="Calibri Regular"/>
                <a:ea typeface="Tahoma" panose="020B0604030504040204" pitchFamily="34" charset="0"/>
                <a:cs typeface="Tahoma" panose="020B0604030504040204" pitchFamily="34" charset="0"/>
              </a:rPr>
              <a:t>Setting boundaries</a:t>
            </a:r>
            <a:br>
              <a:rPr lang="en-US" dirty="0">
                <a:latin typeface="Calibri Regular"/>
                <a:ea typeface="Tahoma" panose="020B0604030504040204" pitchFamily="34" charset="0"/>
                <a:cs typeface="Tahoma" panose="020B0604030504040204" pitchFamily="34" charset="0"/>
              </a:rPr>
            </a:br>
            <a:endParaRPr lang="en-US" dirty="0">
              <a:latin typeface="Calibri Regular"/>
              <a:ea typeface="Tahoma" panose="020B0604030504040204" pitchFamily="34" charset="0"/>
              <a:cs typeface="Tahoma" panose="020B0604030504040204" pitchFamily="34" charset="0"/>
            </a:endParaRPr>
          </a:p>
          <a:p>
            <a:pPr marL="285750" indent="-285750">
              <a:buFont typeface="Arial" panose="020B0604020202020204" pitchFamily="34" charset="0"/>
              <a:buChar char="•"/>
            </a:pPr>
            <a:r>
              <a:rPr lang="en-US" dirty="0">
                <a:latin typeface="Calibri Regular"/>
                <a:ea typeface="Tahoma" panose="020B0604030504040204" pitchFamily="34" charset="0"/>
                <a:cs typeface="Tahoma" panose="020B0604030504040204" pitchFamily="34" charset="0"/>
              </a:rPr>
              <a:t>Developing empathy</a:t>
            </a:r>
            <a:br>
              <a:rPr lang="en-US" dirty="0">
                <a:latin typeface="Calibri Regular"/>
                <a:ea typeface="Tahoma" panose="020B0604030504040204" pitchFamily="34" charset="0"/>
                <a:cs typeface="Tahoma" panose="020B0604030504040204" pitchFamily="34" charset="0"/>
              </a:rPr>
            </a:br>
            <a:endParaRPr lang="en-US" dirty="0">
              <a:latin typeface="Calibri Regular"/>
              <a:ea typeface="Tahoma" panose="020B0604030504040204" pitchFamily="34" charset="0"/>
              <a:cs typeface="Tahoma" panose="020B0604030504040204" pitchFamily="34" charset="0"/>
            </a:endParaRPr>
          </a:p>
          <a:p>
            <a:pPr marL="285750" indent="-285750">
              <a:buFont typeface="Arial" panose="020B0604020202020204" pitchFamily="34" charset="0"/>
              <a:buChar char="•"/>
            </a:pPr>
            <a:r>
              <a:rPr lang="en-US" dirty="0">
                <a:latin typeface="Calibri Regular"/>
                <a:ea typeface="Tahoma" panose="020B0604030504040204" pitchFamily="34" charset="0"/>
                <a:cs typeface="Tahoma" panose="020B0604030504040204" pitchFamily="34" charset="0"/>
              </a:rPr>
              <a:t>Understanding the condition of addict in the family</a:t>
            </a:r>
          </a:p>
        </p:txBody>
      </p:sp>
      <p:sp>
        <p:nvSpPr>
          <p:cNvPr id="15" name="Dikdörtgen 14"/>
          <p:cNvSpPr/>
          <p:nvPr/>
        </p:nvSpPr>
        <p:spPr>
          <a:xfrm>
            <a:off x="5600700" y="2322859"/>
            <a:ext cx="2989955" cy="1477328"/>
          </a:xfrm>
          <a:prstGeom prst="rect">
            <a:avLst/>
          </a:prstGeom>
        </p:spPr>
        <p:txBody>
          <a:bodyPr wrap="square" anchor="t">
            <a:spAutoFit/>
          </a:bodyPr>
          <a:lstStyle/>
          <a:p>
            <a:pPr marL="285750" indent="-285750">
              <a:buFont typeface="Arial" panose="020B0604020202020204" pitchFamily="34" charset="0"/>
              <a:buChar char="•"/>
            </a:pPr>
            <a:r>
              <a:rPr lang="en-US" dirty="0">
                <a:latin typeface="Calibri Regular"/>
                <a:ea typeface="Tahoma" panose="020B0604030504040204" pitchFamily="34" charset="0"/>
                <a:cs typeface="Tahoma" panose="020B0604030504040204" pitchFamily="34" charset="0"/>
              </a:rPr>
              <a:t>Developing skills in assigning responsibility</a:t>
            </a:r>
            <a:br>
              <a:rPr lang="en-US" dirty="0">
                <a:latin typeface="Calibri Regular"/>
                <a:ea typeface="Tahoma" panose="020B0604030504040204" pitchFamily="34" charset="0"/>
                <a:cs typeface="Tahoma" panose="020B0604030504040204" pitchFamily="34" charset="0"/>
              </a:rPr>
            </a:br>
            <a:endParaRPr lang="en-US" dirty="0">
              <a:latin typeface="Calibri Regular"/>
              <a:ea typeface="Tahoma" panose="020B0604030504040204" pitchFamily="34" charset="0"/>
              <a:cs typeface="Tahoma" panose="020B0604030504040204" pitchFamily="34" charset="0"/>
            </a:endParaRPr>
          </a:p>
          <a:p>
            <a:pPr marL="285750" indent="-285750">
              <a:buFont typeface="Arial" panose="020B0604020202020204" pitchFamily="34" charset="0"/>
              <a:buChar char="•"/>
            </a:pPr>
            <a:r>
              <a:rPr lang="en-US" dirty="0">
                <a:latin typeface="Calibri Regular"/>
                <a:ea typeface="Tahoma" panose="020B0604030504040204" pitchFamily="34" charset="0"/>
                <a:cs typeface="Tahoma" panose="020B0604030504040204" pitchFamily="34" charset="0"/>
              </a:rPr>
              <a:t>Developing conflict resolution skills</a:t>
            </a:r>
          </a:p>
        </p:txBody>
      </p:sp>
      <p:pic>
        <p:nvPicPr>
          <p:cNvPr id="3" name="Resim 2">
            <a:extLst>
              <a:ext uri="{FF2B5EF4-FFF2-40B4-BE49-F238E27FC236}">
                <a16:creationId xmlns:a16="http://schemas.microsoft.com/office/drawing/2014/main" id="{6847DB4A-30CC-4346-B9C1-F85FDE636C95}"/>
              </a:ext>
            </a:extLst>
          </p:cNvPr>
          <p:cNvPicPr>
            <a:picLocks noChangeAspect="1"/>
          </p:cNvPicPr>
          <p:nvPr/>
        </p:nvPicPr>
        <p:blipFill>
          <a:blip r:embed="rId2"/>
          <a:stretch>
            <a:fillRect/>
          </a:stretch>
        </p:blipFill>
        <p:spPr>
          <a:xfrm>
            <a:off x="2920719" y="2155496"/>
            <a:ext cx="2462988" cy="2760097"/>
          </a:xfrm>
          <a:prstGeom prst="rect">
            <a:avLst/>
          </a:prstGeom>
        </p:spPr>
      </p:pic>
      <p:sp>
        <p:nvSpPr>
          <p:cNvPr id="12" name="Unvan 1">
            <a:extLst>
              <a:ext uri="{FF2B5EF4-FFF2-40B4-BE49-F238E27FC236}">
                <a16:creationId xmlns:a16="http://schemas.microsoft.com/office/drawing/2014/main" id="{4C8368E9-AB1D-0941-B33C-ABB0CDE21B80}"/>
              </a:ext>
            </a:extLst>
          </p:cNvPr>
          <p:cNvSpPr txBox="1">
            <a:spLocks/>
          </p:cNvSpPr>
          <p:nvPr/>
        </p:nvSpPr>
        <p:spPr>
          <a:xfrm>
            <a:off x="337399" y="15164"/>
            <a:ext cx="9576486" cy="117750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lang="tr-TR" sz="4200" b="1" kern="1200" spc="-200">
                <a:solidFill>
                  <a:srgbClr val="00B158"/>
                </a:solidFill>
                <a:latin typeface="+mn-lt"/>
                <a:ea typeface="+mj-ea"/>
                <a:cs typeface="+mj-cs"/>
              </a:defRPr>
            </a:lvl1pPr>
          </a:lstStyle>
          <a:p>
            <a:r>
              <a:rPr lang="en-US" sz="3600" kern="1400" spc="-150" dirty="0">
                <a:latin typeface="Calibri Regular"/>
                <a:ea typeface="Tahoma" panose="020B0604030504040204" pitchFamily="34" charset="0"/>
                <a:cs typeface="Tahoma" panose="020B0604030504040204" pitchFamily="34" charset="0"/>
              </a:rPr>
              <a:t>Important Aspects in Family Work </a:t>
            </a:r>
          </a:p>
        </p:txBody>
      </p:sp>
    </p:spTree>
    <p:extLst>
      <p:ext uri="{BB962C8B-B14F-4D97-AF65-F5344CB8AC3E}">
        <p14:creationId xmlns:p14="http://schemas.microsoft.com/office/powerpoint/2010/main" val="359390708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2"/>
          </p:nvPr>
        </p:nvSpPr>
        <p:spPr/>
        <p:txBody>
          <a:bodyPr/>
          <a:lstStyle/>
          <a:p>
            <a:fld id="{79FA34DF-5BD5-4844-939F-F3231C9C8646}" type="slidenum">
              <a:rPr lang="tr-TR" smtClean="0"/>
              <a:pPr/>
              <a:t>26</a:t>
            </a:fld>
            <a:endParaRPr lang="tr-TR" dirty="0"/>
          </a:p>
        </p:txBody>
      </p:sp>
      <p:sp>
        <p:nvSpPr>
          <p:cNvPr id="6" name="Title 1">
            <a:extLst>
              <a:ext uri="{FF2B5EF4-FFF2-40B4-BE49-F238E27FC236}">
                <a16:creationId xmlns:a16="http://schemas.microsoft.com/office/drawing/2014/main" id="{B185B10A-BB20-D049-86DA-18965A83EB46}"/>
              </a:ext>
            </a:extLst>
          </p:cNvPr>
          <p:cNvSpPr txBox="1">
            <a:spLocks/>
          </p:cNvSpPr>
          <p:nvPr/>
        </p:nvSpPr>
        <p:spPr>
          <a:xfrm>
            <a:off x="550444" y="-15346"/>
            <a:ext cx="8384005" cy="163459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lang="tr-TR" sz="4200" b="1" kern="1200" spc="-200">
                <a:solidFill>
                  <a:srgbClr val="00B158"/>
                </a:solidFill>
                <a:latin typeface="+mn-lt"/>
                <a:ea typeface="+mj-ea"/>
                <a:cs typeface="+mj-cs"/>
              </a:defRPr>
            </a:lvl1pPr>
          </a:lstStyle>
          <a:p>
            <a:r>
              <a:rPr lang="en-US" sz="2800" spc="0" dirty="0">
                <a:solidFill>
                  <a:schemeClr val="tx1"/>
                </a:solidFill>
                <a:latin typeface="Calibri Regular"/>
                <a:ea typeface="Tahoma" panose="020B0604030504040204" pitchFamily="34" charset="0"/>
                <a:cs typeface="Tahoma" panose="020B0604030504040204" pitchFamily="34" charset="0"/>
              </a:rPr>
              <a:t>The Effect of Family Counselling Sessions on Abstinence</a:t>
            </a:r>
          </a:p>
        </p:txBody>
      </p:sp>
      <p:sp>
        <p:nvSpPr>
          <p:cNvPr id="7" name="Dikdörtgen 6"/>
          <p:cNvSpPr/>
          <p:nvPr/>
        </p:nvSpPr>
        <p:spPr>
          <a:xfrm>
            <a:off x="550443" y="4389691"/>
            <a:ext cx="7697691" cy="1415772"/>
          </a:xfrm>
          <a:prstGeom prst="rect">
            <a:avLst/>
          </a:prstGeom>
        </p:spPr>
        <p:txBody>
          <a:bodyPr wrap="square">
            <a:spAutoFit/>
          </a:bodyPr>
          <a:lstStyle/>
          <a:p>
            <a:pPr lvl="0">
              <a:defRPr/>
            </a:pPr>
            <a:r>
              <a:rPr lang="en-US" dirty="0">
                <a:solidFill>
                  <a:prstClr val="black"/>
                </a:solidFill>
                <a:latin typeface="Calibri Regular"/>
                <a:ea typeface="Tahoma" panose="020B0604030504040204" pitchFamily="34" charset="0"/>
                <a:cs typeface="Tahoma" panose="020B0604030504040204" pitchFamily="34" charset="0"/>
              </a:rPr>
              <a:t>Attending fewer than two family counselling sessions leads to an abstinence rate of 24.8% </a:t>
            </a:r>
          </a:p>
          <a:p>
            <a:pPr lvl="0">
              <a:defRPr/>
            </a:pPr>
            <a:r>
              <a:rPr lang="en-US" dirty="0">
                <a:solidFill>
                  <a:prstClr val="black"/>
                </a:solidFill>
                <a:latin typeface="Calibri Regular"/>
                <a:ea typeface="Tahoma" panose="020B0604030504040204" pitchFamily="34" charset="0"/>
                <a:cs typeface="Tahoma" panose="020B0604030504040204" pitchFamily="34" charset="0"/>
              </a:rPr>
              <a:t>When more than 3 family counselling sessions are attended, the abstinence rate increases (41%). </a:t>
            </a:r>
          </a:p>
          <a:p>
            <a:pPr lvl="0">
              <a:defRPr/>
            </a:pPr>
            <a:r>
              <a:rPr lang="en-US" sz="1400" dirty="0">
                <a:solidFill>
                  <a:prstClr val="black"/>
                </a:solidFill>
                <a:latin typeface="Calibri Regular"/>
                <a:ea typeface="Tahoma" panose="020B0604030504040204" pitchFamily="34" charset="0"/>
                <a:cs typeface="Tahoma" panose="020B0604030504040204" pitchFamily="34" charset="0"/>
              </a:rPr>
              <a:t>(Odds Ratio=2.72 CI=1.99–3.71) </a:t>
            </a:r>
          </a:p>
        </p:txBody>
      </p:sp>
      <p:pic>
        <p:nvPicPr>
          <p:cNvPr id="8" name="İçerik Yer Tutucusu 7"/>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628650" y="1424773"/>
            <a:ext cx="6530657" cy="2751117"/>
          </a:xfrm>
        </p:spPr>
      </p:pic>
    </p:spTree>
    <p:extLst>
      <p:ext uri="{BB962C8B-B14F-4D97-AF65-F5344CB8AC3E}">
        <p14:creationId xmlns:p14="http://schemas.microsoft.com/office/powerpoint/2010/main" val="2668961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2"/>
          </p:nvPr>
        </p:nvSpPr>
        <p:spPr/>
        <p:txBody>
          <a:bodyPr/>
          <a:lstStyle/>
          <a:p>
            <a:fld id="{79FA34DF-5BD5-4844-939F-F3231C9C8646}" type="slidenum">
              <a:rPr lang="tr-TR" smtClean="0"/>
              <a:pPr/>
              <a:t>27</a:t>
            </a:fld>
            <a:endParaRPr lang="tr-TR" dirty="0"/>
          </a:p>
        </p:txBody>
      </p:sp>
      <p:pic>
        <p:nvPicPr>
          <p:cNvPr id="5" name="Resim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9696" y="1314654"/>
            <a:ext cx="7223649" cy="3839831"/>
          </a:xfrm>
          <a:prstGeom prst="rect">
            <a:avLst/>
          </a:prstGeom>
        </p:spPr>
      </p:pic>
      <p:sp>
        <p:nvSpPr>
          <p:cNvPr id="6" name="Title 1">
            <a:extLst>
              <a:ext uri="{FF2B5EF4-FFF2-40B4-BE49-F238E27FC236}">
                <a16:creationId xmlns:a16="http://schemas.microsoft.com/office/drawing/2014/main" id="{3DC36CE5-7510-6247-ABB6-19ABB279EC09}"/>
              </a:ext>
            </a:extLst>
          </p:cNvPr>
          <p:cNvSpPr txBox="1">
            <a:spLocks/>
          </p:cNvSpPr>
          <p:nvPr/>
        </p:nvSpPr>
        <p:spPr>
          <a:xfrm>
            <a:off x="550444" y="-15346"/>
            <a:ext cx="8384005" cy="163459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lang="tr-TR" sz="4200" b="1" kern="1200" spc="-200">
                <a:solidFill>
                  <a:srgbClr val="00B158"/>
                </a:solidFill>
                <a:latin typeface="+mn-lt"/>
                <a:ea typeface="+mj-ea"/>
                <a:cs typeface="+mj-cs"/>
              </a:defRPr>
            </a:lvl1pPr>
          </a:lstStyle>
          <a:p>
            <a:r>
              <a:rPr lang="en-US" sz="2800" spc="0" dirty="0">
                <a:solidFill>
                  <a:schemeClr val="tx1"/>
                </a:solidFill>
                <a:latin typeface="Calibri Regular"/>
                <a:ea typeface="Tahoma" panose="020B0604030504040204" pitchFamily="34" charset="0"/>
                <a:cs typeface="Tahoma" panose="020B0604030504040204" pitchFamily="34" charset="0"/>
              </a:rPr>
              <a:t>The Effect of Family Group Therapy on Drop-Out Rates</a:t>
            </a:r>
          </a:p>
        </p:txBody>
      </p:sp>
    </p:spTree>
    <p:extLst>
      <p:ext uri="{BB962C8B-B14F-4D97-AF65-F5344CB8AC3E}">
        <p14:creationId xmlns:p14="http://schemas.microsoft.com/office/powerpoint/2010/main" val="127653217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Unvan 1"/>
          <p:cNvSpPr>
            <a:spLocks noGrp="1"/>
          </p:cNvSpPr>
          <p:nvPr>
            <p:ph type="ctrTitle"/>
          </p:nvPr>
        </p:nvSpPr>
        <p:spPr>
          <a:xfrm>
            <a:off x="1387002" y="1554162"/>
            <a:ext cx="6369996" cy="752475"/>
          </a:xfrm>
        </p:spPr>
        <p:txBody>
          <a:bodyPr>
            <a:noAutofit/>
          </a:bodyPr>
          <a:lstStyle/>
          <a:p>
            <a:r>
              <a:rPr lang="en-US" sz="4800" spc="-150" dirty="0">
                <a:solidFill>
                  <a:schemeClr val="bg1"/>
                </a:solidFill>
                <a:latin typeface="Calibri Regular"/>
                <a:ea typeface="Tahoma" panose="020B0604030504040204" pitchFamily="34" charset="0"/>
                <a:cs typeface="Tahoma" panose="020B0604030504040204" pitchFamily="34" charset="0"/>
              </a:rPr>
              <a:t>Thank you</a:t>
            </a:r>
          </a:p>
        </p:txBody>
      </p:sp>
      <p:sp>
        <p:nvSpPr>
          <p:cNvPr id="4" name="Unvan 1"/>
          <p:cNvSpPr txBox="1">
            <a:spLocks/>
          </p:cNvSpPr>
          <p:nvPr/>
        </p:nvSpPr>
        <p:spPr>
          <a:xfrm>
            <a:off x="685800" y="2285206"/>
            <a:ext cx="7772400" cy="54610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tr-TR" sz="3600" b="1" dirty="0">
              <a:solidFill>
                <a:schemeClr val="bg1"/>
              </a:solidFill>
            </a:endParaRPr>
          </a:p>
        </p:txBody>
      </p:sp>
      <p:sp>
        <p:nvSpPr>
          <p:cNvPr id="6" name="Unvan 1"/>
          <p:cNvSpPr txBox="1">
            <a:spLocks/>
          </p:cNvSpPr>
          <p:nvPr/>
        </p:nvSpPr>
        <p:spPr>
          <a:xfrm>
            <a:off x="685800" y="3829167"/>
            <a:ext cx="7772400" cy="54610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tr-TR" sz="3600" b="1" dirty="0">
                <a:solidFill>
                  <a:schemeClr val="bg1"/>
                </a:solidFill>
                <a:latin typeface="Calibri Regular"/>
                <a:ea typeface="Tahoma" panose="020B0604030504040204" pitchFamily="34" charset="0"/>
                <a:cs typeface="Tahoma" panose="020B0604030504040204" pitchFamily="34" charset="0"/>
              </a:rPr>
              <a:t>Sultan ISIK</a:t>
            </a:r>
          </a:p>
          <a:p>
            <a:r>
              <a:rPr lang="tr-TR" sz="3600" dirty="0">
                <a:solidFill>
                  <a:schemeClr val="bg1"/>
                </a:solidFill>
                <a:latin typeface="Calibri Regular"/>
                <a:ea typeface="Tahoma" panose="020B0604030504040204" pitchFamily="34" charset="0"/>
                <a:cs typeface="Tahoma" panose="020B0604030504040204" pitchFamily="34" charset="0"/>
              </a:rPr>
              <a:t>Turkish Green Crescent, CEO</a:t>
            </a:r>
          </a:p>
        </p:txBody>
      </p:sp>
      <p:sp>
        <p:nvSpPr>
          <p:cNvPr id="3" name="Metin kutusu 2">
            <a:extLst>
              <a:ext uri="{FF2B5EF4-FFF2-40B4-BE49-F238E27FC236}">
                <a16:creationId xmlns:a16="http://schemas.microsoft.com/office/drawing/2014/main" id="{E7EB86B1-9EE7-0142-8808-7CDBE8A38473}"/>
              </a:ext>
            </a:extLst>
          </p:cNvPr>
          <p:cNvSpPr txBox="1"/>
          <p:nvPr/>
        </p:nvSpPr>
        <p:spPr>
          <a:xfrm>
            <a:off x="928688" y="2078831"/>
            <a:ext cx="184731" cy="369332"/>
          </a:xfrm>
          <a:prstGeom prst="rect">
            <a:avLst/>
          </a:prstGeom>
          <a:noFill/>
        </p:spPr>
        <p:txBody>
          <a:bodyPr wrap="none" rtlCol="0">
            <a:spAutoFit/>
          </a:bodyPr>
          <a:lstStyle/>
          <a:p>
            <a:endParaRPr lang="tr-TR" dirty="0"/>
          </a:p>
        </p:txBody>
      </p:sp>
    </p:spTree>
    <p:extLst>
      <p:ext uri="{BB962C8B-B14F-4D97-AF65-F5344CB8AC3E}">
        <p14:creationId xmlns:p14="http://schemas.microsoft.com/office/powerpoint/2010/main" val="1652170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arn(inVertical)">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barn(inVertical)">
                                      <p:cBhvr>
                                        <p:cTn id="12"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050216" y="2066398"/>
            <a:ext cx="7253705" cy="1124682"/>
          </a:xfrm>
        </p:spPr>
        <p:txBody>
          <a:bodyPr>
            <a:normAutofit fontScale="92500" lnSpcReduction="10000"/>
          </a:bodyPr>
          <a:lstStyle/>
          <a:p>
            <a:pPr marL="0" indent="0" algn="ctr">
              <a:lnSpc>
                <a:spcPct val="200000"/>
              </a:lnSpc>
              <a:buNone/>
            </a:pPr>
            <a:r>
              <a:rPr lang="en-US" sz="1800" dirty="0">
                <a:latin typeface="Calibri Regular"/>
                <a:ea typeface="Tahoma" panose="020B0604030504040204" pitchFamily="34" charset="0"/>
                <a:cs typeface="Tahoma" panose="020B0604030504040204" pitchFamily="34" charset="0"/>
              </a:rPr>
              <a:t>All activities and strategies that are developed to build a healthy and productive society can be referred to as preventative efforts</a:t>
            </a:r>
          </a:p>
        </p:txBody>
      </p:sp>
      <p:sp>
        <p:nvSpPr>
          <p:cNvPr id="4" name="Slayt Numarası Yer Tutucusu 3"/>
          <p:cNvSpPr>
            <a:spLocks noGrp="1"/>
          </p:cNvSpPr>
          <p:nvPr>
            <p:ph type="sldNum" sz="quarter" idx="12"/>
          </p:nvPr>
        </p:nvSpPr>
        <p:spPr/>
        <p:txBody>
          <a:bodyPr/>
          <a:lstStyle/>
          <a:p>
            <a:fld id="{79FA34DF-5BD5-4844-939F-F3231C9C8646}" type="slidenum">
              <a:rPr lang="tr-TR" smtClean="0"/>
              <a:pPr/>
              <a:t>3</a:t>
            </a:fld>
            <a:endParaRPr lang="tr-TR" dirty="0"/>
          </a:p>
        </p:txBody>
      </p:sp>
      <p:pic>
        <p:nvPicPr>
          <p:cNvPr id="6" name="Resim 5">
            <a:extLst>
              <a:ext uri="{FF2B5EF4-FFF2-40B4-BE49-F238E27FC236}">
                <a16:creationId xmlns:a16="http://schemas.microsoft.com/office/drawing/2014/main" id="{94BA49D5-7C51-374F-9982-9D90F3704691}"/>
              </a:ext>
            </a:extLst>
          </p:cNvPr>
          <p:cNvPicPr>
            <a:picLocks noChangeAspect="1"/>
          </p:cNvPicPr>
          <p:nvPr/>
        </p:nvPicPr>
        <p:blipFill>
          <a:blip r:embed="rId3"/>
          <a:stretch>
            <a:fillRect/>
          </a:stretch>
        </p:blipFill>
        <p:spPr>
          <a:xfrm>
            <a:off x="4021932" y="3191080"/>
            <a:ext cx="952524" cy="1635856"/>
          </a:xfrm>
          <a:prstGeom prst="rect">
            <a:avLst/>
          </a:prstGeom>
        </p:spPr>
      </p:pic>
      <p:sp>
        <p:nvSpPr>
          <p:cNvPr id="8" name="Unvan 1">
            <a:extLst>
              <a:ext uri="{FF2B5EF4-FFF2-40B4-BE49-F238E27FC236}">
                <a16:creationId xmlns:a16="http://schemas.microsoft.com/office/drawing/2014/main" id="{8FFA6304-736E-C24E-9C10-FB071151DB87}"/>
              </a:ext>
            </a:extLst>
          </p:cNvPr>
          <p:cNvSpPr txBox="1">
            <a:spLocks/>
          </p:cNvSpPr>
          <p:nvPr/>
        </p:nvSpPr>
        <p:spPr>
          <a:xfrm>
            <a:off x="219513" y="0"/>
            <a:ext cx="8198708" cy="104685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lang="tr-TR" sz="4200" b="1" kern="1200" spc="-200">
                <a:solidFill>
                  <a:srgbClr val="00B158"/>
                </a:solidFill>
                <a:latin typeface="+mn-lt"/>
                <a:ea typeface="+mj-ea"/>
                <a:cs typeface="+mj-cs"/>
              </a:defRPr>
            </a:lvl1pPr>
          </a:lstStyle>
          <a:p>
            <a:r>
              <a:rPr lang="en-US" sz="3600" spc="-150" smtClean="0">
                <a:latin typeface="Calibri Regular"/>
                <a:ea typeface="Tahoma" panose="020B0604030504040204" pitchFamily="34" charset="0"/>
                <a:cs typeface="Tahoma" panose="020B0604030504040204" pitchFamily="34" charset="0"/>
              </a:rPr>
              <a:t>Prevention</a:t>
            </a:r>
            <a:endParaRPr lang="en-US" sz="3600" spc="-150" dirty="0">
              <a:latin typeface="Calibri Regular"/>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29575021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219513" y="0"/>
            <a:ext cx="8198708" cy="1046857"/>
          </a:xfrm>
        </p:spPr>
        <p:txBody>
          <a:bodyPr>
            <a:normAutofit/>
          </a:bodyPr>
          <a:lstStyle/>
          <a:p>
            <a:r>
              <a:rPr lang="en-US" sz="3600" spc="-150" dirty="0" smtClean="0">
                <a:latin typeface="Calibri Regular"/>
                <a:ea typeface="Tahoma" panose="020B0604030504040204" pitchFamily="34" charset="0"/>
                <a:cs typeface="Tahoma" panose="020B0604030504040204" pitchFamily="34" charset="0"/>
              </a:rPr>
              <a:t>Aims </a:t>
            </a:r>
            <a:r>
              <a:rPr lang="en-US" sz="3600" spc="-150" dirty="0">
                <a:latin typeface="Calibri Regular"/>
                <a:ea typeface="Tahoma" panose="020B0604030504040204" pitchFamily="34" charset="0"/>
                <a:cs typeface="Tahoma" panose="020B0604030504040204" pitchFamily="34" charset="0"/>
              </a:rPr>
              <a:t>of Prevention</a:t>
            </a:r>
          </a:p>
        </p:txBody>
      </p:sp>
      <p:pic>
        <p:nvPicPr>
          <p:cNvPr id="5" name="İçerik Yer Tutucusu 4"/>
          <p:cNvPicPr>
            <a:picLocks noGrp="1" noChangeAspect="1"/>
          </p:cNvPicPr>
          <p:nvPr>
            <p:ph idx="1"/>
          </p:nvPr>
        </p:nvPicPr>
        <p:blipFill>
          <a:blip r:embed="rId3"/>
          <a:stretch>
            <a:fillRect/>
          </a:stretch>
        </p:blipFill>
        <p:spPr>
          <a:xfrm>
            <a:off x="1579145" y="1200150"/>
            <a:ext cx="5700254" cy="1990878"/>
          </a:xfrm>
          <a:prstGeom prst="rect">
            <a:avLst/>
          </a:prstGeom>
          <a:ln>
            <a:noFill/>
          </a:ln>
          <a:effectLst/>
        </p:spPr>
      </p:pic>
      <p:sp>
        <p:nvSpPr>
          <p:cNvPr id="4" name="Slayt Numarası Yer Tutucusu 3"/>
          <p:cNvSpPr>
            <a:spLocks noGrp="1"/>
          </p:cNvSpPr>
          <p:nvPr>
            <p:ph type="sldNum" sz="quarter" idx="12"/>
          </p:nvPr>
        </p:nvSpPr>
        <p:spPr/>
        <p:txBody>
          <a:bodyPr/>
          <a:lstStyle/>
          <a:p>
            <a:fld id="{79FA34DF-5BD5-4844-939F-F3231C9C8646}" type="slidenum">
              <a:rPr lang="tr-TR" smtClean="0"/>
              <a:pPr/>
              <a:t>4</a:t>
            </a:fld>
            <a:endParaRPr lang="tr-TR" dirty="0"/>
          </a:p>
        </p:txBody>
      </p:sp>
      <p:pic>
        <p:nvPicPr>
          <p:cNvPr id="6" name="Resim 5"/>
          <p:cNvPicPr>
            <a:picLocks noChangeAspect="1"/>
          </p:cNvPicPr>
          <p:nvPr/>
        </p:nvPicPr>
        <p:blipFill>
          <a:blip r:embed="rId4"/>
          <a:stretch>
            <a:fillRect/>
          </a:stretch>
        </p:blipFill>
        <p:spPr>
          <a:xfrm>
            <a:off x="2152650" y="1690055"/>
            <a:ext cx="927100" cy="93884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7" name="Resim 6"/>
          <p:cNvPicPr>
            <a:picLocks noChangeAspect="1"/>
          </p:cNvPicPr>
          <p:nvPr/>
        </p:nvPicPr>
        <p:blipFill>
          <a:blip r:embed="rId5"/>
          <a:stretch>
            <a:fillRect/>
          </a:stretch>
        </p:blipFill>
        <p:spPr>
          <a:xfrm>
            <a:off x="5794512" y="1690055"/>
            <a:ext cx="871804" cy="871804"/>
          </a:xfrm>
          <a:prstGeom prst="rect">
            <a:avLst/>
          </a:prstGeom>
          <a:ln w="38100" cap="sq">
            <a:solidFill>
              <a:srgbClr val="000000"/>
            </a:solidFill>
            <a:prstDash val="solid"/>
            <a:miter lim="800000"/>
          </a:ln>
          <a:effectLst/>
        </p:spPr>
      </p:pic>
      <p:sp>
        <p:nvSpPr>
          <p:cNvPr id="13" name="Dikdörtgen 12"/>
          <p:cNvSpPr/>
          <p:nvPr/>
        </p:nvSpPr>
        <p:spPr>
          <a:xfrm>
            <a:off x="2181788" y="3448902"/>
            <a:ext cx="4971180" cy="1846659"/>
          </a:xfrm>
          <a:prstGeom prst="rect">
            <a:avLst/>
          </a:prstGeom>
        </p:spPr>
        <p:txBody>
          <a:bodyPr wrap="square">
            <a:spAutoFit/>
          </a:bodyPr>
          <a:lstStyle/>
          <a:p>
            <a:r>
              <a:rPr lang="en-US" b="1" dirty="0">
                <a:latin typeface="Calibri Regular"/>
                <a:ea typeface="Tahoma" panose="020B0604030504040204" pitchFamily="34" charset="0"/>
                <a:cs typeface="Tahoma" panose="020B0604030504040204" pitchFamily="34" charset="0"/>
              </a:rPr>
              <a:t>              Aims of </a:t>
            </a:r>
            <a:r>
              <a:rPr lang="en-US" b="1" dirty="0" smtClean="0">
                <a:latin typeface="Calibri Regular"/>
                <a:ea typeface="Tahoma" panose="020B0604030504040204" pitchFamily="34" charset="0"/>
                <a:cs typeface="Tahoma" panose="020B0604030504040204" pitchFamily="34" charset="0"/>
              </a:rPr>
              <a:t>Prevention</a:t>
            </a:r>
            <a:endParaRPr lang="tr-TR" b="1" dirty="0" smtClean="0">
              <a:latin typeface="Calibri Regular"/>
              <a:ea typeface="Tahoma" panose="020B0604030504040204" pitchFamily="34" charset="0"/>
              <a:cs typeface="Tahoma" panose="020B0604030504040204" pitchFamily="34" charset="0"/>
            </a:endParaRPr>
          </a:p>
          <a:p>
            <a:endParaRPr lang="en-US" sz="1600" dirty="0">
              <a:latin typeface="Calibri Regular"/>
              <a:ea typeface="Tahoma" panose="020B0604030504040204" pitchFamily="34" charset="0"/>
              <a:cs typeface="Tahoma" panose="020B0604030504040204" pitchFamily="34" charset="0"/>
            </a:endParaRPr>
          </a:p>
          <a:p>
            <a:pPr marL="285750" indent="-285750">
              <a:buFont typeface="Arial" panose="020B0604020202020204" pitchFamily="34" charset="0"/>
              <a:buChar char="•"/>
            </a:pPr>
            <a:r>
              <a:rPr lang="en-US" sz="1600" dirty="0">
                <a:latin typeface="Calibri Regular"/>
                <a:ea typeface="Tahoma" panose="020B0604030504040204" pitchFamily="34" charset="0"/>
                <a:cs typeface="Tahoma" panose="020B0604030504040204" pitchFamily="34" charset="0"/>
              </a:rPr>
              <a:t>To prevent people from developing addiction disorders</a:t>
            </a:r>
          </a:p>
          <a:p>
            <a:pPr marL="285750" indent="-285750">
              <a:buFont typeface="Arial" panose="020B0604020202020204" pitchFamily="34" charset="0"/>
              <a:buChar char="•"/>
            </a:pPr>
            <a:r>
              <a:rPr lang="en-US" sz="1600" dirty="0">
                <a:latin typeface="Calibri Regular"/>
                <a:ea typeface="Tahoma" panose="020B0604030504040204" pitchFamily="34" charset="0"/>
                <a:cs typeface="Tahoma" panose="020B0604030504040204" pitchFamily="34" charset="0"/>
              </a:rPr>
              <a:t>To prevent individual and social problems resulting from </a:t>
            </a:r>
            <a:r>
              <a:rPr lang="tr-TR" sz="1600" dirty="0" err="1" smtClean="0">
                <a:latin typeface="Calibri Regular"/>
                <a:ea typeface="Tahoma" panose="020B0604030504040204" pitchFamily="34" charset="0"/>
                <a:cs typeface="Tahoma" panose="020B0604030504040204" pitchFamily="34" charset="0"/>
              </a:rPr>
              <a:t>addictions</a:t>
            </a:r>
            <a:endParaRPr lang="en-US" sz="1600" dirty="0">
              <a:latin typeface="Calibri Regular"/>
              <a:ea typeface="Tahoma" panose="020B0604030504040204" pitchFamily="34" charset="0"/>
              <a:cs typeface="Tahoma" panose="020B0604030504040204" pitchFamily="34" charset="0"/>
            </a:endParaRPr>
          </a:p>
          <a:p>
            <a:pPr marL="285750" indent="-285750">
              <a:buFont typeface="Arial" panose="020B0604020202020204" pitchFamily="34" charset="0"/>
              <a:buChar char="•"/>
            </a:pPr>
            <a:r>
              <a:rPr lang="en-US" sz="1600" dirty="0">
                <a:latin typeface="Calibri Regular"/>
                <a:ea typeface="Tahoma" panose="020B0604030504040204" pitchFamily="34" charset="0"/>
                <a:cs typeface="Tahoma" panose="020B0604030504040204" pitchFamily="34" charset="0"/>
              </a:rPr>
              <a:t>To support the development of healthy habits</a:t>
            </a:r>
            <a:endParaRPr lang="en-US" dirty="0">
              <a:latin typeface="Calibri Regular"/>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81100152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317500" y="113750"/>
            <a:ext cx="7506730" cy="723978"/>
          </a:xfrm>
        </p:spPr>
        <p:txBody>
          <a:bodyPr>
            <a:normAutofit/>
          </a:bodyPr>
          <a:lstStyle/>
          <a:p>
            <a:r>
              <a:rPr lang="en-US" sz="3600" spc="-150" dirty="0">
                <a:latin typeface="Calibri Regular"/>
                <a:ea typeface="Tahoma" panose="020B0604030504040204" pitchFamily="34" charset="0"/>
                <a:cs typeface="Tahoma" panose="020B0604030504040204" pitchFamily="34" charset="0"/>
              </a:rPr>
              <a:t>Successful Prevention Strategies</a:t>
            </a:r>
          </a:p>
        </p:txBody>
      </p:sp>
      <p:sp>
        <p:nvSpPr>
          <p:cNvPr id="4" name="Slayt Numarası Yer Tutucusu 3"/>
          <p:cNvSpPr>
            <a:spLocks noGrp="1"/>
          </p:cNvSpPr>
          <p:nvPr>
            <p:ph type="sldNum" sz="quarter" idx="12"/>
          </p:nvPr>
        </p:nvSpPr>
        <p:spPr/>
        <p:txBody>
          <a:bodyPr/>
          <a:lstStyle/>
          <a:p>
            <a:fld id="{79FA34DF-5BD5-4844-939F-F3231C9C8646}" type="slidenum">
              <a:rPr lang="tr-TR" smtClean="0"/>
              <a:pPr/>
              <a:t>5</a:t>
            </a:fld>
            <a:endParaRPr lang="tr-TR" dirty="0"/>
          </a:p>
        </p:txBody>
      </p:sp>
      <p:sp>
        <p:nvSpPr>
          <p:cNvPr id="43" name="Freeform 12">
            <a:extLst>
              <a:ext uri="{FF2B5EF4-FFF2-40B4-BE49-F238E27FC236}">
                <a16:creationId xmlns:a16="http://schemas.microsoft.com/office/drawing/2014/main" id="{AE974046-912F-4389-8C5D-EF46732AF2E6}"/>
              </a:ext>
            </a:extLst>
          </p:cNvPr>
          <p:cNvSpPr>
            <a:spLocks/>
          </p:cNvSpPr>
          <p:nvPr/>
        </p:nvSpPr>
        <p:spPr bwMode="auto">
          <a:xfrm>
            <a:off x="7778141" y="3858101"/>
            <a:ext cx="999235" cy="917575"/>
          </a:xfrm>
          <a:custGeom>
            <a:avLst/>
            <a:gdLst>
              <a:gd name="T0" fmla="*/ 293 w 939"/>
              <a:gd name="T1" fmla="*/ 862 h 939"/>
              <a:gd name="T2" fmla="*/ 98 w 939"/>
              <a:gd name="T3" fmla="*/ 834 h 939"/>
              <a:gd name="T4" fmla="*/ 15 w 939"/>
              <a:gd name="T5" fmla="*/ 822 h 939"/>
              <a:gd name="T6" fmla="*/ 1 w 939"/>
              <a:gd name="T7" fmla="*/ 803 h 939"/>
              <a:gd name="T8" fmla="*/ 11 w 939"/>
              <a:gd name="T9" fmla="*/ 742 h 939"/>
              <a:gd name="T10" fmla="*/ 40 w 939"/>
              <a:gd name="T11" fmla="*/ 528 h 939"/>
              <a:gd name="T12" fmla="*/ 90 w 939"/>
              <a:gd name="T13" fmla="*/ 211 h 939"/>
              <a:gd name="T14" fmla="*/ 120 w 939"/>
              <a:gd name="T15" fmla="*/ 17 h 939"/>
              <a:gd name="T16" fmla="*/ 140 w 939"/>
              <a:gd name="T17" fmla="*/ 2 h 939"/>
              <a:gd name="T18" fmla="*/ 365 w 939"/>
              <a:gd name="T19" fmla="*/ 34 h 939"/>
              <a:gd name="T20" fmla="*/ 541 w 939"/>
              <a:gd name="T21" fmla="*/ 58 h 939"/>
              <a:gd name="T22" fmla="*/ 737 w 939"/>
              <a:gd name="T23" fmla="*/ 88 h 939"/>
              <a:gd name="T24" fmla="*/ 917 w 939"/>
              <a:gd name="T25" fmla="*/ 113 h 939"/>
              <a:gd name="T26" fmla="*/ 937 w 939"/>
              <a:gd name="T27" fmla="*/ 137 h 939"/>
              <a:gd name="T28" fmla="*/ 905 w 939"/>
              <a:gd name="T29" fmla="*/ 354 h 939"/>
              <a:gd name="T30" fmla="*/ 899 w 939"/>
              <a:gd name="T31" fmla="*/ 399 h 939"/>
              <a:gd name="T32" fmla="*/ 877 w 939"/>
              <a:gd name="T33" fmla="*/ 412 h 939"/>
              <a:gd name="T34" fmla="*/ 793 w 939"/>
              <a:gd name="T35" fmla="*/ 374 h 939"/>
              <a:gd name="T36" fmla="*/ 595 w 939"/>
              <a:gd name="T37" fmla="*/ 515 h 939"/>
              <a:gd name="T38" fmla="*/ 677 w 939"/>
              <a:gd name="T39" fmla="*/ 633 h 939"/>
              <a:gd name="T40" fmla="*/ 846 w 939"/>
              <a:gd name="T41" fmla="*/ 639 h 939"/>
              <a:gd name="T42" fmla="*/ 858 w 939"/>
              <a:gd name="T43" fmla="*/ 636 h 939"/>
              <a:gd name="T44" fmla="*/ 864 w 939"/>
              <a:gd name="T45" fmla="*/ 638 h 939"/>
              <a:gd name="T46" fmla="*/ 818 w 939"/>
              <a:gd name="T47" fmla="*/ 939 h 939"/>
              <a:gd name="T48" fmla="*/ 729 w 939"/>
              <a:gd name="T49" fmla="*/ 925 h 939"/>
              <a:gd name="T50" fmla="*/ 543 w 939"/>
              <a:gd name="T51" fmla="*/ 900 h 939"/>
              <a:gd name="T52" fmla="*/ 527 w 939"/>
              <a:gd name="T53" fmla="*/ 869 h 939"/>
              <a:gd name="T54" fmla="*/ 561 w 939"/>
              <a:gd name="T55" fmla="*/ 779 h 939"/>
              <a:gd name="T56" fmla="*/ 503 w 939"/>
              <a:gd name="T57" fmla="*/ 630 h 939"/>
              <a:gd name="T58" fmla="*/ 331 w 939"/>
              <a:gd name="T59" fmla="*/ 645 h 939"/>
              <a:gd name="T60" fmla="*/ 285 w 939"/>
              <a:gd name="T61" fmla="*/ 800 h 939"/>
              <a:gd name="T62" fmla="*/ 293 w 939"/>
              <a:gd name="T63" fmla="*/ 862 h 9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39" h="939">
                <a:moveTo>
                  <a:pt x="293" y="862"/>
                </a:moveTo>
                <a:cubicBezTo>
                  <a:pt x="225" y="853"/>
                  <a:pt x="162" y="843"/>
                  <a:pt x="98" y="834"/>
                </a:cubicBezTo>
                <a:cubicBezTo>
                  <a:pt x="70" y="830"/>
                  <a:pt x="43" y="825"/>
                  <a:pt x="15" y="822"/>
                </a:cubicBezTo>
                <a:cubicBezTo>
                  <a:pt x="2" y="820"/>
                  <a:pt x="0" y="815"/>
                  <a:pt x="1" y="803"/>
                </a:cubicBezTo>
                <a:cubicBezTo>
                  <a:pt x="5" y="783"/>
                  <a:pt x="8" y="763"/>
                  <a:pt x="11" y="742"/>
                </a:cubicBezTo>
                <a:cubicBezTo>
                  <a:pt x="21" y="671"/>
                  <a:pt x="30" y="600"/>
                  <a:pt x="40" y="528"/>
                </a:cubicBezTo>
                <a:cubicBezTo>
                  <a:pt x="56" y="422"/>
                  <a:pt x="73" y="317"/>
                  <a:pt x="90" y="211"/>
                </a:cubicBezTo>
                <a:cubicBezTo>
                  <a:pt x="100" y="146"/>
                  <a:pt x="111" y="82"/>
                  <a:pt x="120" y="17"/>
                </a:cubicBezTo>
                <a:cubicBezTo>
                  <a:pt x="122" y="2"/>
                  <a:pt x="128" y="0"/>
                  <a:pt x="140" y="2"/>
                </a:cubicBezTo>
                <a:cubicBezTo>
                  <a:pt x="215" y="13"/>
                  <a:pt x="290" y="24"/>
                  <a:pt x="365" y="34"/>
                </a:cubicBezTo>
                <a:cubicBezTo>
                  <a:pt x="424" y="43"/>
                  <a:pt x="483" y="50"/>
                  <a:pt x="541" y="58"/>
                </a:cubicBezTo>
                <a:cubicBezTo>
                  <a:pt x="607" y="68"/>
                  <a:pt x="672" y="79"/>
                  <a:pt x="737" y="88"/>
                </a:cubicBezTo>
                <a:cubicBezTo>
                  <a:pt x="797" y="97"/>
                  <a:pt x="857" y="105"/>
                  <a:pt x="917" y="113"/>
                </a:cubicBezTo>
                <a:cubicBezTo>
                  <a:pt x="933" y="115"/>
                  <a:pt x="939" y="120"/>
                  <a:pt x="937" y="137"/>
                </a:cubicBezTo>
                <a:cubicBezTo>
                  <a:pt x="926" y="209"/>
                  <a:pt x="915" y="281"/>
                  <a:pt x="905" y="354"/>
                </a:cubicBezTo>
                <a:cubicBezTo>
                  <a:pt x="903" y="369"/>
                  <a:pt x="901" y="384"/>
                  <a:pt x="899" y="399"/>
                </a:cubicBezTo>
                <a:cubicBezTo>
                  <a:pt x="897" y="418"/>
                  <a:pt x="893" y="420"/>
                  <a:pt x="877" y="412"/>
                </a:cubicBezTo>
                <a:cubicBezTo>
                  <a:pt x="849" y="399"/>
                  <a:pt x="822" y="384"/>
                  <a:pt x="793" y="374"/>
                </a:cubicBezTo>
                <a:cubicBezTo>
                  <a:pt x="696" y="342"/>
                  <a:pt x="588" y="415"/>
                  <a:pt x="595" y="515"/>
                </a:cubicBezTo>
                <a:cubicBezTo>
                  <a:pt x="599" y="569"/>
                  <a:pt x="631" y="607"/>
                  <a:pt x="677" y="633"/>
                </a:cubicBezTo>
                <a:cubicBezTo>
                  <a:pt x="732" y="664"/>
                  <a:pt x="789" y="649"/>
                  <a:pt x="846" y="639"/>
                </a:cubicBezTo>
                <a:cubicBezTo>
                  <a:pt x="850" y="638"/>
                  <a:pt x="854" y="637"/>
                  <a:pt x="858" y="636"/>
                </a:cubicBezTo>
                <a:cubicBezTo>
                  <a:pt x="858" y="636"/>
                  <a:pt x="859" y="637"/>
                  <a:pt x="864" y="638"/>
                </a:cubicBezTo>
                <a:cubicBezTo>
                  <a:pt x="849" y="737"/>
                  <a:pt x="834" y="836"/>
                  <a:pt x="818" y="939"/>
                </a:cubicBezTo>
                <a:cubicBezTo>
                  <a:pt x="787" y="934"/>
                  <a:pt x="758" y="930"/>
                  <a:pt x="729" y="925"/>
                </a:cubicBezTo>
                <a:cubicBezTo>
                  <a:pt x="667" y="917"/>
                  <a:pt x="605" y="908"/>
                  <a:pt x="543" y="900"/>
                </a:cubicBezTo>
                <a:cubicBezTo>
                  <a:pt x="518" y="897"/>
                  <a:pt x="517" y="892"/>
                  <a:pt x="527" y="869"/>
                </a:cubicBezTo>
                <a:cubicBezTo>
                  <a:pt x="540" y="840"/>
                  <a:pt x="555" y="810"/>
                  <a:pt x="561" y="779"/>
                </a:cubicBezTo>
                <a:cubicBezTo>
                  <a:pt x="572" y="719"/>
                  <a:pt x="553" y="668"/>
                  <a:pt x="503" y="630"/>
                </a:cubicBezTo>
                <a:cubicBezTo>
                  <a:pt x="448" y="588"/>
                  <a:pt x="378" y="598"/>
                  <a:pt x="331" y="645"/>
                </a:cubicBezTo>
                <a:cubicBezTo>
                  <a:pt x="288" y="688"/>
                  <a:pt x="270" y="739"/>
                  <a:pt x="285" y="800"/>
                </a:cubicBezTo>
                <a:cubicBezTo>
                  <a:pt x="290" y="819"/>
                  <a:pt x="290" y="840"/>
                  <a:pt x="293" y="862"/>
                </a:cubicBezTo>
                <a:close/>
              </a:path>
            </a:pathLst>
          </a:custGeom>
          <a:solidFill>
            <a:schemeClr val="accent6"/>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82F39"/>
              </a:solidFill>
              <a:effectLst/>
              <a:uLnTx/>
              <a:uFillTx/>
              <a:latin typeface="Calibri" panose="020F0502020204030204"/>
              <a:ea typeface="+mn-ea"/>
              <a:cs typeface="+mn-cs"/>
            </a:endParaRPr>
          </a:p>
        </p:txBody>
      </p:sp>
      <p:sp>
        <p:nvSpPr>
          <p:cNvPr id="44" name="Freeform 8">
            <a:extLst>
              <a:ext uri="{FF2B5EF4-FFF2-40B4-BE49-F238E27FC236}">
                <a16:creationId xmlns:a16="http://schemas.microsoft.com/office/drawing/2014/main" id="{EA324CAD-C0C0-4FFD-A217-2A4963F13B74}"/>
              </a:ext>
            </a:extLst>
          </p:cNvPr>
          <p:cNvSpPr>
            <a:spLocks/>
          </p:cNvSpPr>
          <p:nvPr/>
        </p:nvSpPr>
        <p:spPr bwMode="auto">
          <a:xfrm>
            <a:off x="7619017" y="1871840"/>
            <a:ext cx="1061433" cy="1039201"/>
          </a:xfrm>
          <a:custGeom>
            <a:avLst/>
            <a:gdLst>
              <a:gd name="T0" fmla="*/ 481 w 1134"/>
              <a:gd name="T1" fmla="*/ 6 h 1128"/>
              <a:gd name="T2" fmla="*/ 679 w 1134"/>
              <a:gd name="T3" fmla="*/ 6 h 1128"/>
              <a:gd name="T4" fmla="*/ 838 w 1134"/>
              <a:gd name="T5" fmla="*/ 1 h 1128"/>
              <a:gd name="T6" fmla="*/ 971 w 1134"/>
              <a:gd name="T7" fmla="*/ 2 h 1128"/>
              <a:gd name="T8" fmla="*/ 1109 w 1134"/>
              <a:gd name="T9" fmla="*/ 1 h 1128"/>
              <a:gd name="T10" fmla="*/ 1133 w 1134"/>
              <a:gd name="T11" fmla="*/ 25 h 1128"/>
              <a:gd name="T12" fmla="*/ 1133 w 1134"/>
              <a:gd name="T13" fmla="*/ 283 h 1128"/>
              <a:gd name="T14" fmla="*/ 1112 w 1134"/>
              <a:gd name="T15" fmla="*/ 299 h 1128"/>
              <a:gd name="T16" fmla="*/ 1024 w 1134"/>
              <a:gd name="T17" fmla="*/ 276 h 1128"/>
              <a:gd name="T18" fmla="*/ 855 w 1134"/>
              <a:gd name="T19" fmla="*/ 460 h 1128"/>
              <a:gd name="T20" fmla="*/ 1051 w 1134"/>
              <a:gd name="T21" fmla="*/ 555 h 1128"/>
              <a:gd name="T22" fmla="*/ 1113 w 1134"/>
              <a:gd name="T23" fmla="*/ 535 h 1128"/>
              <a:gd name="T24" fmla="*/ 1133 w 1134"/>
              <a:gd name="T25" fmla="*/ 550 h 1128"/>
              <a:gd name="T26" fmla="*/ 1133 w 1134"/>
              <a:gd name="T27" fmla="*/ 810 h 1128"/>
              <a:gd name="T28" fmla="*/ 1112 w 1134"/>
              <a:gd name="T29" fmla="*/ 828 h 1128"/>
              <a:gd name="T30" fmla="*/ 828 w 1134"/>
              <a:gd name="T31" fmla="*/ 828 h 1128"/>
              <a:gd name="T32" fmla="*/ 807 w 1134"/>
              <a:gd name="T33" fmla="*/ 858 h 1128"/>
              <a:gd name="T34" fmla="*/ 834 w 1134"/>
              <a:gd name="T35" fmla="*/ 956 h 1128"/>
              <a:gd name="T36" fmla="*/ 770 w 1134"/>
              <a:gd name="T37" fmla="*/ 1099 h 1128"/>
              <a:gd name="T38" fmla="*/ 613 w 1134"/>
              <a:gd name="T39" fmla="*/ 1050 h 1128"/>
              <a:gd name="T40" fmla="*/ 606 w 1134"/>
              <a:gd name="T41" fmla="*/ 922 h 1128"/>
              <a:gd name="T42" fmla="*/ 629 w 1134"/>
              <a:gd name="T43" fmla="*/ 850 h 1128"/>
              <a:gd name="T44" fmla="*/ 610 w 1134"/>
              <a:gd name="T45" fmla="*/ 828 h 1128"/>
              <a:gd name="T46" fmla="*/ 337 w 1134"/>
              <a:gd name="T47" fmla="*/ 828 h 1128"/>
              <a:gd name="T48" fmla="*/ 302 w 1134"/>
              <a:gd name="T49" fmla="*/ 792 h 1128"/>
              <a:gd name="T50" fmla="*/ 301 w 1134"/>
              <a:gd name="T51" fmla="*/ 520 h 1128"/>
              <a:gd name="T52" fmla="*/ 275 w 1134"/>
              <a:gd name="T53" fmla="*/ 501 h 1128"/>
              <a:gd name="T54" fmla="*/ 164 w 1134"/>
              <a:gd name="T55" fmla="*/ 532 h 1128"/>
              <a:gd name="T56" fmla="*/ 29 w 1134"/>
              <a:gd name="T57" fmla="*/ 467 h 1128"/>
              <a:gd name="T58" fmla="*/ 65 w 1134"/>
              <a:gd name="T59" fmla="*/ 318 h 1128"/>
              <a:gd name="T60" fmla="*/ 213 w 1134"/>
              <a:gd name="T61" fmla="*/ 305 h 1128"/>
              <a:gd name="T62" fmla="*/ 281 w 1134"/>
              <a:gd name="T63" fmla="*/ 327 h 1128"/>
              <a:gd name="T64" fmla="*/ 302 w 1134"/>
              <a:gd name="T65" fmla="*/ 307 h 1128"/>
              <a:gd name="T66" fmla="*/ 301 w 1134"/>
              <a:gd name="T67" fmla="*/ 35 h 1128"/>
              <a:gd name="T68" fmla="*/ 332 w 1134"/>
              <a:gd name="T69" fmla="*/ 4 h 1128"/>
              <a:gd name="T70" fmla="*/ 481 w 1134"/>
              <a:gd name="T71" fmla="*/ 4 h 1128"/>
              <a:gd name="T72" fmla="*/ 481 w 1134"/>
              <a:gd name="T73" fmla="*/ 6 h 1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34" h="1128">
                <a:moveTo>
                  <a:pt x="481" y="6"/>
                </a:moveTo>
                <a:cubicBezTo>
                  <a:pt x="547" y="6"/>
                  <a:pt x="613" y="7"/>
                  <a:pt x="679" y="6"/>
                </a:cubicBezTo>
                <a:cubicBezTo>
                  <a:pt x="732" y="5"/>
                  <a:pt x="785" y="2"/>
                  <a:pt x="838" y="1"/>
                </a:cubicBezTo>
                <a:cubicBezTo>
                  <a:pt x="882" y="0"/>
                  <a:pt x="927" y="1"/>
                  <a:pt x="971" y="2"/>
                </a:cubicBezTo>
                <a:cubicBezTo>
                  <a:pt x="1017" y="2"/>
                  <a:pt x="1063" y="2"/>
                  <a:pt x="1109" y="1"/>
                </a:cubicBezTo>
                <a:cubicBezTo>
                  <a:pt x="1127" y="1"/>
                  <a:pt x="1134" y="6"/>
                  <a:pt x="1133" y="25"/>
                </a:cubicBezTo>
                <a:cubicBezTo>
                  <a:pt x="1132" y="111"/>
                  <a:pt x="1133" y="197"/>
                  <a:pt x="1133" y="283"/>
                </a:cubicBezTo>
                <a:cubicBezTo>
                  <a:pt x="1133" y="299"/>
                  <a:pt x="1130" y="305"/>
                  <a:pt x="1112" y="299"/>
                </a:cubicBezTo>
                <a:cubicBezTo>
                  <a:pt x="1083" y="290"/>
                  <a:pt x="1054" y="280"/>
                  <a:pt x="1024" y="276"/>
                </a:cubicBezTo>
                <a:cubicBezTo>
                  <a:pt x="914" y="260"/>
                  <a:pt x="822" y="359"/>
                  <a:pt x="855" y="460"/>
                </a:cubicBezTo>
                <a:cubicBezTo>
                  <a:pt x="881" y="539"/>
                  <a:pt x="977" y="581"/>
                  <a:pt x="1051" y="555"/>
                </a:cubicBezTo>
                <a:cubicBezTo>
                  <a:pt x="1071" y="548"/>
                  <a:pt x="1092" y="542"/>
                  <a:pt x="1113" y="535"/>
                </a:cubicBezTo>
                <a:cubicBezTo>
                  <a:pt x="1126" y="531"/>
                  <a:pt x="1133" y="534"/>
                  <a:pt x="1133" y="550"/>
                </a:cubicBezTo>
                <a:cubicBezTo>
                  <a:pt x="1133" y="637"/>
                  <a:pt x="1132" y="723"/>
                  <a:pt x="1133" y="810"/>
                </a:cubicBezTo>
                <a:cubicBezTo>
                  <a:pt x="1133" y="827"/>
                  <a:pt x="1124" y="828"/>
                  <a:pt x="1112" y="828"/>
                </a:cubicBezTo>
                <a:cubicBezTo>
                  <a:pt x="1017" y="827"/>
                  <a:pt x="922" y="827"/>
                  <a:pt x="828" y="828"/>
                </a:cubicBezTo>
                <a:cubicBezTo>
                  <a:pt x="798" y="828"/>
                  <a:pt x="797" y="830"/>
                  <a:pt x="807" y="858"/>
                </a:cubicBezTo>
                <a:cubicBezTo>
                  <a:pt x="817" y="890"/>
                  <a:pt x="828" y="923"/>
                  <a:pt x="834" y="956"/>
                </a:cubicBezTo>
                <a:cubicBezTo>
                  <a:pt x="845" y="1008"/>
                  <a:pt x="822" y="1071"/>
                  <a:pt x="770" y="1099"/>
                </a:cubicBezTo>
                <a:cubicBezTo>
                  <a:pt x="714" y="1128"/>
                  <a:pt x="645" y="1109"/>
                  <a:pt x="613" y="1050"/>
                </a:cubicBezTo>
                <a:cubicBezTo>
                  <a:pt x="591" y="1008"/>
                  <a:pt x="590" y="966"/>
                  <a:pt x="606" y="922"/>
                </a:cubicBezTo>
                <a:cubicBezTo>
                  <a:pt x="615" y="899"/>
                  <a:pt x="621" y="874"/>
                  <a:pt x="629" y="850"/>
                </a:cubicBezTo>
                <a:cubicBezTo>
                  <a:pt x="635" y="831"/>
                  <a:pt x="633" y="828"/>
                  <a:pt x="610" y="828"/>
                </a:cubicBezTo>
                <a:cubicBezTo>
                  <a:pt x="519" y="827"/>
                  <a:pt x="428" y="828"/>
                  <a:pt x="337" y="828"/>
                </a:cubicBezTo>
                <a:cubicBezTo>
                  <a:pt x="297" y="827"/>
                  <a:pt x="302" y="831"/>
                  <a:pt x="302" y="792"/>
                </a:cubicBezTo>
                <a:cubicBezTo>
                  <a:pt x="301" y="701"/>
                  <a:pt x="301" y="611"/>
                  <a:pt x="301" y="520"/>
                </a:cubicBezTo>
                <a:cubicBezTo>
                  <a:pt x="301" y="494"/>
                  <a:pt x="299" y="494"/>
                  <a:pt x="275" y="501"/>
                </a:cubicBezTo>
                <a:cubicBezTo>
                  <a:pt x="238" y="512"/>
                  <a:pt x="202" y="526"/>
                  <a:pt x="164" y="532"/>
                </a:cubicBezTo>
                <a:cubicBezTo>
                  <a:pt x="107" y="540"/>
                  <a:pt x="60" y="519"/>
                  <a:pt x="29" y="467"/>
                </a:cubicBezTo>
                <a:cubicBezTo>
                  <a:pt x="0" y="419"/>
                  <a:pt x="18" y="348"/>
                  <a:pt x="65" y="318"/>
                </a:cubicBezTo>
                <a:cubicBezTo>
                  <a:pt x="113" y="288"/>
                  <a:pt x="162" y="288"/>
                  <a:pt x="213" y="305"/>
                </a:cubicBezTo>
                <a:cubicBezTo>
                  <a:pt x="235" y="313"/>
                  <a:pt x="258" y="320"/>
                  <a:pt x="281" y="327"/>
                </a:cubicBezTo>
                <a:cubicBezTo>
                  <a:pt x="300" y="334"/>
                  <a:pt x="302" y="322"/>
                  <a:pt x="302" y="307"/>
                </a:cubicBezTo>
                <a:cubicBezTo>
                  <a:pt x="301" y="217"/>
                  <a:pt x="301" y="126"/>
                  <a:pt x="301" y="35"/>
                </a:cubicBezTo>
                <a:cubicBezTo>
                  <a:pt x="301" y="5"/>
                  <a:pt x="301" y="4"/>
                  <a:pt x="332" y="4"/>
                </a:cubicBezTo>
                <a:cubicBezTo>
                  <a:pt x="382" y="3"/>
                  <a:pt x="431" y="4"/>
                  <a:pt x="481" y="4"/>
                </a:cubicBezTo>
                <a:cubicBezTo>
                  <a:pt x="481" y="4"/>
                  <a:pt x="481" y="5"/>
                  <a:pt x="481" y="6"/>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82F39"/>
              </a:solidFill>
              <a:effectLst/>
              <a:uLnTx/>
              <a:uFillTx/>
              <a:latin typeface="Calibri" panose="020F0502020204030204"/>
              <a:ea typeface="+mn-ea"/>
              <a:cs typeface="+mn-cs"/>
            </a:endParaRPr>
          </a:p>
        </p:txBody>
      </p:sp>
      <p:pic>
        <p:nvPicPr>
          <p:cNvPr id="7" name="Resim 6"/>
          <p:cNvPicPr>
            <a:picLocks noChangeAspect="1"/>
          </p:cNvPicPr>
          <p:nvPr/>
        </p:nvPicPr>
        <p:blipFill>
          <a:blip r:embed="rId3"/>
          <a:stretch>
            <a:fillRect/>
          </a:stretch>
        </p:blipFill>
        <p:spPr>
          <a:xfrm>
            <a:off x="422643" y="4886035"/>
            <a:ext cx="1140051" cy="1044865"/>
          </a:xfrm>
          <a:prstGeom prst="rect">
            <a:avLst/>
          </a:prstGeom>
        </p:spPr>
      </p:pic>
      <p:sp>
        <p:nvSpPr>
          <p:cNvPr id="8" name="Dikdörtgen 7"/>
          <p:cNvSpPr/>
          <p:nvPr/>
        </p:nvSpPr>
        <p:spPr>
          <a:xfrm>
            <a:off x="1632166" y="1048110"/>
            <a:ext cx="5708434" cy="584775"/>
          </a:xfrm>
          <a:prstGeom prst="rect">
            <a:avLst/>
          </a:prstGeom>
        </p:spPr>
        <p:txBody>
          <a:bodyPr wrap="square">
            <a:spAutoFit/>
          </a:bodyPr>
          <a:lstStyle/>
          <a:p>
            <a:r>
              <a:rPr lang="en-US" sz="1600" b="1" dirty="0">
                <a:solidFill>
                  <a:srgbClr val="D4003F"/>
                </a:solidFill>
                <a:latin typeface="Calibri Regular"/>
                <a:ea typeface="Tahoma" panose="020B0604030504040204" pitchFamily="34" charset="0"/>
                <a:cs typeface="Tahoma" panose="020B0604030504040204" pitchFamily="34" charset="0"/>
              </a:rPr>
              <a:t>Information: </a:t>
            </a:r>
            <a:r>
              <a:rPr lang="en-US" sz="1600" dirty="0">
                <a:latin typeface="Calibri Regular"/>
                <a:ea typeface="Tahoma" panose="020B0604030504040204" pitchFamily="34" charset="0"/>
                <a:cs typeface="Tahoma" panose="020B0604030504040204" pitchFamily="34" charset="0"/>
              </a:rPr>
              <a:t>Informing people about </a:t>
            </a:r>
            <a:r>
              <a:rPr lang="tr-TR" sz="1600" dirty="0" err="1" smtClean="0">
                <a:latin typeface="Calibri Regular"/>
                <a:ea typeface="Tahoma" panose="020B0604030504040204" pitchFamily="34" charset="0"/>
                <a:cs typeface="Tahoma" panose="020B0604030504040204" pitchFamily="34" charset="0"/>
              </a:rPr>
              <a:t>addictions</a:t>
            </a:r>
            <a:r>
              <a:rPr lang="en-US" sz="1600" dirty="0" smtClean="0">
                <a:latin typeface="Calibri Regular"/>
                <a:ea typeface="Tahoma" panose="020B0604030504040204" pitchFamily="34" charset="0"/>
                <a:cs typeface="Tahoma" panose="020B0604030504040204" pitchFamily="34" charset="0"/>
              </a:rPr>
              <a:t> </a:t>
            </a:r>
            <a:r>
              <a:rPr lang="en-US" sz="1600" dirty="0">
                <a:latin typeface="Calibri Regular"/>
                <a:ea typeface="Tahoma" panose="020B0604030504040204" pitchFamily="34" charset="0"/>
                <a:cs typeface="Tahoma" panose="020B0604030504040204" pitchFamily="34" charset="0"/>
              </a:rPr>
              <a:t>in an objective </a:t>
            </a:r>
            <a:r>
              <a:rPr lang="en-US" sz="1600" dirty="0" smtClean="0">
                <a:latin typeface="Calibri Regular"/>
                <a:ea typeface="Tahoma" panose="020B0604030504040204" pitchFamily="34" charset="0"/>
                <a:cs typeface="Tahoma" panose="020B0604030504040204" pitchFamily="34" charset="0"/>
              </a:rPr>
              <a:t>way</a:t>
            </a:r>
            <a:r>
              <a:rPr lang="tr-TR" sz="1600" dirty="0" smtClean="0">
                <a:latin typeface="Calibri Regular"/>
                <a:ea typeface="Tahoma" panose="020B0604030504040204" pitchFamily="34" charset="0"/>
                <a:cs typeface="Tahoma" panose="020B0604030504040204" pitchFamily="34" charset="0"/>
              </a:rPr>
              <a:t>.</a:t>
            </a:r>
            <a:endParaRPr lang="en-US" sz="1600" dirty="0">
              <a:latin typeface="Calibri Regular"/>
              <a:ea typeface="Tahoma" panose="020B0604030504040204" pitchFamily="34" charset="0"/>
              <a:cs typeface="Tahoma" panose="020B0604030504040204" pitchFamily="34" charset="0"/>
            </a:endParaRPr>
          </a:p>
        </p:txBody>
      </p:sp>
      <p:sp>
        <p:nvSpPr>
          <p:cNvPr id="9" name="Dikdörtgen 8"/>
          <p:cNvSpPr/>
          <p:nvPr/>
        </p:nvSpPr>
        <p:spPr>
          <a:xfrm>
            <a:off x="2837467" y="1858230"/>
            <a:ext cx="4781550" cy="830997"/>
          </a:xfrm>
          <a:prstGeom prst="rect">
            <a:avLst/>
          </a:prstGeom>
        </p:spPr>
        <p:txBody>
          <a:bodyPr wrap="square">
            <a:spAutoFit/>
          </a:bodyPr>
          <a:lstStyle/>
          <a:p>
            <a:r>
              <a:rPr lang="en-US" sz="1600" b="1" dirty="0">
                <a:solidFill>
                  <a:srgbClr val="ED7D31"/>
                </a:solidFill>
                <a:latin typeface="Calibri Regular"/>
                <a:ea typeface="Tahoma" panose="020B0604030504040204" pitchFamily="34" charset="0"/>
                <a:cs typeface="Tahoma" panose="020B0604030504040204" pitchFamily="34" charset="0"/>
              </a:rPr>
              <a:t>Education: </a:t>
            </a:r>
            <a:r>
              <a:rPr lang="en-US" sz="1600" dirty="0">
                <a:latin typeface="Calibri Regular"/>
                <a:ea typeface="Tahoma" panose="020B0604030504040204" pitchFamily="34" charset="0"/>
                <a:cs typeface="Tahoma" panose="020B0604030504040204" pitchFamily="34" charset="0"/>
              </a:rPr>
              <a:t>Teaching life skills, such as how to say no, developing coping mechanisms to be applied in stressful situations.</a:t>
            </a:r>
          </a:p>
        </p:txBody>
      </p:sp>
      <p:sp>
        <p:nvSpPr>
          <p:cNvPr id="10" name="Dikdörtgen 9"/>
          <p:cNvSpPr/>
          <p:nvPr/>
        </p:nvSpPr>
        <p:spPr>
          <a:xfrm>
            <a:off x="1632166" y="2832783"/>
            <a:ext cx="5708434" cy="830997"/>
          </a:xfrm>
          <a:prstGeom prst="rect">
            <a:avLst/>
          </a:prstGeom>
        </p:spPr>
        <p:txBody>
          <a:bodyPr wrap="square">
            <a:spAutoFit/>
          </a:bodyPr>
          <a:lstStyle/>
          <a:p>
            <a:r>
              <a:rPr lang="en-US" sz="1600" b="1" dirty="0">
                <a:solidFill>
                  <a:srgbClr val="00B050"/>
                </a:solidFill>
                <a:latin typeface="Calibri Regular"/>
                <a:ea typeface="Tahoma" panose="020B0604030504040204" pitchFamily="34" charset="0"/>
                <a:cs typeface="Tahoma" panose="020B0604030504040204" pitchFamily="34" charset="0"/>
              </a:rPr>
              <a:t>Creating Alternatives: </a:t>
            </a:r>
            <a:r>
              <a:rPr lang="en-US" sz="1600" dirty="0">
                <a:ea typeface="Tahoma" panose="020B0604030504040204" pitchFamily="34" charset="0"/>
                <a:cs typeface="Tahoma" panose="020B0604030504040204" pitchFamily="34" charset="0"/>
              </a:rPr>
              <a:t>Modifying the behavior of young people through different activities,  with the aim being </a:t>
            </a:r>
            <a:r>
              <a:rPr lang="tr-TR" sz="1600" dirty="0">
                <a:ea typeface="Tahoma" panose="020B0604030504040204" pitchFamily="34" charset="0"/>
                <a:cs typeface="Tahoma" panose="020B0604030504040204" pitchFamily="34" charset="0"/>
              </a:rPr>
              <a:t>to</a:t>
            </a:r>
            <a:r>
              <a:rPr lang="en-US" sz="1600" dirty="0">
                <a:ea typeface="Tahoma" panose="020B0604030504040204" pitchFamily="34" charset="0"/>
                <a:cs typeface="Tahoma" panose="020B0604030504040204" pitchFamily="34" charset="0"/>
              </a:rPr>
              <a:t> show young people</a:t>
            </a:r>
            <a:r>
              <a:rPr lang="tr-TR" sz="1600" dirty="0">
                <a:ea typeface="Tahoma" panose="020B0604030504040204" pitchFamily="34" charset="0"/>
                <a:cs typeface="Tahoma" panose="020B0604030504040204" pitchFamily="34" charset="0"/>
              </a:rPr>
              <a:t> </a:t>
            </a:r>
            <a:r>
              <a:rPr lang="tr-TR" sz="1600" dirty="0" err="1">
                <a:ea typeface="Tahoma" panose="020B0604030504040204" pitchFamily="34" charset="0"/>
                <a:cs typeface="Tahoma" panose="020B0604030504040204" pitchFamily="34" charset="0"/>
              </a:rPr>
              <a:t>that</a:t>
            </a:r>
            <a:r>
              <a:rPr lang="en-US" sz="1600" dirty="0">
                <a:ea typeface="Tahoma" panose="020B0604030504040204" pitchFamily="34" charset="0"/>
                <a:cs typeface="Tahoma" panose="020B0604030504040204" pitchFamily="34" charset="0"/>
              </a:rPr>
              <a:t> there are better things to do than using substances.</a:t>
            </a:r>
          </a:p>
        </p:txBody>
      </p:sp>
      <p:sp>
        <p:nvSpPr>
          <p:cNvPr id="11" name="Dikdörtgen 10"/>
          <p:cNvSpPr/>
          <p:nvPr/>
        </p:nvSpPr>
        <p:spPr>
          <a:xfrm>
            <a:off x="2000235" y="3790365"/>
            <a:ext cx="5618782" cy="830997"/>
          </a:xfrm>
          <a:prstGeom prst="rect">
            <a:avLst/>
          </a:prstGeom>
        </p:spPr>
        <p:txBody>
          <a:bodyPr wrap="square">
            <a:spAutoFit/>
          </a:bodyPr>
          <a:lstStyle/>
          <a:p>
            <a:r>
              <a:rPr lang="en-US" sz="1600" b="1" dirty="0">
                <a:solidFill>
                  <a:srgbClr val="92D050"/>
                </a:solidFill>
                <a:latin typeface="Calibri Regular"/>
                <a:ea typeface="Tahoma" panose="020B0604030504040204" pitchFamily="34" charset="0"/>
                <a:cs typeface="Tahoma" panose="020B0604030504040204" pitchFamily="34" charset="0"/>
              </a:rPr>
              <a:t>Guidance: </a:t>
            </a:r>
            <a:r>
              <a:rPr lang="en-US" sz="1600" dirty="0">
                <a:latin typeface="Calibri Regular"/>
                <a:ea typeface="Tahoma" panose="020B0604030504040204" pitchFamily="34" charset="0"/>
                <a:cs typeface="Tahoma" panose="020B0604030504040204" pitchFamily="34" charset="0"/>
              </a:rPr>
              <a:t>Detecting young people who have started using substances or who are at a high risk of starting to use substances. Guidance includes early intervention in young people. </a:t>
            </a:r>
          </a:p>
        </p:txBody>
      </p:sp>
      <p:pic>
        <p:nvPicPr>
          <p:cNvPr id="12" name="Resim 11"/>
          <p:cNvPicPr>
            <a:picLocks noChangeAspect="1"/>
          </p:cNvPicPr>
          <p:nvPr/>
        </p:nvPicPr>
        <p:blipFill>
          <a:blip r:embed="rId4"/>
          <a:stretch>
            <a:fillRect/>
          </a:stretch>
        </p:blipFill>
        <p:spPr>
          <a:xfrm>
            <a:off x="550445" y="854184"/>
            <a:ext cx="890093" cy="1017656"/>
          </a:xfrm>
          <a:prstGeom prst="rect">
            <a:avLst/>
          </a:prstGeom>
        </p:spPr>
      </p:pic>
      <p:sp>
        <p:nvSpPr>
          <p:cNvPr id="14" name="Dikdörtgen 13"/>
          <p:cNvSpPr/>
          <p:nvPr/>
        </p:nvSpPr>
        <p:spPr>
          <a:xfrm>
            <a:off x="1579145" y="5001021"/>
            <a:ext cx="6745705" cy="1077218"/>
          </a:xfrm>
          <a:prstGeom prst="rect">
            <a:avLst/>
          </a:prstGeom>
        </p:spPr>
        <p:txBody>
          <a:bodyPr wrap="square">
            <a:spAutoFit/>
          </a:bodyPr>
          <a:lstStyle/>
          <a:p>
            <a:r>
              <a:rPr lang="en-US" sz="1600" b="1" dirty="0">
                <a:solidFill>
                  <a:srgbClr val="FF9500"/>
                </a:solidFill>
                <a:latin typeface="Calibri Regular"/>
                <a:ea typeface="Tahoma" panose="020B0604030504040204" pitchFamily="34" charset="0"/>
                <a:cs typeface="Tahoma" panose="020B0604030504040204" pitchFamily="34" charset="0"/>
              </a:rPr>
              <a:t>Combatting: </a:t>
            </a:r>
            <a:r>
              <a:rPr lang="en-US" sz="1600" dirty="0">
                <a:latin typeface="Calibri Regular"/>
                <a:ea typeface="Tahoma" panose="020B0604030504040204" pitchFamily="34" charset="0"/>
                <a:cs typeface="Tahoma" panose="020B0604030504040204" pitchFamily="34" charset="0"/>
              </a:rPr>
              <a:t>NGOs play a crucial role in combatting substance use. The aim is to apply prevention activities within an individual’s environment, including providing information and psycho-social support, and raising awareness. </a:t>
            </a:r>
          </a:p>
        </p:txBody>
      </p:sp>
      <p:pic>
        <p:nvPicPr>
          <p:cNvPr id="16" name="Resim 15"/>
          <p:cNvPicPr>
            <a:picLocks noChangeAspect="1"/>
          </p:cNvPicPr>
          <p:nvPr/>
        </p:nvPicPr>
        <p:blipFill>
          <a:blip r:embed="rId5">
            <a:extLst>
              <a:ext uri="{BEBA8EAE-BF5A-486C-A8C5-ECC9F3942E4B}">
                <a14:imgProps xmlns:a14="http://schemas.microsoft.com/office/drawing/2010/main">
                  <a14:imgLayer>
                    <a14:imgEffect>
                      <a14:colorTemperature colorTemp="2931"/>
                    </a14:imgEffect>
                    <a14:imgEffect>
                      <a14:saturation sat="400000"/>
                    </a14:imgEffect>
                  </a14:imgLayer>
                </a14:imgProps>
              </a:ext>
            </a:extLst>
          </a:blip>
          <a:stretch>
            <a:fillRect/>
          </a:stretch>
        </p:blipFill>
        <p:spPr>
          <a:xfrm>
            <a:off x="550445" y="2832783"/>
            <a:ext cx="999831" cy="919699"/>
          </a:xfrm>
          <a:prstGeom prst="rect">
            <a:avLst/>
          </a:prstGeom>
        </p:spPr>
      </p:pic>
    </p:spTree>
    <p:extLst>
      <p:ext uri="{BB962C8B-B14F-4D97-AF65-F5344CB8AC3E}">
        <p14:creationId xmlns:p14="http://schemas.microsoft.com/office/powerpoint/2010/main" val="275128352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717141" y="2194496"/>
            <a:ext cx="7886700" cy="1177509"/>
          </a:xfrm>
        </p:spPr>
        <p:txBody>
          <a:bodyPr/>
          <a:lstStyle/>
          <a:p>
            <a:r>
              <a:rPr lang="en-US" dirty="0" smtClean="0"/>
              <a:t>The </a:t>
            </a:r>
            <a:r>
              <a:rPr lang="tr-TR" dirty="0" smtClean="0"/>
              <a:t>Role</a:t>
            </a:r>
            <a:r>
              <a:rPr lang="en-US" dirty="0" smtClean="0"/>
              <a:t> of </a:t>
            </a:r>
            <a:r>
              <a:rPr lang="tr-TR" dirty="0" err="1" smtClean="0"/>
              <a:t>the</a:t>
            </a:r>
            <a:r>
              <a:rPr lang="tr-TR" dirty="0" smtClean="0"/>
              <a:t> </a:t>
            </a:r>
            <a:r>
              <a:rPr lang="en-US" dirty="0" smtClean="0"/>
              <a:t>Family in </a:t>
            </a:r>
            <a:r>
              <a:rPr lang="en-US" dirty="0" err="1" smtClean="0"/>
              <a:t>Preventi</a:t>
            </a:r>
            <a:r>
              <a:rPr lang="tr-TR" dirty="0" smtClean="0"/>
              <a:t>on</a:t>
            </a:r>
            <a:endParaRPr lang="tr-TR" dirty="0"/>
          </a:p>
        </p:txBody>
      </p:sp>
      <p:sp>
        <p:nvSpPr>
          <p:cNvPr id="4" name="Slayt Numarası Yer Tutucusu 3"/>
          <p:cNvSpPr>
            <a:spLocks noGrp="1"/>
          </p:cNvSpPr>
          <p:nvPr>
            <p:ph type="sldNum" sz="quarter" idx="12"/>
          </p:nvPr>
        </p:nvSpPr>
        <p:spPr/>
        <p:txBody>
          <a:bodyPr/>
          <a:lstStyle/>
          <a:p>
            <a:fld id="{79FA34DF-5BD5-4844-939F-F3231C9C8646}" type="slidenum">
              <a:rPr lang="tr-TR" smtClean="0"/>
              <a:pPr/>
              <a:t>6</a:t>
            </a:fld>
            <a:endParaRPr lang="tr-TR" dirty="0"/>
          </a:p>
        </p:txBody>
      </p:sp>
    </p:spTree>
    <p:extLst>
      <p:ext uri="{BB962C8B-B14F-4D97-AF65-F5344CB8AC3E}">
        <p14:creationId xmlns:p14="http://schemas.microsoft.com/office/powerpoint/2010/main" val="178625577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5050BBDD-8FD3-4D83-AAB0-46E4F5BDA6F0}"/>
              </a:ext>
            </a:extLst>
          </p:cNvPr>
          <p:cNvSpPr/>
          <p:nvPr/>
        </p:nvSpPr>
        <p:spPr>
          <a:xfrm>
            <a:off x="342900" y="1432318"/>
            <a:ext cx="8524875" cy="4231882"/>
          </a:xfrm>
          <a:prstGeom prst="rect">
            <a:avLst/>
          </a:prstGeom>
          <a:solidFill>
            <a:srgbClr val="92D050">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lnSpc>
                <a:spcPct val="90000"/>
              </a:lnSpc>
              <a:spcBef>
                <a:spcPts val="1000"/>
              </a:spcBef>
            </a:pPr>
            <a:r>
              <a:rPr lang="en-US" sz="2400" dirty="0">
                <a:solidFill>
                  <a:prstClr val="black"/>
                </a:solidFill>
                <a:latin typeface="Calibri Regular"/>
              </a:rPr>
              <a:t/>
            </a:r>
            <a:br>
              <a:rPr lang="en-US" sz="2400" dirty="0">
                <a:solidFill>
                  <a:prstClr val="black"/>
                </a:solidFill>
                <a:latin typeface="Calibri Regular"/>
              </a:rPr>
            </a:br>
            <a:r>
              <a:rPr lang="en-us" sz="2400" dirty="0">
                <a:solidFill>
                  <a:prstClr val="black"/>
                </a:solidFill>
                <a:latin typeface="Calibri Regular"/>
              </a:rPr>
              <a:t>The reason of addressing cigarette as the primary addictive substance here is that cigarette is commonly used by people from all sections such as children, youth and elderly. Thus, the development of the policies of healthcare services and the attitudes of family units are very important in the prevention of this addiction.</a:t>
            </a:r>
          </a:p>
        </p:txBody>
      </p:sp>
      <p:sp>
        <p:nvSpPr>
          <p:cNvPr id="45" name="Rectangle 44">
            <a:extLst>
              <a:ext uri="{FF2B5EF4-FFF2-40B4-BE49-F238E27FC236}">
                <a16:creationId xmlns:a16="http://schemas.microsoft.com/office/drawing/2014/main" id="{4099404B-2C1D-4844-B577-5721F20509F4}"/>
              </a:ext>
            </a:extLst>
          </p:cNvPr>
          <p:cNvSpPr/>
          <p:nvPr/>
        </p:nvSpPr>
        <p:spPr>
          <a:xfrm rot="5400000">
            <a:off x="3484856" y="4928217"/>
            <a:ext cx="2271260" cy="76021"/>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dirty="0">
              <a:solidFill>
                <a:srgbClr val="FFFFFF"/>
              </a:solidFill>
              <a:latin typeface="Calibri" panose="020F0502020204030204"/>
            </a:endParaRPr>
          </a:p>
        </p:txBody>
      </p:sp>
      <p:sp>
        <p:nvSpPr>
          <p:cNvPr id="2" name="Dikdörtgen 1"/>
          <p:cNvSpPr/>
          <p:nvPr/>
        </p:nvSpPr>
        <p:spPr>
          <a:xfrm>
            <a:off x="146905" y="52188"/>
            <a:ext cx="8118414" cy="1661993"/>
          </a:xfrm>
          <a:prstGeom prst="rect">
            <a:avLst/>
          </a:prstGeom>
        </p:spPr>
        <p:txBody>
          <a:bodyPr wrap="square">
            <a:spAutoFit/>
          </a:bodyPr>
          <a:lstStyle/>
          <a:p>
            <a:endParaRPr lang="tr-TR" sz="4200" b="1" spc="-200" dirty="0" smtClean="0">
              <a:solidFill>
                <a:srgbClr val="00B158"/>
              </a:solidFill>
              <a:ea typeface="+mj-ea"/>
              <a:cs typeface="+mj-cs"/>
            </a:endParaRPr>
          </a:p>
          <a:p>
            <a:r>
              <a:rPr lang="en-US" sz="4200" b="1" spc="-200" dirty="0" smtClean="0">
                <a:solidFill>
                  <a:srgbClr val="00B158"/>
                </a:solidFill>
                <a:ea typeface="+mj-ea"/>
                <a:cs typeface="+mj-cs"/>
              </a:rPr>
              <a:t>Tobacco </a:t>
            </a:r>
            <a:r>
              <a:rPr lang="en-US" sz="4200" b="1" spc="-200" dirty="0">
                <a:solidFill>
                  <a:srgbClr val="00B158"/>
                </a:solidFill>
                <a:ea typeface="+mj-ea"/>
                <a:cs typeface="+mj-cs"/>
              </a:rPr>
              <a:t>Addiction</a:t>
            </a:r>
            <a:endParaRPr lang="tr-TR" sz="4200" b="1" spc="-200" dirty="0">
              <a:solidFill>
                <a:srgbClr val="00B158"/>
              </a:solidFill>
              <a:ea typeface="+mj-ea"/>
              <a:cs typeface="+mj-cs"/>
            </a:endParaRPr>
          </a:p>
          <a:p>
            <a:endParaRPr lang="tr-TR" dirty="0"/>
          </a:p>
        </p:txBody>
      </p:sp>
      <p:pic>
        <p:nvPicPr>
          <p:cNvPr id="3" name="Resim 2"/>
          <p:cNvPicPr>
            <a:picLocks noChangeAspect="1"/>
          </p:cNvPicPr>
          <p:nvPr/>
        </p:nvPicPr>
        <p:blipFill>
          <a:blip r:embed="rId2"/>
          <a:stretch>
            <a:fillRect/>
          </a:stretch>
        </p:blipFill>
        <p:spPr>
          <a:xfrm>
            <a:off x="4247535" y="3749023"/>
            <a:ext cx="803101" cy="2409303"/>
          </a:xfrm>
          <a:prstGeom prst="rect">
            <a:avLst/>
          </a:prstGeom>
        </p:spPr>
      </p:pic>
      <p:sp>
        <p:nvSpPr>
          <p:cNvPr id="7" name="Rectangle 46">
            <a:extLst>
              <a:ext uri="{FF2B5EF4-FFF2-40B4-BE49-F238E27FC236}">
                <a16:creationId xmlns:a16="http://schemas.microsoft.com/office/drawing/2014/main" id="{82DD6E8C-83CF-5A4E-ADA3-DF28FF150BB7}"/>
              </a:ext>
            </a:extLst>
          </p:cNvPr>
          <p:cNvSpPr/>
          <p:nvPr/>
        </p:nvSpPr>
        <p:spPr>
          <a:xfrm flipV="1">
            <a:off x="342900" y="1367599"/>
            <a:ext cx="8524875" cy="64719"/>
          </a:xfrm>
          <a:prstGeom prst="rect">
            <a:avLst/>
          </a:prstGeom>
          <a:solidFill>
            <a:srgbClr val="00B1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dirty="0">
              <a:solidFill>
                <a:srgbClr val="FFFFFF"/>
              </a:solidFill>
              <a:latin typeface="Calibri" panose="020F0502020204030204"/>
            </a:endParaRPr>
          </a:p>
        </p:txBody>
      </p:sp>
    </p:spTree>
    <p:extLst>
      <p:ext uri="{BB962C8B-B14F-4D97-AF65-F5344CB8AC3E}">
        <p14:creationId xmlns:p14="http://schemas.microsoft.com/office/powerpoint/2010/main" val="108891523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0B7C52FA-37BA-4A12-A7AC-BA88C9060422}"/>
              </a:ext>
            </a:extLst>
          </p:cNvPr>
          <p:cNvSpPr/>
          <p:nvPr/>
        </p:nvSpPr>
        <p:spPr>
          <a:xfrm>
            <a:off x="530023" y="1566572"/>
            <a:ext cx="757989" cy="9938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dirty="0">
              <a:solidFill>
                <a:srgbClr val="FFFFFF"/>
              </a:solidFill>
              <a:latin typeface="Calibri" panose="020F0502020204030204"/>
            </a:endParaRPr>
          </a:p>
        </p:txBody>
      </p:sp>
      <p:sp>
        <p:nvSpPr>
          <p:cNvPr id="26" name="Freeform 13">
            <a:extLst>
              <a:ext uri="{FF2B5EF4-FFF2-40B4-BE49-F238E27FC236}">
                <a16:creationId xmlns:a16="http://schemas.microsoft.com/office/drawing/2014/main" id="{AE4122A5-78CC-4B60-B043-DBF8A267138D}"/>
              </a:ext>
            </a:extLst>
          </p:cNvPr>
          <p:cNvSpPr>
            <a:spLocks/>
          </p:cNvSpPr>
          <p:nvPr/>
        </p:nvSpPr>
        <p:spPr bwMode="auto">
          <a:xfrm>
            <a:off x="1410319" y="1566572"/>
            <a:ext cx="5857649" cy="1397778"/>
          </a:xfrm>
          <a:custGeom>
            <a:avLst/>
            <a:gdLst>
              <a:gd name="T0" fmla="*/ 2085 w 2085"/>
              <a:gd name="T1" fmla="*/ 0 h 1142"/>
              <a:gd name="T2" fmla="*/ 0 w 2085"/>
              <a:gd name="T3" fmla="*/ 0 h 1142"/>
              <a:gd name="T4" fmla="*/ 0 w 2085"/>
              <a:gd name="T5" fmla="*/ 798 h 1142"/>
              <a:gd name="T6" fmla="*/ 1591 w 2085"/>
              <a:gd name="T7" fmla="*/ 798 h 1142"/>
              <a:gd name="T8" fmla="*/ 1763 w 2085"/>
              <a:gd name="T9" fmla="*/ 1142 h 1142"/>
              <a:gd name="T10" fmla="*/ 1935 w 2085"/>
              <a:gd name="T11" fmla="*/ 798 h 1142"/>
              <a:gd name="T12" fmla="*/ 2085 w 2085"/>
              <a:gd name="T13" fmla="*/ 798 h 1142"/>
              <a:gd name="T14" fmla="*/ 2085 w 2085"/>
              <a:gd name="T15" fmla="*/ 0 h 11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85" h="1142">
                <a:moveTo>
                  <a:pt x="2085" y="0"/>
                </a:moveTo>
                <a:lnTo>
                  <a:pt x="0" y="0"/>
                </a:lnTo>
                <a:lnTo>
                  <a:pt x="0" y="798"/>
                </a:lnTo>
                <a:lnTo>
                  <a:pt x="1591" y="798"/>
                </a:lnTo>
                <a:lnTo>
                  <a:pt x="1763" y="1142"/>
                </a:lnTo>
                <a:lnTo>
                  <a:pt x="1935" y="798"/>
                </a:lnTo>
                <a:lnTo>
                  <a:pt x="2085" y="798"/>
                </a:lnTo>
                <a:lnTo>
                  <a:pt x="2085" y="0"/>
                </a:lnTo>
                <a:close/>
              </a:path>
            </a:pathLst>
          </a:custGeom>
          <a:solidFill>
            <a:schemeClr val="accent1"/>
          </a:solidFill>
          <a:ln>
            <a:noFill/>
          </a:ln>
        </p:spPr>
        <p:txBody>
          <a:bodyPr vert="horz" wrap="square" lIns="68580" tIns="34290" rIns="68580" bIns="34290" numCol="1" anchor="t" anchorCtr="0" compatLnSpc="1">
            <a:prstTxWarp prst="textNoShape">
              <a:avLst/>
            </a:prstTxWarp>
          </a:bodyPr>
          <a:lstStyle/>
          <a:p>
            <a:pPr defTabSz="685800">
              <a:defRPr/>
            </a:pPr>
            <a:endParaRPr lang="en-US" sz="1350" dirty="0">
              <a:solidFill>
                <a:srgbClr val="282F39"/>
              </a:solidFill>
              <a:latin typeface="Calibri" panose="020F0502020204030204"/>
            </a:endParaRPr>
          </a:p>
        </p:txBody>
      </p:sp>
      <p:sp>
        <p:nvSpPr>
          <p:cNvPr id="27" name="Freeform 14">
            <a:extLst>
              <a:ext uri="{FF2B5EF4-FFF2-40B4-BE49-F238E27FC236}">
                <a16:creationId xmlns:a16="http://schemas.microsoft.com/office/drawing/2014/main" id="{F8B396F8-791B-4581-A5F2-B483C8D6E679}"/>
              </a:ext>
            </a:extLst>
          </p:cNvPr>
          <p:cNvSpPr>
            <a:spLocks/>
          </p:cNvSpPr>
          <p:nvPr/>
        </p:nvSpPr>
        <p:spPr bwMode="auto">
          <a:xfrm>
            <a:off x="1410321" y="2635746"/>
            <a:ext cx="5857647" cy="1360238"/>
          </a:xfrm>
          <a:custGeom>
            <a:avLst/>
            <a:gdLst>
              <a:gd name="T0" fmla="*/ 1956 w 2085"/>
              <a:gd name="T1" fmla="*/ 0 h 1146"/>
              <a:gd name="T2" fmla="*/ 1763 w 2085"/>
              <a:gd name="T3" fmla="*/ 385 h 1146"/>
              <a:gd name="T4" fmla="*/ 1571 w 2085"/>
              <a:gd name="T5" fmla="*/ 0 h 1146"/>
              <a:gd name="T6" fmla="*/ 0 w 2085"/>
              <a:gd name="T7" fmla="*/ 0 h 1146"/>
              <a:gd name="T8" fmla="*/ 0 w 2085"/>
              <a:gd name="T9" fmla="*/ 798 h 1146"/>
              <a:gd name="T10" fmla="*/ 1590 w 2085"/>
              <a:gd name="T11" fmla="*/ 798 h 1146"/>
              <a:gd name="T12" fmla="*/ 1764 w 2085"/>
              <a:gd name="T13" fmla="*/ 1146 h 1146"/>
              <a:gd name="T14" fmla="*/ 1938 w 2085"/>
              <a:gd name="T15" fmla="*/ 798 h 1146"/>
              <a:gd name="T16" fmla="*/ 2085 w 2085"/>
              <a:gd name="T17" fmla="*/ 798 h 1146"/>
              <a:gd name="T18" fmla="*/ 2085 w 2085"/>
              <a:gd name="T19" fmla="*/ 0 h 1146"/>
              <a:gd name="T20" fmla="*/ 1956 w 2085"/>
              <a:gd name="T21" fmla="*/ 0 h 1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85" h="1146">
                <a:moveTo>
                  <a:pt x="1956" y="0"/>
                </a:moveTo>
                <a:lnTo>
                  <a:pt x="1763" y="385"/>
                </a:lnTo>
                <a:lnTo>
                  <a:pt x="1571" y="0"/>
                </a:lnTo>
                <a:lnTo>
                  <a:pt x="0" y="0"/>
                </a:lnTo>
                <a:lnTo>
                  <a:pt x="0" y="798"/>
                </a:lnTo>
                <a:lnTo>
                  <a:pt x="1590" y="798"/>
                </a:lnTo>
                <a:lnTo>
                  <a:pt x="1764" y="1146"/>
                </a:lnTo>
                <a:lnTo>
                  <a:pt x="1938" y="798"/>
                </a:lnTo>
                <a:lnTo>
                  <a:pt x="2085" y="798"/>
                </a:lnTo>
                <a:lnTo>
                  <a:pt x="2085" y="0"/>
                </a:lnTo>
                <a:lnTo>
                  <a:pt x="1956" y="0"/>
                </a:lnTo>
                <a:close/>
              </a:path>
            </a:pathLst>
          </a:custGeom>
          <a:solidFill>
            <a:schemeClr val="accent2"/>
          </a:solidFill>
          <a:ln>
            <a:noFill/>
          </a:ln>
        </p:spPr>
        <p:txBody>
          <a:bodyPr vert="horz" wrap="square" lIns="68580" tIns="34290" rIns="68580" bIns="34290" numCol="1" anchor="t" anchorCtr="0" compatLnSpc="1">
            <a:prstTxWarp prst="textNoShape">
              <a:avLst/>
            </a:prstTxWarp>
          </a:bodyPr>
          <a:lstStyle/>
          <a:p>
            <a:pPr defTabSz="685800">
              <a:defRPr/>
            </a:pPr>
            <a:endParaRPr lang="en-US" sz="1350" dirty="0">
              <a:solidFill>
                <a:srgbClr val="282F39"/>
              </a:solidFill>
              <a:latin typeface="Calibri" panose="020F0502020204030204"/>
            </a:endParaRPr>
          </a:p>
        </p:txBody>
      </p:sp>
      <p:sp>
        <p:nvSpPr>
          <p:cNvPr id="28" name="Freeform 15">
            <a:extLst>
              <a:ext uri="{FF2B5EF4-FFF2-40B4-BE49-F238E27FC236}">
                <a16:creationId xmlns:a16="http://schemas.microsoft.com/office/drawing/2014/main" id="{1033C80E-A86A-4A87-BBBD-66563BF0F751}"/>
              </a:ext>
            </a:extLst>
          </p:cNvPr>
          <p:cNvSpPr>
            <a:spLocks/>
          </p:cNvSpPr>
          <p:nvPr/>
        </p:nvSpPr>
        <p:spPr bwMode="auto">
          <a:xfrm>
            <a:off x="1409920" y="4749574"/>
            <a:ext cx="5857649" cy="1133561"/>
          </a:xfrm>
          <a:custGeom>
            <a:avLst/>
            <a:gdLst>
              <a:gd name="T0" fmla="*/ 1955 w 2085"/>
              <a:gd name="T1" fmla="*/ 0 h 798"/>
              <a:gd name="T2" fmla="*/ 1763 w 2085"/>
              <a:gd name="T3" fmla="*/ 385 h 798"/>
              <a:gd name="T4" fmla="*/ 1570 w 2085"/>
              <a:gd name="T5" fmla="*/ 0 h 798"/>
              <a:gd name="T6" fmla="*/ 0 w 2085"/>
              <a:gd name="T7" fmla="*/ 0 h 798"/>
              <a:gd name="T8" fmla="*/ 0 w 2085"/>
              <a:gd name="T9" fmla="*/ 798 h 798"/>
              <a:gd name="T10" fmla="*/ 2085 w 2085"/>
              <a:gd name="T11" fmla="*/ 798 h 798"/>
              <a:gd name="T12" fmla="*/ 2085 w 2085"/>
              <a:gd name="T13" fmla="*/ 0 h 798"/>
              <a:gd name="T14" fmla="*/ 1955 w 2085"/>
              <a:gd name="T15" fmla="*/ 0 h 7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85" h="798">
                <a:moveTo>
                  <a:pt x="1955" y="0"/>
                </a:moveTo>
                <a:lnTo>
                  <a:pt x="1763" y="385"/>
                </a:lnTo>
                <a:lnTo>
                  <a:pt x="1570" y="0"/>
                </a:lnTo>
                <a:lnTo>
                  <a:pt x="0" y="0"/>
                </a:lnTo>
                <a:lnTo>
                  <a:pt x="0" y="798"/>
                </a:lnTo>
                <a:lnTo>
                  <a:pt x="2085" y="798"/>
                </a:lnTo>
                <a:lnTo>
                  <a:pt x="2085" y="0"/>
                </a:lnTo>
                <a:lnTo>
                  <a:pt x="1955" y="0"/>
                </a:lnTo>
                <a:close/>
              </a:path>
            </a:pathLst>
          </a:custGeom>
          <a:solidFill>
            <a:schemeClr val="accent6"/>
          </a:solidFill>
          <a:ln>
            <a:noFill/>
          </a:ln>
        </p:spPr>
        <p:txBody>
          <a:bodyPr vert="horz" wrap="square" lIns="68580" tIns="34290" rIns="68580" bIns="34290" numCol="1" anchor="t" anchorCtr="0" compatLnSpc="1">
            <a:prstTxWarp prst="textNoShape">
              <a:avLst/>
            </a:prstTxWarp>
          </a:bodyPr>
          <a:lstStyle/>
          <a:p>
            <a:pPr lvl="0" defTabSz="685800">
              <a:defRPr/>
            </a:pPr>
            <a:endParaRPr lang="tr-TR" sz="1600" dirty="0">
              <a:solidFill>
                <a:prstClr val="black"/>
              </a:solidFill>
            </a:endParaRPr>
          </a:p>
        </p:txBody>
      </p:sp>
      <p:sp>
        <p:nvSpPr>
          <p:cNvPr id="32" name="Freeform 14">
            <a:extLst>
              <a:ext uri="{FF2B5EF4-FFF2-40B4-BE49-F238E27FC236}">
                <a16:creationId xmlns:a16="http://schemas.microsoft.com/office/drawing/2014/main" id="{F69CC111-94F8-4E02-835E-1D31C22E0602}"/>
              </a:ext>
            </a:extLst>
          </p:cNvPr>
          <p:cNvSpPr>
            <a:spLocks/>
          </p:cNvSpPr>
          <p:nvPr/>
        </p:nvSpPr>
        <p:spPr bwMode="auto">
          <a:xfrm>
            <a:off x="1410319" y="3661158"/>
            <a:ext cx="5857251" cy="1423244"/>
          </a:xfrm>
          <a:custGeom>
            <a:avLst/>
            <a:gdLst>
              <a:gd name="T0" fmla="*/ 1956 w 2085"/>
              <a:gd name="T1" fmla="*/ 0 h 1146"/>
              <a:gd name="T2" fmla="*/ 1763 w 2085"/>
              <a:gd name="T3" fmla="*/ 385 h 1146"/>
              <a:gd name="T4" fmla="*/ 1571 w 2085"/>
              <a:gd name="T5" fmla="*/ 0 h 1146"/>
              <a:gd name="T6" fmla="*/ 0 w 2085"/>
              <a:gd name="T7" fmla="*/ 0 h 1146"/>
              <a:gd name="T8" fmla="*/ 0 w 2085"/>
              <a:gd name="T9" fmla="*/ 798 h 1146"/>
              <a:gd name="T10" fmla="*/ 1590 w 2085"/>
              <a:gd name="T11" fmla="*/ 798 h 1146"/>
              <a:gd name="T12" fmla="*/ 1764 w 2085"/>
              <a:gd name="T13" fmla="*/ 1146 h 1146"/>
              <a:gd name="T14" fmla="*/ 1938 w 2085"/>
              <a:gd name="T15" fmla="*/ 798 h 1146"/>
              <a:gd name="T16" fmla="*/ 2085 w 2085"/>
              <a:gd name="T17" fmla="*/ 798 h 1146"/>
              <a:gd name="T18" fmla="*/ 2085 w 2085"/>
              <a:gd name="T19" fmla="*/ 0 h 1146"/>
              <a:gd name="T20" fmla="*/ 1956 w 2085"/>
              <a:gd name="T21" fmla="*/ 0 h 1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85" h="1146">
                <a:moveTo>
                  <a:pt x="1956" y="0"/>
                </a:moveTo>
                <a:lnTo>
                  <a:pt x="1763" y="385"/>
                </a:lnTo>
                <a:lnTo>
                  <a:pt x="1571" y="0"/>
                </a:lnTo>
                <a:lnTo>
                  <a:pt x="0" y="0"/>
                </a:lnTo>
                <a:lnTo>
                  <a:pt x="0" y="798"/>
                </a:lnTo>
                <a:lnTo>
                  <a:pt x="1590" y="798"/>
                </a:lnTo>
                <a:lnTo>
                  <a:pt x="1764" y="1146"/>
                </a:lnTo>
                <a:lnTo>
                  <a:pt x="1938" y="798"/>
                </a:lnTo>
                <a:lnTo>
                  <a:pt x="2085" y="798"/>
                </a:lnTo>
                <a:lnTo>
                  <a:pt x="2085" y="0"/>
                </a:lnTo>
                <a:lnTo>
                  <a:pt x="1956" y="0"/>
                </a:lnTo>
                <a:close/>
              </a:path>
            </a:pathLst>
          </a:custGeom>
          <a:solidFill>
            <a:schemeClr val="accent4"/>
          </a:solidFill>
          <a:ln>
            <a:noFill/>
          </a:ln>
        </p:spPr>
        <p:txBody>
          <a:bodyPr vert="horz" wrap="square" lIns="68580" tIns="34290" rIns="68580" bIns="34290" numCol="1" anchor="t" anchorCtr="0" compatLnSpc="1">
            <a:prstTxWarp prst="textNoShape">
              <a:avLst/>
            </a:prstTxWarp>
          </a:bodyPr>
          <a:lstStyle/>
          <a:p>
            <a:pPr defTabSz="685800">
              <a:defRPr/>
            </a:pPr>
            <a:endParaRPr lang="en-US" sz="1350" dirty="0">
              <a:solidFill>
                <a:srgbClr val="282F39"/>
              </a:solidFill>
              <a:latin typeface="Calibri" panose="020F0502020204030204"/>
            </a:endParaRPr>
          </a:p>
        </p:txBody>
      </p:sp>
      <p:sp>
        <p:nvSpPr>
          <p:cNvPr id="33" name="Rectangle 32">
            <a:extLst>
              <a:ext uri="{FF2B5EF4-FFF2-40B4-BE49-F238E27FC236}">
                <a16:creationId xmlns:a16="http://schemas.microsoft.com/office/drawing/2014/main" id="{9A7A1001-DA70-4E7E-8DA0-DACD7447E25F}"/>
              </a:ext>
            </a:extLst>
          </p:cNvPr>
          <p:cNvSpPr/>
          <p:nvPr/>
        </p:nvSpPr>
        <p:spPr>
          <a:xfrm>
            <a:off x="530023" y="2645578"/>
            <a:ext cx="757989" cy="92514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dirty="0">
              <a:solidFill>
                <a:srgbClr val="FFFFFF"/>
              </a:solidFill>
              <a:latin typeface="Calibri" panose="020F0502020204030204"/>
            </a:endParaRPr>
          </a:p>
        </p:txBody>
      </p:sp>
      <p:sp>
        <p:nvSpPr>
          <p:cNvPr id="34" name="Rectangle 33">
            <a:extLst>
              <a:ext uri="{FF2B5EF4-FFF2-40B4-BE49-F238E27FC236}">
                <a16:creationId xmlns:a16="http://schemas.microsoft.com/office/drawing/2014/main" id="{6C95246D-2A38-404A-93C6-1F2E97B0A3A0}"/>
              </a:ext>
            </a:extLst>
          </p:cNvPr>
          <p:cNvSpPr/>
          <p:nvPr/>
        </p:nvSpPr>
        <p:spPr>
          <a:xfrm>
            <a:off x="530023" y="3655893"/>
            <a:ext cx="757989" cy="99915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dirty="0">
              <a:solidFill>
                <a:srgbClr val="FFFFFF"/>
              </a:solidFill>
              <a:latin typeface="Calibri" panose="020F0502020204030204"/>
            </a:endParaRPr>
          </a:p>
        </p:txBody>
      </p:sp>
      <p:sp>
        <p:nvSpPr>
          <p:cNvPr id="35" name="Rectangle 34">
            <a:extLst>
              <a:ext uri="{FF2B5EF4-FFF2-40B4-BE49-F238E27FC236}">
                <a16:creationId xmlns:a16="http://schemas.microsoft.com/office/drawing/2014/main" id="{5849F47D-18E5-499D-80DF-2D51A3FDA800}"/>
              </a:ext>
            </a:extLst>
          </p:cNvPr>
          <p:cNvSpPr/>
          <p:nvPr/>
        </p:nvSpPr>
        <p:spPr>
          <a:xfrm>
            <a:off x="524842" y="4749573"/>
            <a:ext cx="757989" cy="1133561"/>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dirty="0">
              <a:solidFill>
                <a:srgbClr val="FFFFFF"/>
              </a:solidFill>
              <a:latin typeface="Calibri" panose="020F0502020204030204"/>
            </a:endParaRPr>
          </a:p>
        </p:txBody>
      </p:sp>
      <p:sp>
        <p:nvSpPr>
          <p:cNvPr id="42" name="TextBox 41">
            <a:extLst>
              <a:ext uri="{FF2B5EF4-FFF2-40B4-BE49-F238E27FC236}">
                <a16:creationId xmlns:a16="http://schemas.microsoft.com/office/drawing/2014/main" id="{B30D464A-893D-4F9E-814C-A42B9D77FC2A}"/>
              </a:ext>
            </a:extLst>
          </p:cNvPr>
          <p:cNvSpPr txBox="1"/>
          <p:nvPr/>
        </p:nvSpPr>
        <p:spPr>
          <a:xfrm>
            <a:off x="1495521" y="1674567"/>
            <a:ext cx="4181405" cy="738664"/>
          </a:xfrm>
          <a:prstGeom prst="rect">
            <a:avLst/>
          </a:prstGeom>
          <a:noFill/>
        </p:spPr>
        <p:txBody>
          <a:bodyPr wrap="square" rtlCol="0" anchor="ctr">
            <a:spAutoFit/>
          </a:bodyPr>
          <a:lstStyle/>
          <a:p>
            <a:pPr defTabSz="685800">
              <a:defRPr/>
            </a:pPr>
            <a:r>
              <a:rPr lang="en-us" sz="1400" dirty="0">
                <a:latin typeface="Calibri Regular"/>
              </a:rPr>
              <a:t>As all kinds of substance use starts with curiosity and imitating,</a:t>
            </a:r>
            <a:r>
              <a:rPr lang="tr-TR" sz="1400" dirty="0">
                <a:latin typeface="Calibri Regular"/>
              </a:rPr>
              <a:t> </a:t>
            </a:r>
            <a:r>
              <a:rPr lang="en-us" sz="1400" dirty="0">
                <a:latin typeface="Calibri Regular"/>
              </a:rPr>
              <a:t>encouraging behaviors for tobacco should be avoided. </a:t>
            </a:r>
            <a:endParaRPr lang="en-GB" sz="1400" dirty="0">
              <a:solidFill>
                <a:srgbClr val="FFFFFF"/>
              </a:solidFill>
              <a:latin typeface="Calibri Regular"/>
              <a:ea typeface="Noto Sans" panose="020B0502040504020204" pitchFamily="34"/>
              <a:cs typeface="Noto Sans" panose="020B0502040504020204" pitchFamily="34"/>
            </a:endParaRPr>
          </a:p>
        </p:txBody>
      </p:sp>
      <p:sp>
        <p:nvSpPr>
          <p:cNvPr id="43" name="TextBox 42">
            <a:extLst>
              <a:ext uri="{FF2B5EF4-FFF2-40B4-BE49-F238E27FC236}">
                <a16:creationId xmlns:a16="http://schemas.microsoft.com/office/drawing/2014/main" id="{ED64E5A0-0AAD-459C-A73A-5D7E7B6626CD}"/>
              </a:ext>
            </a:extLst>
          </p:cNvPr>
          <p:cNvSpPr txBox="1"/>
          <p:nvPr/>
        </p:nvSpPr>
        <p:spPr>
          <a:xfrm>
            <a:off x="1495521" y="2742692"/>
            <a:ext cx="4119727" cy="738664"/>
          </a:xfrm>
          <a:prstGeom prst="rect">
            <a:avLst/>
          </a:prstGeom>
          <a:noFill/>
        </p:spPr>
        <p:txBody>
          <a:bodyPr wrap="square" rtlCol="0" anchor="ctr">
            <a:spAutoFit/>
          </a:bodyPr>
          <a:lstStyle/>
          <a:p>
            <a:pPr defTabSz="685800">
              <a:defRPr/>
            </a:pPr>
            <a:r>
              <a:rPr lang="en-us" sz="1400" dirty="0">
                <a:latin typeface="Calibri Regular"/>
              </a:rPr>
              <a:t>Children should be involved in organized activities such as school, sports, music, scientific research and projects.</a:t>
            </a:r>
            <a:endParaRPr lang="en-GB" sz="1400" dirty="0">
              <a:solidFill>
                <a:srgbClr val="FFFFFF"/>
              </a:solidFill>
              <a:latin typeface="Calibri Regular"/>
              <a:ea typeface="Noto Sans" panose="020B0502040504020204" pitchFamily="34"/>
              <a:cs typeface="Noto Sans" panose="020B0502040504020204" pitchFamily="34"/>
            </a:endParaRPr>
          </a:p>
        </p:txBody>
      </p:sp>
      <p:sp>
        <p:nvSpPr>
          <p:cNvPr id="44" name="TextBox 43">
            <a:extLst>
              <a:ext uri="{FF2B5EF4-FFF2-40B4-BE49-F238E27FC236}">
                <a16:creationId xmlns:a16="http://schemas.microsoft.com/office/drawing/2014/main" id="{C3E62F1D-74E4-4B10-A569-DD2CAFE642AA}"/>
              </a:ext>
            </a:extLst>
          </p:cNvPr>
          <p:cNvSpPr txBox="1"/>
          <p:nvPr/>
        </p:nvSpPr>
        <p:spPr>
          <a:xfrm>
            <a:off x="1495521" y="3791461"/>
            <a:ext cx="4287441" cy="738664"/>
          </a:xfrm>
          <a:prstGeom prst="rect">
            <a:avLst/>
          </a:prstGeom>
          <a:noFill/>
        </p:spPr>
        <p:txBody>
          <a:bodyPr wrap="square" rtlCol="0" anchor="ctr">
            <a:spAutoFit/>
          </a:bodyPr>
          <a:lstStyle/>
          <a:p>
            <a:pPr defTabSz="685800">
              <a:defRPr/>
            </a:pPr>
            <a:r>
              <a:rPr lang="en-us" sz="1400" dirty="0">
                <a:latin typeface="Calibri Regular"/>
              </a:rPr>
              <a:t>Families should ensure taking educational precautions for the protection of youth against cigarette</a:t>
            </a:r>
            <a:r>
              <a:rPr lang="en-US" sz="1400" dirty="0">
                <a:latin typeface="Calibri Regular"/>
              </a:rPr>
              <a:t> </a:t>
            </a:r>
            <a:r>
              <a:rPr lang="en-us" sz="1400" dirty="0">
                <a:latin typeface="Calibri Regular"/>
              </a:rPr>
              <a:t>and young people should be directed to the education programs.</a:t>
            </a:r>
            <a:endParaRPr lang="en-GB" sz="1400" dirty="0">
              <a:solidFill>
                <a:srgbClr val="FFFFFF"/>
              </a:solidFill>
              <a:latin typeface="Calibri Regular"/>
              <a:ea typeface="Noto Sans" panose="020B0502040504020204" pitchFamily="34"/>
              <a:cs typeface="Noto Sans" panose="020B0502040504020204" pitchFamily="34"/>
            </a:endParaRPr>
          </a:p>
        </p:txBody>
      </p:sp>
      <p:grpSp>
        <p:nvGrpSpPr>
          <p:cNvPr id="59" name="Group 58">
            <a:extLst>
              <a:ext uri="{FF2B5EF4-FFF2-40B4-BE49-F238E27FC236}">
                <a16:creationId xmlns:a16="http://schemas.microsoft.com/office/drawing/2014/main" id="{4C3A6E16-4F48-4435-A4B1-89B548E4BBD7}"/>
              </a:ext>
            </a:extLst>
          </p:cNvPr>
          <p:cNvGrpSpPr/>
          <p:nvPr/>
        </p:nvGrpSpPr>
        <p:grpSpPr>
          <a:xfrm>
            <a:off x="6219660" y="3167774"/>
            <a:ext cx="482655" cy="482537"/>
            <a:chOff x="2700338" y="8651875"/>
            <a:chExt cx="6545262" cy="6543675"/>
          </a:xfrm>
          <a:solidFill>
            <a:schemeClr val="bg1"/>
          </a:solidFill>
        </p:grpSpPr>
        <p:sp>
          <p:nvSpPr>
            <p:cNvPr id="60" name="Freeform 18">
              <a:extLst>
                <a:ext uri="{FF2B5EF4-FFF2-40B4-BE49-F238E27FC236}">
                  <a16:creationId xmlns:a16="http://schemas.microsoft.com/office/drawing/2014/main" id="{D1B2EBD5-508F-4673-BD31-4D06BEC7C7A2}"/>
                </a:ext>
              </a:extLst>
            </p:cNvPr>
            <p:cNvSpPr>
              <a:spLocks noEditPoints="1"/>
            </p:cNvSpPr>
            <p:nvPr/>
          </p:nvSpPr>
          <p:spPr bwMode="auto">
            <a:xfrm>
              <a:off x="2700338" y="10820400"/>
              <a:ext cx="4376737" cy="4375150"/>
            </a:xfrm>
            <a:custGeom>
              <a:avLst/>
              <a:gdLst>
                <a:gd name="T0" fmla="*/ 477 w 1376"/>
                <a:gd name="T1" fmla="*/ 1360 h 1376"/>
                <a:gd name="T2" fmla="*/ 312 w 1376"/>
                <a:gd name="T3" fmla="*/ 1212 h 1376"/>
                <a:gd name="T4" fmla="*/ 237 w 1376"/>
                <a:gd name="T5" fmla="*/ 1044 h 1376"/>
                <a:gd name="T6" fmla="*/ 64 w 1376"/>
                <a:gd name="T7" fmla="*/ 1013 h 1376"/>
                <a:gd name="T8" fmla="*/ 51 w 1376"/>
                <a:gd name="T9" fmla="*/ 793 h 1376"/>
                <a:gd name="T10" fmla="*/ 117 w 1376"/>
                <a:gd name="T11" fmla="*/ 621 h 1376"/>
                <a:gd name="T12" fmla="*/ 16 w 1376"/>
                <a:gd name="T13" fmla="*/ 476 h 1376"/>
                <a:gd name="T14" fmla="*/ 164 w 1376"/>
                <a:gd name="T15" fmla="*/ 312 h 1376"/>
                <a:gd name="T16" fmla="*/ 332 w 1376"/>
                <a:gd name="T17" fmla="*/ 237 h 1376"/>
                <a:gd name="T18" fmla="*/ 363 w 1376"/>
                <a:gd name="T19" fmla="*/ 63 h 1376"/>
                <a:gd name="T20" fmla="*/ 583 w 1376"/>
                <a:gd name="T21" fmla="*/ 51 h 1376"/>
                <a:gd name="T22" fmla="*/ 755 w 1376"/>
                <a:gd name="T23" fmla="*/ 116 h 1376"/>
                <a:gd name="T24" fmla="*/ 900 w 1376"/>
                <a:gd name="T25" fmla="*/ 16 h 1376"/>
                <a:gd name="T26" fmla="*/ 1064 w 1376"/>
                <a:gd name="T27" fmla="*/ 163 h 1376"/>
                <a:gd name="T28" fmla="*/ 1139 w 1376"/>
                <a:gd name="T29" fmla="*/ 331 h 1376"/>
                <a:gd name="T30" fmla="*/ 1313 w 1376"/>
                <a:gd name="T31" fmla="*/ 362 h 1376"/>
                <a:gd name="T32" fmla="*/ 1360 w 1376"/>
                <a:gd name="T33" fmla="*/ 476 h 1376"/>
                <a:gd name="T34" fmla="*/ 1260 w 1376"/>
                <a:gd name="T35" fmla="*/ 621 h 1376"/>
                <a:gd name="T36" fmla="*/ 1325 w 1376"/>
                <a:gd name="T37" fmla="*/ 793 h 1376"/>
                <a:gd name="T38" fmla="*/ 1313 w 1376"/>
                <a:gd name="T39" fmla="*/ 1013 h 1376"/>
                <a:gd name="T40" fmla="*/ 1139 w 1376"/>
                <a:gd name="T41" fmla="*/ 1044 h 1376"/>
                <a:gd name="T42" fmla="*/ 1064 w 1376"/>
                <a:gd name="T43" fmla="*/ 1212 h 1376"/>
                <a:gd name="T44" fmla="*/ 900 w 1376"/>
                <a:gd name="T45" fmla="*/ 1360 h 1376"/>
                <a:gd name="T46" fmla="*/ 755 w 1376"/>
                <a:gd name="T47" fmla="*/ 1259 h 1376"/>
                <a:gd name="T48" fmla="*/ 583 w 1376"/>
                <a:gd name="T49" fmla="*/ 1325 h 1376"/>
                <a:gd name="T50" fmla="*/ 403 w 1376"/>
                <a:gd name="T51" fmla="*/ 1230 h 1376"/>
                <a:gd name="T52" fmla="*/ 544 w 1376"/>
                <a:gd name="T53" fmla="*/ 1210 h 1376"/>
                <a:gd name="T54" fmla="*/ 748 w 1376"/>
                <a:gd name="T55" fmla="*/ 1167 h 1376"/>
                <a:gd name="T56" fmla="*/ 870 w 1376"/>
                <a:gd name="T57" fmla="*/ 1273 h 1376"/>
                <a:gd name="T58" fmla="*/ 956 w 1376"/>
                <a:gd name="T59" fmla="*/ 1159 h 1376"/>
                <a:gd name="T60" fmla="*/ 1070 w 1376"/>
                <a:gd name="T61" fmla="*/ 985 h 1376"/>
                <a:gd name="T62" fmla="*/ 1230 w 1376"/>
                <a:gd name="T63" fmla="*/ 973 h 1376"/>
                <a:gd name="T64" fmla="*/ 1211 w 1376"/>
                <a:gd name="T65" fmla="*/ 832 h 1376"/>
                <a:gd name="T66" fmla="*/ 1168 w 1376"/>
                <a:gd name="T67" fmla="*/ 628 h 1376"/>
                <a:gd name="T68" fmla="*/ 1274 w 1376"/>
                <a:gd name="T69" fmla="*/ 506 h 1376"/>
                <a:gd name="T70" fmla="*/ 1160 w 1376"/>
                <a:gd name="T71" fmla="*/ 420 h 1376"/>
                <a:gd name="T72" fmla="*/ 986 w 1376"/>
                <a:gd name="T73" fmla="*/ 306 h 1376"/>
                <a:gd name="T74" fmla="*/ 974 w 1376"/>
                <a:gd name="T75" fmla="*/ 146 h 1376"/>
                <a:gd name="T76" fmla="*/ 833 w 1376"/>
                <a:gd name="T77" fmla="*/ 165 h 1376"/>
                <a:gd name="T78" fmla="*/ 629 w 1376"/>
                <a:gd name="T79" fmla="*/ 208 h 1376"/>
                <a:gd name="T80" fmla="*/ 507 w 1376"/>
                <a:gd name="T81" fmla="*/ 102 h 1376"/>
                <a:gd name="T82" fmla="*/ 421 w 1376"/>
                <a:gd name="T83" fmla="*/ 216 h 1376"/>
                <a:gd name="T84" fmla="*/ 307 w 1376"/>
                <a:gd name="T85" fmla="*/ 390 h 1376"/>
                <a:gd name="T86" fmla="*/ 146 w 1376"/>
                <a:gd name="T87" fmla="*/ 402 h 1376"/>
                <a:gd name="T88" fmla="*/ 166 w 1376"/>
                <a:gd name="T89" fmla="*/ 543 h 1376"/>
                <a:gd name="T90" fmla="*/ 209 w 1376"/>
                <a:gd name="T91" fmla="*/ 747 h 1376"/>
                <a:gd name="T92" fmla="*/ 103 w 1376"/>
                <a:gd name="T93" fmla="*/ 869 h 1376"/>
                <a:gd name="T94" fmla="*/ 217 w 1376"/>
                <a:gd name="T95" fmla="*/ 955 h 1376"/>
                <a:gd name="T96" fmla="*/ 391 w 1376"/>
                <a:gd name="T97" fmla="*/ 1069 h 1376"/>
                <a:gd name="T98" fmla="*/ 403 w 1376"/>
                <a:gd name="T99" fmla="*/ 1230 h 1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376" h="1376">
                  <a:moveTo>
                    <a:pt x="509" y="1366"/>
                  </a:moveTo>
                  <a:cubicBezTo>
                    <a:pt x="498" y="1366"/>
                    <a:pt x="487" y="1364"/>
                    <a:pt x="477" y="1360"/>
                  </a:cubicBezTo>
                  <a:cubicBezTo>
                    <a:pt x="363" y="1312"/>
                    <a:pt x="363" y="1312"/>
                    <a:pt x="363" y="1312"/>
                  </a:cubicBezTo>
                  <a:cubicBezTo>
                    <a:pt x="324" y="1296"/>
                    <a:pt x="302" y="1253"/>
                    <a:pt x="312" y="1212"/>
                  </a:cubicBezTo>
                  <a:cubicBezTo>
                    <a:pt x="319" y="1188"/>
                    <a:pt x="325" y="1163"/>
                    <a:pt x="332" y="1139"/>
                  </a:cubicBezTo>
                  <a:cubicBezTo>
                    <a:pt x="297" y="1111"/>
                    <a:pt x="265" y="1079"/>
                    <a:pt x="237" y="1044"/>
                  </a:cubicBezTo>
                  <a:cubicBezTo>
                    <a:pt x="213" y="1051"/>
                    <a:pt x="188" y="1057"/>
                    <a:pt x="164" y="1064"/>
                  </a:cubicBezTo>
                  <a:cubicBezTo>
                    <a:pt x="123" y="1074"/>
                    <a:pt x="80" y="1052"/>
                    <a:pt x="64" y="1013"/>
                  </a:cubicBezTo>
                  <a:cubicBezTo>
                    <a:pt x="16" y="899"/>
                    <a:pt x="16" y="899"/>
                    <a:pt x="16" y="899"/>
                  </a:cubicBezTo>
                  <a:cubicBezTo>
                    <a:pt x="0" y="860"/>
                    <a:pt x="15" y="815"/>
                    <a:pt x="51" y="793"/>
                  </a:cubicBezTo>
                  <a:cubicBezTo>
                    <a:pt x="73" y="780"/>
                    <a:pt x="95" y="767"/>
                    <a:pt x="117" y="754"/>
                  </a:cubicBezTo>
                  <a:cubicBezTo>
                    <a:pt x="112" y="710"/>
                    <a:pt x="112" y="665"/>
                    <a:pt x="117" y="621"/>
                  </a:cubicBezTo>
                  <a:cubicBezTo>
                    <a:pt x="95" y="608"/>
                    <a:pt x="73" y="595"/>
                    <a:pt x="51" y="582"/>
                  </a:cubicBezTo>
                  <a:cubicBezTo>
                    <a:pt x="15" y="561"/>
                    <a:pt x="0" y="515"/>
                    <a:pt x="16" y="476"/>
                  </a:cubicBezTo>
                  <a:cubicBezTo>
                    <a:pt x="64" y="362"/>
                    <a:pt x="64" y="362"/>
                    <a:pt x="64" y="362"/>
                  </a:cubicBezTo>
                  <a:cubicBezTo>
                    <a:pt x="80" y="323"/>
                    <a:pt x="123" y="301"/>
                    <a:pt x="164" y="312"/>
                  </a:cubicBezTo>
                  <a:cubicBezTo>
                    <a:pt x="188" y="318"/>
                    <a:pt x="213" y="324"/>
                    <a:pt x="237" y="331"/>
                  </a:cubicBezTo>
                  <a:cubicBezTo>
                    <a:pt x="265" y="296"/>
                    <a:pt x="297" y="264"/>
                    <a:pt x="332" y="237"/>
                  </a:cubicBezTo>
                  <a:cubicBezTo>
                    <a:pt x="325" y="212"/>
                    <a:pt x="319" y="187"/>
                    <a:pt x="312" y="163"/>
                  </a:cubicBezTo>
                  <a:cubicBezTo>
                    <a:pt x="302" y="122"/>
                    <a:pt x="324" y="79"/>
                    <a:pt x="363" y="63"/>
                  </a:cubicBezTo>
                  <a:cubicBezTo>
                    <a:pt x="477" y="16"/>
                    <a:pt x="477" y="16"/>
                    <a:pt x="477" y="16"/>
                  </a:cubicBezTo>
                  <a:cubicBezTo>
                    <a:pt x="516" y="0"/>
                    <a:pt x="561" y="15"/>
                    <a:pt x="583" y="51"/>
                  </a:cubicBezTo>
                  <a:cubicBezTo>
                    <a:pt x="596" y="72"/>
                    <a:pt x="609" y="94"/>
                    <a:pt x="622" y="116"/>
                  </a:cubicBezTo>
                  <a:cubicBezTo>
                    <a:pt x="666" y="111"/>
                    <a:pt x="711" y="111"/>
                    <a:pt x="755" y="116"/>
                  </a:cubicBezTo>
                  <a:cubicBezTo>
                    <a:pt x="768" y="94"/>
                    <a:pt x="781" y="72"/>
                    <a:pt x="794" y="51"/>
                  </a:cubicBezTo>
                  <a:cubicBezTo>
                    <a:pt x="815" y="15"/>
                    <a:pt x="861" y="0"/>
                    <a:pt x="900" y="16"/>
                  </a:cubicBezTo>
                  <a:cubicBezTo>
                    <a:pt x="1014" y="63"/>
                    <a:pt x="1014" y="63"/>
                    <a:pt x="1014" y="63"/>
                  </a:cubicBezTo>
                  <a:cubicBezTo>
                    <a:pt x="1053" y="79"/>
                    <a:pt x="1075" y="122"/>
                    <a:pt x="1064" y="163"/>
                  </a:cubicBezTo>
                  <a:cubicBezTo>
                    <a:pt x="1058" y="187"/>
                    <a:pt x="1052" y="212"/>
                    <a:pt x="1045" y="237"/>
                  </a:cubicBezTo>
                  <a:cubicBezTo>
                    <a:pt x="1080" y="264"/>
                    <a:pt x="1112" y="296"/>
                    <a:pt x="1139" y="331"/>
                  </a:cubicBezTo>
                  <a:cubicBezTo>
                    <a:pt x="1164" y="324"/>
                    <a:pt x="1189" y="318"/>
                    <a:pt x="1213" y="312"/>
                  </a:cubicBezTo>
                  <a:cubicBezTo>
                    <a:pt x="1254" y="301"/>
                    <a:pt x="1297" y="323"/>
                    <a:pt x="1313" y="362"/>
                  </a:cubicBezTo>
                  <a:cubicBezTo>
                    <a:pt x="1360" y="476"/>
                    <a:pt x="1360" y="476"/>
                    <a:pt x="1360" y="476"/>
                  </a:cubicBezTo>
                  <a:cubicBezTo>
                    <a:pt x="1360" y="476"/>
                    <a:pt x="1360" y="476"/>
                    <a:pt x="1360" y="476"/>
                  </a:cubicBezTo>
                  <a:cubicBezTo>
                    <a:pt x="1376" y="515"/>
                    <a:pt x="1361" y="561"/>
                    <a:pt x="1325" y="582"/>
                  </a:cubicBezTo>
                  <a:cubicBezTo>
                    <a:pt x="1304" y="595"/>
                    <a:pt x="1282" y="608"/>
                    <a:pt x="1260" y="621"/>
                  </a:cubicBezTo>
                  <a:cubicBezTo>
                    <a:pt x="1265" y="665"/>
                    <a:pt x="1265" y="710"/>
                    <a:pt x="1260" y="754"/>
                  </a:cubicBezTo>
                  <a:cubicBezTo>
                    <a:pt x="1282" y="767"/>
                    <a:pt x="1304" y="780"/>
                    <a:pt x="1325" y="793"/>
                  </a:cubicBezTo>
                  <a:cubicBezTo>
                    <a:pt x="1361" y="815"/>
                    <a:pt x="1376" y="860"/>
                    <a:pt x="1360" y="899"/>
                  </a:cubicBezTo>
                  <a:cubicBezTo>
                    <a:pt x="1313" y="1013"/>
                    <a:pt x="1313" y="1013"/>
                    <a:pt x="1313" y="1013"/>
                  </a:cubicBezTo>
                  <a:cubicBezTo>
                    <a:pt x="1297" y="1052"/>
                    <a:pt x="1254" y="1074"/>
                    <a:pt x="1213" y="1064"/>
                  </a:cubicBezTo>
                  <a:cubicBezTo>
                    <a:pt x="1189" y="1057"/>
                    <a:pt x="1164" y="1051"/>
                    <a:pt x="1139" y="1044"/>
                  </a:cubicBezTo>
                  <a:cubicBezTo>
                    <a:pt x="1112" y="1079"/>
                    <a:pt x="1080" y="1111"/>
                    <a:pt x="1045" y="1139"/>
                  </a:cubicBezTo>
                  <a:cubicBezTo>
                    <a:pt x="1052" y="1164"/>
                    <a:pt x="1058" y="1188"/>
                    <a:pt x="1064" y="1212"/>
                  </a:cubicBezTo>
                  <a:cubicBezTo>
                    <a:pt x="1075" y="1253"/>
                    <a:pt x="1053" y="1296"/>
                    <a:pt x="1014" y="1312"/>
                  </a:cubicBezTo>
                  <a:cubicBezTo>
                    <a:pt x="900" y="1360"/>
                    <a:pt x="900" y="1360"/>
                    <a:pt x="900" y="1360"/>
                  </a:cubicBezTo>
                  <a:cubicBezTo>
                    <a:pt x="861" y="1376"/>
                    <a:pt x="815" y="1361"/>
                    <a:pt x="794" y="1325"/>
                  </a:cubicBezTo>
                  <a:cubicBezTo>
                    <a:pt x="781" y="1303"/>
                    <a:pt x="768" y="1281"/>
                    <a:pt x="755" y="1259"/>
                  </a:cubicBezTo>
                  <a:cubicBezTo>
                    <a:pt x="711" y="1264"/>
                    <a:pt x="666" y="1264"/>
                    <a:pt x="622" y="1259"/>
                  </a:cubicBezTo>
                  <a:cubicBezTo>
                    <a:pt x="609" y="1281"/>
                    <a:pt x="596" y="1303"/>
                    <a:pt x="583" y="1325"/>
                  </a:cubicBezTo>
                  <a:cubicBezTo>
                    <a:pt x="567" y="1351"/>
                    <a:pt x="539" y="1366"/>
                    <a:pt x="509" y="1366"/>
                  </a:cubicBezTo>
                  <a:close/>
                  <a:moveTo>
                    <a:pt x="403" y="1230"/>
                  </a:moveTo>
                  <a:cubicBezTo>
                    <a:pt x="507" y="1273"/>
                    <a:pt x="507" y="1273"/>
                    <a:pt x="507" y="1273"/>
                  </a:cubicBezTo>
                  <a:cubicBezTo>
                    <a:pt x="519" y="1252"/>
                    <a:pt x="532" y="1231"/>
                    <a:pt x="544" y="1210"/>
                  </a:cubicBezTo>
                  <a:cubicBezTo>
                    <a:pt x="562" y="1180"/>
                    <a:pt x="595" y="1163"/>
                    <a:pt x="629" y="1167"/>
                  </a:cubicBezTo>
                  <a:cubicBezTo>
                    <a:pt x="669" y="1172"/>
                    <a:pt x="708" y="1172"/>
                    <a:pt x="748" y="1167"/>
                  </a:cubicBezTo>
                  <a:cubicBezTo>
                    <a:pt x="782" y="1163"/>
                    <a:pt x="815" y="1180"/>
                    <a:pt x="833" y="1210"/>
                  </a:cubicBezTo>
                  <a:cubicBezTo>
                    <a:pt x="845" y="1231"/>
                    <a:pt x="857" y="1252"/>
                    <a:pt x="870" y="1273"/>
                  </a:cubicBezTo>
                  <a:cubicBezTo>
                    <a:pt x="974" y="1230"/>
                    <a:pt x="974" y="1230"/>
                    <a:pt x="974" y="1230"/>
                  </a:cubicBezTo>
                  <a:cubicBezTo>
                    <a:pt x="968" y="1206"/>
                    <a:pt x="962" y="1183"/>
                    <a:pt x="956" y="1159"/>
                  </a:cubicBezTo>
                  <a:cubicBezTo>
                    <a:pt x="947" y="1125"/>
                    <a:pt x="958" y="1090"/>
                    <a:pt x="986" y="1069"/>
                  </a:cubicBezTo>
                  <a:cubicBezTo>
                    <a:pt x="1017" y="1044"/>
                    <a:pt x="1045" y="1016"/>
                    <a:pt x="1070" y="985"/>
                  </a:cubicBezTo>
                  <a:cubicBezTo>
                    <a:pt x="1091" y="958"/>
                    <a:pt x="1126" y="946"/>
                    <a:pt x="1160" y="955"/>
                  </a:cubicBezTo>
                  <a:cubicBezTo>
                    <a:pt x="1183" y="961"/>
                    <a:pt x="1207" y="967"/>
                    <a:pt x="1230" y="973"/>
                  </a:cubicBezTo>
                  <a:cubicBezTo>
                    <a:pt x="1274" y="869"/>
                    <a:pt x="1274" y="869"/>
                    <a:pt x="1274" y="869"/>
                  </a:cubicBezTo>
                  <a:cubicBezTo>
                    <a:pt x="1253" y="856"/>
                    <a:pt x="1232" y="844"/>
                    <a:pt x="1211" y="832"/>
                  </a:cubicBezTo>
                  <a:cubicBezTo>
                    <a:pt x="1181" y="814"/>
                    <a:pt x="1164" y="781"/>
                    <a:pt x="1168" y="747"/>
                  </a:cubicBezTo>
                  <a:cubicBezTo>
                    <a:pt x="1173" y="707"/>
                    <a:pt x="1173" y="668"/>
                    <a:pt x="1168" y="628"/>
                  </a:cubicBezTo>
                  <a:cubicBezTo>
                    <a:pt x="1164" y="594"/>
                    <a:pt x="1181" y="561"/>
                    <a:pt x="1211" y="543"/>
                  </a:cubicBezTo>
                  <a:cubicBezTo>
                    <a:pt x="1232" y="531"/>
                    <a:pt x="1253" y="519"/>
                    <a:pt x="1274" y="506"/>
                  </a:cubicBezTo>
                  <a:cubicBezTo>
                    <a:pt x="1230" y="402"/>
                    <a:pt x="1230" y="402"/>
                    <a:pt x="1230" y="402"/>
                  </a:cubicBezTo>
                  <a:cubicBezTo>
                    <a:pt x="1207" y="408"/>
                    <a:pt x="1183" y="414"/>
                    <a:pt x="1160" y="420"/>
                  </a:cubicBezTo>
                  <a:cubicBezTo>
                    <a:pt x="1126" y="429"/>
                    <a:pt x="1091" y="418"/>
                    <a:pt x="1070" y="390"/>
                  </a:cubicBezTo>
                  <a:cubicBezTo>
                    <a:pt x="1045" y="359"/>
                    <a:pt x="1017" y="331"/>
                    <a:pt x="986" y="306"/>
                  </a:cubicBezTo>
                  <a:cubicBezTo>
                    <a:pt x="958" y="285"/>
                    <a:pt x="947" y="250"/>
                    <a:pt x="956" y="216"/>
                  </a:cubicBezTo>
                  <a:cubicBezTo>
                    <a:pt x="962" y="193"/>
                    <a:pt x="968" y="169"/>
                    <a:pt x="974" y="146"/>
                  </a:cubicBezTo>
                  <a:cubicBezTo>
                    <a:pt x="870" y="102"/>
                    <a:pt x="870" y="102"/>
                    <a:pt x="870" y="102"/>
                  </a:cubicBezTo>
                  <a:cubicBezTo>
                    <a:pt x="857" y="123"/>
                    <a:pt x="845" y="144"/>
                    <a:pt x="833" y="165"/>
                  </a:cubicBezTo>
                  <a:cubicBezTo>
                    <a:pt x="815" y="195"/>
                    <a:pt x="782" y="212"/>
                    <a:pt x="748" y="208"/>
                  </a:cubicBezTo>
                  <a:cubicBezTo>
                    <a:pt x="708" y="203"/>
                    <a:pt x="668" y="203"/>
                    <a:pt x="629" y="208"/>
                  </a:cubicBezTo>
                  <a:cubicBezTo>
                    <a:pt x="595" y="212"/>
                    <a:pt x="561" y="195"/>
                    <a:pt x="544" y="165"/>
                  </a:cubicBezTo>
                  <a:cubicBezTo>
                    <a:pt x="532" y="144"/>
                    <a:pt x="519" y="123"/>
                    <a:pt x="507" y="102"/>
                  </a:cubicBezTo>
                  <a:cubicBezTo>
                    <a:pt x="403" y="146"/>
                    <a:pt x="403" y="146"/>
                    <a:pt x="403" y="146"/>
                  </a:cubicBezTo>
                  <a:cubicBezTo>
                    <a:pt x="409" y="169"/>
                    <a:pt x="415" y="193"/>
                    <a:pt x="421" y="216"/>
                  </a:cubicBezTo>
                  <a:cubicBezTo>
                    <a:pt x="430" y="250"/>
                    <a:pt x="418" y="285"/>
                    <a:pt x="391" y="306"/>
                  </a:cubicBezTo>
                  <a:cubicBezTo>
                    <a:pt x="360" y="331"/>
                    <a:pt x="332" y="359"/>
                    <a:pt x="307" y="390"/>
                  </a:cubicBezTo>
                  <a:cubicBezTo>
                    <a:pt x="286" y="418"/>
                    <a:pt x="251" y="429"/>
                    <a:pt x="217" y="420"/>
                  </a:cubicBezTo>
                  <a:cubicBezTo>
                    <a:pt x="193" y="414"/>
                    <a:pt x="170" y="408"/>
                    <a:pt x="146" y="402"/>
                  </a:cubicBezTo>
                  <a:cubicBezTo>
                    <a:pt x="103" y="506"/>
                    <a:pt x="103" y="506"/>
                    <a:pt x="103" y="506"/>
                  </a:cubicBezTo>
                  <a:cubicBezTo>
                    <a:pt x="124" y="519"/>
                    <a:pt x="145" y="531"/>
                    <a:pt x="166" y="543"/>
                  </a:cubicBezTo>
                  <a:cubicBezTo>
                    <a:pt x="196" y="561"/>
                    <a:pt x="213" y="594"/>
                    <a:pt x="209" y="628"/>
                  </a:cubicBezTo>
                  <a:cubicBezTo>
                    <a:pt x="204" y="668"/>
                    <a:pt x="204" y="708"/>
                    <a:pt x="209" y="747"/>
                  </a:cubicBezTo>
                  <a:cubicBezTo>
                    <a:pt x="213" y="781"/>
                    <a:pt x="196" y="815"/>
                    <a:pt x="166" y="832"/>
                  </a:cubicBezTo>
                  <a:cubicBezTo>
                    <a:pt x="145" y="844"/>
                    <a:pt x="124" y="856"/>
                    <a:pt x="103" y="869"/>
                  </a:cubicBezTo>
                  <a:cubicBezTo>
                    <a:pt x="146" y="973"/>
                    <a:pt x="146" y="973"/>
                    <a:pt x="146" y="973"/>
                  </a:cubicBezTo>
                  <a:cubicBezTo>
                    <a:pt x="170" y="968"/>
                    <a:pt x="193" y="961"/>
                    <a:pt x="217" y="955"/>
                  </a:cubicBezTo>
                  <a:cubicBezTo>
                    <a:pt x="251" y="946"/>
                    <a:pt x="286" y="958"/>
                    <a:pt x="307" y="985"/>
                  </a:cubicBezTo>
                  <a:cubicBezTo>
                    <a:pt x="332" y="1016"/>
                    <a:pt x="360" y="1044"/>
                    <a:pt x="391" y="1069"/>
                  </a:cubicBezTo>
                  <a:cubicBezTo>
                    <a:pt x="418" y="1090"/>
                    <a:pt x="430" y="1125"/>
                    <a:pt x="421" y="1159"/>
                  </a:cubicBezTo>
                  <a:cubicBezTo>
                    <a:pt x="415" y="1183"/>
                    <a:pt x="409" y="1206"/>
                    <a:pt x="403" y="1230"/>
                  </a:cubicBezTo>
                  <a:close/>
                </a:path>
              </a:pathLst>
            </a:custGeom>
            <a:grpFill/>
            <a:ln>
              <a:noFill/>
            </a:ln>
          </p:spPr>
          <p:txBody>
            <a:bodyPr vert="horz" wrap="square" lIns="68580" tIns="34290" rIns="68580" bIns="34290" numCol="1" anchor="t" anchorCtr="0" compatLnSpc="1">
              <a:prstTxWarp prst="textNoShape">
                <a:avLst/>
              </a:prstTxWarp>
            </a:bodyPr>
            <a:lstStyle/>
            <a:p>
              <a:pPr defTabSz="685800">
                <a:defRPr/>
              </a:pPr>
              <a:endParaRPr lang="en-US" sz="1350" dirty="0">
                <a:solidFill>
                  <a:srgbClr val="282F39"/>
                </a:solidFill>
                <a:latin typeface="Calibri" panose="020F0502020204030204"/>
              </a:endParaRPr>
            </a:p>
          </p:txBody>
        </p:sp>
        <p:sp>
          <p:nvSpPr>
            <p:cNvPr id="61" name="Freeform 19">
              <a:extLst>
                <a:ext uri="{FF2B5EF4-FFF2-40B4-BE49-F238E27FC236}">
                  <a16:creationId xmlns:a16="http://schemas.microsoft.com/office/drawing/2014/main" id="{0A691365-FBC9-4A7C-9ED6-71BB29BB6BEE}"/>
                </a:ext>
              </a:extLst>
            </p:cNvPr>
            <p:cNvSpPr>
              <a:spLocks noEditPoints="1"/>
            </p:cNvSpPr>
            <p:nvPr/>
          </p:nvSpPr>
          <p:spPr bwMode="auto">
            <a:xfrm>
              <a:off x="3762375" y="11879263"/>
              <a:ext cx="2255837" cy="2120900"/>
            </a:xfrm>
            <a:custGeom>
              <a:avLst/>
              <a:gdLst>
                <a:gd name="T0" fmla="*/ 354 w 709"/>
                <a:gd name="T1" fmla="*/ 667 h 667"/>
                <a:gd name="T2" fmla="*/ 235 w 709"/>
                <a:gd name="T3" fmla="*/ 643 h 667"/>
                <a:gd name="T4" fmla="*/ 66 w 709"/>
                <a:gd name="T5" fmla="*/ 474 h 667"/>
                <a:gd name="T6" fmla="*/ 235 w 709"/>
                <a:gd name="T7" fmla="*/ 66 h 667"/>
                <a:gd name="T8" fmla="*/ 643 w 709"/>
                <a:gd name="T9" fmla="*/ 235 h 667"/>
                <a:gd name="T10" fmla="*/ 643 w 709"/>
                <a:gd name="T11" fmla="*/ 235 h 667"/>
                <a:gd name="T12" fmla="*/ 474 w 709"/>
                <a:gd name="T13" fmla="*/ 643 h 667"/>
                <a:gd name="T14" fmla="*/ 354 w 709"/>
                <a:gd name="T15" fmla="*/ 667 h 667"/>
                <a:gd name="T16" fmla="*/ 354 w 709"/>
                <a:gd name="T17" fmla="*/ 134 h 667"/>
                <a:gd name="T18" fmla="*/ 270 w 709"/>
                <a:gd name="T19" fmla="*/ 151 h 667"/>
                <a:gd name="T20" fmla="*/ 150 w 709"/>
                <a:gd name="T21" fmla="*/ 439 h 667"/>
                <a:gd name="T22" fmla="*/ 270 w 709"/>
                <a:gd name="T23" fmla="*/ 559 h 667"/>
                <a:gd name="T24" fmla="*/ 439 w 709"/>
                <a:gd name="T25" fmla="*/ 559 h 667"/>
                <a:gd name="T26" fmla="*/ 558 w 709"/>
                <a:gd name="T27" fmla="*/ 270 h 667"/>
                <a:gd name="T28" fmla="*/ 354 w 709"/>
                <a:gd name="T29" fmla="*/ 134 h 6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09" h="667">
                  <a:moveTo>
                    <a:pt x="354" y="667"/>
                  </a:moveTo>
                  <a:cubicBezTo>
                    <a:pt x="314" y="667"/>
                    <a:pt x="273" y="659"/>
                    <a:pt x="235" y="643"/>
                  </a:cubicBezTo>
                  <a:cubicBezTo>
                    <a:pt x="158" y="611"/>
                    <a:pt x="98" y="551"/>
                    <a:pt x="66" y="474"/>
                  </a:cubicBezTo>
                  <a:cubicBezTo>
                    <a:pt x="0" y="315"/>
                    <a:pt x="76" y="132"/>
                    <a:pt x="235" y="66"/>
                  </a:cubicBezTo>
                  <a:cubicBezTo>
                    <a:pt x="394" y="0"/>
                    <a:pt x="577" y="76"/>
                    <a:pt x="643" y="235"/>
                  </a:cubicBezTo>
                  <a:cubicBezTo>
                    <a:pt x="643" y="235"/>
                    <a:pt x="643" y="235"/>
                    <a:pt x="643" y="235"/>
                  </a:cubicBezTo>
                  <a:cubicBezTo>
                    <a:pt x="709" y="394"/>
                    <a:pt x="633" y="577"/>
                    <a:pt x="474" y="643"/>
                  </a:cubicBezTo>
                  <a:cubicBezTo>
                    <a:pt x="435" y="659"/>
                    <a:pt x="395" y="667"/>
                    <a:pt x="354" y="667"/>
                  </a:cubicBezTo>
                  <a:close/>
                  <a:moveTo>
                    <a:pt x="354" y="134"/>
                  </a:moveTo>
                  <a:cubicBezTo>
                    <a:pt x="326" y="134"/>
                    <a:pt x="297" y="139"/>
                    <a:pt x="270" y="151"/>
                  </a:cubicBezTo>
                  <a:cubicBezTo>
                    <a:pt x="157" y="197"/>
                    <a:pt x="104" y="327"/>
                    <a:pt x="150" y="439"/>
                  </a:cubicBezTo>
                  <a:cubicBezTo>
                    <a:pt x="173" y="494"/>
                    <a:pt x="215" y="536"/>
                    <a:pt x="270" y="559"/>
                  </a:cubicBezTo>
                  <a:cubicBezTo>
                    <a:pt x="324" y="581"/>
                    <a:pt x="384" y="581"/>
                    <a:pt x="439" y="559"/>
                  </a:cubicBezTo>
                  <a:cubicBezTo>
                    <a:pt x="551" y="512"/>
                    <a:pt x="605" y="383"/>
                    <a:pt x="558" y="270"/>
                  </a:cubicBezTo>
                  <a:cubicBezTo>
                    <a:pt x="523" y="185"/>
                    <a:pt x="441" y="134"/>
                    <a:pt x="354" y="134"/>
                  </a:cubicBezTo>
                  <a:close/>
                </a:path>
              </a:pathLst>
            </a:custGeom>
            <a:grpFill/>
            <a:ln>
              <a:noFill/>
            </a:ln>
          </p:spPr>
          <p:txBody>
            <a:bodyPr vert="horz" wrap="square" lIns="68580" tIns="34290" rIns="68580" bIns="34290" numCol="1" anchor="t" anchorCtr="0" compatLnSpc="1">
              <a:prstTxWarp prst="textNoShape">
                <a:avLst/>
              </a:prstTxWarp>
            </a:bodyPr>
            <a:lstStyle/>
            <a:p>
              <a:pPr defTabSz="685800">
                <a:defRPr/>
              </a:pPr>
              <a:endParaRPr lang="en-US" sz="1350" dirty="0">
                <a:solidFill>
                  <a:srgbClr val="282F39"/>
                </a:solidFill>
                <a:latin typeface="Calibri" panose="020F0502020204030204"/>
              </a:endParaRPr>
            </a:p>
          </p:txBody>
        </p:sp>
        <p:sp>
          <p:nvSpPr>
            <p:cNvPr id="62" name="Freeform 20">
              <a:extLst>
                <a:ext uri="{FF2B5EF4-FFF2-40B4-BE49-F238E27FC236}">
                  <a16:creationId xmlns:a16="http://schemas.microsoft.com/office/drawing/2014/main" id="{A551D7CB-7BF3-4148-A48A-1A8197A7A570}"/>
                </a:ext>
              </a:extLst>
            </p:cNvPr>
            <p:cNvSpPr>
              <a:spLocks noEditPoints="1"/>
            </p:cNvSpPr>
            <p:nvPr/>
          </p:nvSpPr>
          <p:spPr bwMode="auto">
            <a:xfrm>
              <a:off x="5934075" y="8651875"/>
              <a:ext cx="3311525" cy="3309938"/>
            </a:xfrm>
            <a:custGeom>
              <a:avLst/>
              <a:gdLst>
                <a:gd name="T0" fmla="*/ 476 w 1041"/>
                <a:gd name="T1" fmla="*/ 1041 h 1041"/>
                <a:gd name="T2" fmla="*/ 397 w 1041"/>
                <a:gd name="T3" fmla="*/ 930 h 1041"/>
                <a:gd name="T4" fmla="*/ 279 w 1041"/>
                <a:gd name="T5" fmla="*/ 927 h 1041"/>
                <a:gd name="T6" fmla="*/ 121 w 1041"/>
                <a:gd name="T7" fmla="*/ 857 h 1041"/>
                <a:gd name="T8" fmla="*/ 143 w 1041"/>
                <a:gd name="T9" fmla="*/ 723 h 1041"/>
                <a:gd name="T10" fmla="*/ 62 w 1041"/>
                <a:gd name="T11" fmla="*/ 637 h 1041"/>
                <a:gd name="T12" fmla="*/ 0 w 1041"/>
                <a:gd name="T13" fmla="*/ 476 h 1041"/>
                <a:gd name="T14" fmla="*/ 111 w 1041"/>
                <a:gd name="T15" fmla="*/ 397 h 1041"/>
                <a:gd name="T16" fmla="*/ 114 w 1041"/>
                <a:gd name="T17" fmla="*/ 279 h 1041"/>
                <a:gd name="T18" fmla="*/ 184 w 1041"/>
                <a:gd name="T19" fmla="*/ 121 h 1041"/>
                <a:gd name="T20" fmla="*/ 318 w 1041"/>
                <a:gd name="T21" fmla="*/ 143 h 1041"/>
                <a:gd name="T22" fmla="*/ 404 w 1041"/>
                <a:gd name="T23" fmla="*/ 62 h 1041"/>
                <a:gd name="T24" fmla="*/ 565 w 1041"/>
                <a:gd name="T25" fmla="*/ 0 h 1041"/>
                <a:gd name="T26" fmla="*/ 644 w 1041"/>
                <a:gd name="T27" fmla="*/ 110 h 1041"/>
                <a:gd name="T28" fmla="*/ 762 w 1041"/>
                <a:gd name="T29" fmla="*/ 114 h 1041"/>
                <a:gd name="T30" fmla="*/ 920 w 1041"/>
                <a:gd name="T31" fmla="*/ 184 h 1041"/>
                <a:gd name="T32" fmla="*/ 898 w 1041"/>
                <a:gd name="T33" fmla="*/ 318 h 1041"/>
                <a:gd name="T34" fmla="*/ 979 w 1041"/>
                <a:gd name="T35" fmla="*/ 404 h 1041"/>
                <a:gd name="T36" fmla="*/ 1041 w 1041"/>
                <a:gd name="T37" fmla="*/ 565 h 1041"/>
                <a:gd name="T38" fmla="*/ 931 w 1041"/>
                <a:gd name="T39" fmla="*/ 644 h 1041"/>
                <a:gd name="T40" fmla="*/ 927 w 1041"/>
                <a:gd name="T41" fmla="*/ 762 h 1041"/>
                <a:gd name="T42" fmla="*/ 857 w 1041"/>
                <a:gd name="T43" fmla="*/ 920 h 1041"/>
                <a:gd name="T44" fmla="*/ 723 w 1041"/>
                <a:gd name="T45" fmla="*/ 898 h 1041"/>
                <a:gd name="T46" fmla="*/ 637 w 1041"/>
                <a:gd name="T47" fmla="*/ 979 h 1041"/>
                <a:gd name="T48" fmla="*/ 488 w 1041"/>
                <a:gd name="T49" fmla="*/ 954 h 1041"/>
                <a:gd name="T50" fmla="*/ 559 w 1041"/>
                <a:gd name="T51" fmla="*/ 910 h 1041"/>
                <a:gd name="T52" fmla="*/ 689 w 1041"/>
                <a:gd name="T53" fmla="*/ 817 h 1041"/>
                <a:gd name="T54" fmla="*/ 804 w 1041"/>
                <a:gd name="T55" fmla="*/ 849 h 1041"/>
                <a:gd name="T56" fmla="*/ 823 w 1041"/>
                <a:gd name="T57" fmla="*/ 769 h 1041"/>
                <a:gd name="T58" fmla="*/ 850 w 1041"/>
                <a:gd name="T59" fmla="*/ 611 h 1041"/>
                <a:gd name="T60" fmla="*/ 954 w 1041"/>
                <a:gd name="T61" fmla="*/ 553 h 1041"/>
                <a:gd name="T62" fmla="*/ 910 w 1041"/>
                <a:gd name="T63" fmla="*/ 482 h 1041"/>
                <a:gd name="T64" fmla="*/ 817 w 1041"/>
                <a:gd name="T65" fmla="*/ 352 h 1041"/>
                <a:gd name="T66" fmla="*/ 850 w 1041"/>
                <a:gd name="T67" fmla="*/ 237 h 1041"/>
                <a:gd name="T68" fmla="*/ 769 w 1041"/>
                <a:gd name="T69" fmla="*/ 218 h 1041"/>
                <a:gd name="T70" fmla="*/ 612 w 1041"/>
                <a:gd name="T71" fmla="*/ 191 h 1041"/>
                <a:gd name="T72" fmla="*/ 553 w 1041"/>
                <a:gd name="T73" fmla="*/ 87 h 1041"/>
                <a:gd name="T74" fmla="*/ 482 w 1041"/>
                <a:gd name="T75" fmla="*/ 131 h 1041"/>
                <a:gd name="T76" fmla="*/ 353 w 1041"/>
                <a:gd name="T77" fmla="*/ 224 h 1041"/>
                <a:gd name="T78" fmla="*/ 237 w 1041"/>
                <a:gd name="T79" fmla="*/ 191 h 1041"/>
                <a:gd name="T80" fmla="*/ 218 w 1041"/>
                <a:gd name="T81" fmla="*/ 272 h 1041"/>
                <a:gd name="T82" fmla="*/ 192 w 1041"/>
                <a:gd name="T83" fmla="*/ 429 h 1041"/>
                <a:gd name="T84" fmla="*/ 87 w 1041"/>
                <a:gd name="T85" fmla="*/ 488 h 1041"/>
                <a:gd name="T86" fmla="*/ 131 w 1041"/>
                <a:gd name="T87" fmla="*/ 559 h 1041"/>
                <a:gd name="T88" fmla="*/ 224 w 1041"/>
                <a:gd name="T89" fmla="*/ 688 h 1041"/>
                <a:gd name="T90" fmla="*/ 192 w 1041"/>
                <a:gd name="T91" fmla="*/ 804 h 1041"/>
                <a:gd name="T92" fmla="*/ 272 w 1041"/>
                <a:gd name="T93" fmla="*/ 823 h 1041"/>
                <a:gd name="T94" fmla="*/ 430 w 1041"/>
                <a:gd name="T95" fmla="*/ 849 h 1041"/>
                <a:gd name="T96" fmla="*/ 488 w 1041"/>
                <a:gd name="T97" fmla="*/ 954 h 10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041" h="1041">
                  <a:moveTo>
                    <a:pt x="565" y="1041"/>
                  </a:moveTo>
                  <a:cubicBezTo>
                    <a:pt x="476" y="1041"/>
                    <a:pt x="476" y="1041"/>
                    <a:pt x="476" y="1041"/>
                  </a:cubicBezTo>
                  <a:cubicBezTo>
                    <a:pt x="440" y="1041"/>
                    <a:pt x="409" y="1014"/>
                    <a:pt x="404" y="979"/>
                  </a:cubicBezTo>
                  <a:cubicBezTo>
                    <a:pt x="402" y="963"/>
                    <a:pt x="399" y="947"/>
                    <a:pt x="397" y="930"/>
                  </a:cubicBezTo>
                  <a:cubicBezTo>
                    <a:pt x="370" y="922"/>
                    <a:pt x="343" y="911"/>
                    <a:pt x="318" y="898"/>
                  </a:cubicBezTo>
                  <a:cubicBezTo>
                    <a:pt x="305" y="907"/>
                    <a:pt x="292" y="917"/>
                    <a:pt x="279" y="927"/>
                  </a:cubicBezTo>
                  <a:cubicBezTo>
                    <a:pt x="250" y="948"/>
                    <a:pt x="210" y="945"/>
                    <a:pt x="184" y="920"/>
                  </a:cubicBezTo>
                  <a:cubicBezTo>
                    <a:pt x="121" y="857"/>
                    <a:pt x="121" y="857"/>
                    <a:pt x="121" y="857"/>
                  </a:cubicBezTo>
                  <a:cubicBezTo>
                    <a:pt x="96" y="831"/>
                    <a:pt x="93" y="791"/>
                    <a:pt x="114" y="762"/>
                  </a:cubicBezTo>
                  <a:cubicBezTo>
                    <a:pt x="124" y="749"/>
                    <a:pt x="133" y="736"/>
                    <a:pt x="143" y="723"/>
                  </a:cubicBezTo>
                  <a:cubicBezTo>
                    <a:pt x="130" y="698"/>
                    <a:pt x="119" y="671"/>
                    <a:pt x="111" y="644"/>
                  </a:cubicBezTo>
                  <a:cubicBezTo>
                    <a:pt x="94" y="642"/>
                    <a:pt x="78" y="639"/>
                    <a:pt x="62" y="637"/>
                  </a:cubicBezTo>
                  <a:cubicBezTo>
                    <a:pt x="27" y="632"/>
                    <a:pt x="0" y="601"/>
                    <a:pt x="0" y="565"/>
                  </a:cubicBezTo>
                  <a:cubicBezTo>
                    <a:pt x="0" y="476"/>
                    <a:pt x="0" y="476"/>
                    <a:pt x="0" y="476"/>
                  </a:cubicBezTo>
                  <a:cubicBezTo>
                    <a:pt x="0" y="440"/>
                    <a:pt x="27" y="409"/>
                    <a:pt x="62" y="404"/>
                  </a:cubicBezTo>
                  <a:cubicBezTo>
                    <a:pt x="78" y="401"/>
                    <a:pt x="94" y="399"/>
                    <a:pt x="111" y="397"/>
                  </a:cubicBezTo>
                  <a:cubicBezTo>
                    <a:pt x="119" y="369"/>
                    <a:pt x="130" y="343"/>
                    <a:pt x="143" y="318"/>
                  </a:cubicBezTo>
                  <a:cubicBezTo>
                    <a:pt x="133" y="305"/>
                    <a:pt x="124" y="291"/>
                    <a:pt x="114" y="279"/>
                  </a:cubicBezTo>
                  <a:cubicBezTo>
                    <a:pt x="93" y="250"/>
                    <a:pt x="96" y="209"/>
                    <a:pt x="121" y="184"/>
                  </a:cubicBezTo>
                  <a:cubicBezTo>
                    <a:pt x="184" y="121"/>
                    <a:pt x="184" y="121"/>
                    <a:pt x="184" y="121"/>
                  </a:cubicBezTo>
                  <a:cubicBezTo>
                    <a:pt x="210" y="96"/>
                    <a:pt x="250" y="92"/>
                    <a:pt x="279" y="114"/>
                  </a:cubicBezTo>
                  <a:cubicBezTo>
                    <a:pt x="292" y="123"/>
                    <a:pt x="305" y="133"/>
                    <a:pt x="318" y="143"/>
                  </a:cubicBezTo>
                  <a:cubicBezTo>
                    <a:pt x="343" y="129"/>
                    <a:pt x="370" y="118"/>
                    <a:pt x="397" y="110"/>
                  </a:cubicBezTo>
                  <a:cubicBezTo>
                    <a:pt x="399" y="94"/>
                    <a:pt x="402" y="78"/>
                    <a:pt x="404" y="62"/>
                  </a:cubicBezTo>
                  <a:cubicBezTo>
                    <a:pt x="409" y="27"/>
                    <a:pt x="440" y="0"/>
                    <a:pt x="476" y="0"/>
                  </a:cubicBezTo>
                  <a:cubicBezTo>
                    <a:pt x="565" y="0"/>
                    <a:pt x="565" y="0"/>
                    <a:pt x="565" y="0"/>
                  </a:cubicBezTo>
                  <a:cubicBezTo>
                    <a:pt x="601" y="0"/>
                    <a:pt x="632" y="27"/>
                    <a:pt x="637" y="62"/>
                  </a:cubicBezTo>
                  <a:cubicBezTo>
                    <a:pt x="640" y="78"/>
                    <a:pt x="642" y="94"/>
                    <a:pt x="644" y="110"/>
                  </a:cubicBezTo>
                  <a:cubicBezTo>
                    <a:pt x="672" y="118"/>
                    <a:pt x="698" y="129"/>
                    <a:pt x="723" y="143"/>
                  </a:cubicBezTo>
                  <a:cubicBezTo>
                    <a:pt x="736" y="133"/>
                    <a:pt x="750" y="123"/>
                    <a:pt x="762" y="114"/>
                  </a:cubicBezTo>
                  <a:cubicBezTo>
                    <a:pt x="791" y="92"/>
                    <a:pt x="832" y="96"/>
                    <a:pt x="857" y="121"/>
                  </a:cubicBezTo>
                  <a:cubicBezTo>
                    <a:pt x="920" y="184"/>
                    <a:pt x="920" y="184"/>
                    <a:pt x="920" y="184"/>
                  </a:cubicBezTo>
                  <a:cubicBezTo>
                    <a:pt x="945" y="209"/>
                    <a:pt x="949" y="250"/>
                    <a:pt x="927" y="278"/>
                  </a:cubicBezTo>
                  <a:cubicBezTo>
                    <a:pt x="918" y="291"/>
                    <a:pt x="908" y="305"/>
                    <a:pt x="898" y="318"/>
                  </a:cubicBezTo>
                  <a:cubicBezTo>
                    <a:pt x="912" y="343"/>
                    <a:pt x="923" y="369"/>
                    <a:pt x="931" y="397"/>
                  </a:cubicBezTo>
                  <a:cubicBezTo>
                    <a:pt x="947" y="399"/>
                    <a:pt x="963" y="401"/>
                    <a:pt x="979" y="404"/>
                  </a:cubicBezTo>
                  <a:cubicBezTo>
                    <a:pt x="1014" y="409"/>
                    <a:pt x="1041" y="440"/>
                    <a:pt x="1041" y="476"/>
                  </a:cubicBezTo>
                  <a:cubicBezTo>
                    <a:pt x="1041" y="565"/>
                    <a:pt x="1041" y="565"/>
                    <a:pt x="1041" y="565"/>
                  </a:cubicBezTo>
                  <a:cubicBezTo>
                    <a:pt x="1041" y="601"/>
                    <a:pt x="1014" y="632"/>
                    <a:pt x="979" y="637"/>
                  </a:cubicBezTo>
                  <a:cubicBezTo>
                    <a:pt x="963" y="639"/>
                    <a:pt x="947" y="642"/>
                    <a:pt x="931" y="644"/>
                  </a:cubicBezTo>
                  <a:cubicBezTo>
                    <a:pt x="923" y="671"/>
                    <a:pt x="911" y="698"/>
                    <a:pt x="898" y="723"/>
                  </a:cubicBezTo>
                  <a:cubicBezTo>
                    <a:pt x="908" y="736"/>
                    <a:pt x="918" y="749"/>
                    <a:pt x="927" y="762"/>
                  </a:cubicBezTo>
                  <a:cubicBezTo>
                    <a:pt x="949" y="791"/>
                    <a:pt x="945" y="831"/>
                    <a:pt x="920" y="857"/>
                  </a:cubicBezTo>
                  <a:cubicBezTo>
                    <a:pt x="857" y="920"/>
                    <a:pt x="857" y="920"/>
                    <a:pt x="857" y="920"/>
                  </a:cubicBezTo>
                  <a:cubicBezTo>
                    <a:pt x="832" y="945"/>
                    <a:pt x="791" y="948"/>
                    <a:pt x="762" y="927"/>
                  </a:cubicBezTo>
                  <a:cubicBezTo>
                    <a:pt x="750" y="917"/>
                    <a:pt x="736" y="907"/>
                    <a:pt x="723" y="898"/>
                  </a:cubicBezTo>
                  <a:cubicBezTo>
                    <a:pt x="698" y="911"/>
                    <a:pt x="672" y="922"/>
                    <a:pt x="644" y="930"/>
                  </a:cubicBezTo>
                  <a:cubicBezTo>
                    <a:pt x="642" y="947"/>
                    <a:pt x="640" y="963"/>
                    <a:pt x="637" y="979"/>
                  </a:cubicBezTo>
                  <a:cubicBezTo>
                    <a:pt x="632" y="1014"/>
                    <a:pt x="601" y="1041"/>
                    <a:pt x="565" y="1041"/>
                  </a:cubicBezTo>
                  <a:close/>
                  <a:moveTo>
                    <a:pt x="488" y="954"/>
                  </a:moveTo>
                  <a:cubicBezTo>
                    <a:pt x="553" y="954"/>
                    <a:pt x="553" y="954"/>
                    <a:pt x="553" y="954"/>
                  </a:cubicBezTo>
                  <a:cubicBezTo>
                    <a:pt x="555" y="939"/>
                    <a:pt x="557" y="924"/>
                    <a:pt x="559" y="910"/>
                  </a:cubicBezTo>
                  <a:cubicBezTo>
                    <a:pt x="563" y="881"/>
                    <a:pt x="583" y="857"/>
                    <a:pt x="612" y="849"/>
                  </a:cubicBezTo>
                  <a:cubicBezTo>
                    <a:pt x="639" y="842"/>
                    <a:pt x="665" y="831"/>
                    <a:pt x="689" y="817"/>
                  </a:cubicBezTo>
                  <a:cubicBezTo>
                    <a:pt x="714" y="803"/>
                    <a:pt x="746" y="805"/>
                    <a:pt x="769" y="823"/>
                  </a:cubicBezTo>
                  <a:cubicBezTo>
                    <a:pt x="781" y="832"/>
                    <a:pt x="793" y="841"/>
                    <a:pt x="804" y="849"/>
                  </a:cubicBezTo>
                  <a:cubicBezTo>
                    <a:pt x="850" y="804"/>
                    <a:pt x="850" y="804"/>
                    <a:pt x="850" y="804"/>
                  </a:cubicBezTo>
                  <a:cubicBezTo>
                    <a:pt x="841" y="792"/>
                    <a:pt x="832" y="780"/>
                    <a:pt x="823" y="769"/>
                  </a:cubicBezTo>
                  <a:cubicBezTo>
                    <a:pt x="805" y="745"/>
                    <a:pt x="803" y="714"/>
                    <a:pt x="817" y="688"/>
                  </a:cubicBezTo>
                  <a:cubicBezTo>
                    <a:pt x="831" y="664"/>
                    <a:pt x="842" y="638"/>
                    <a:pt x="850" y="611"/>
                  </a:cubicBezTo>
                  <a:cubicBezTo>
                    <a:pt x="857" y="583"/>
                    <a:pt x="881" y="562"/>
                    <a:pt x="910" y="559"/>
                  </a:cubicBezTo>
                  <a:cubicBezTo>
                    <a:pt x="925" y="557"/>
                    <a:pt x="940" y="555"/>
                    <a:pt x="954" y="553"/>
                  </a:cubicBezTo>
                  <a:cubicBezTo>
                    <a:pt x="954" y="488"/>
                    <a:pt x="954" y="488"/>
                    <a:pt x="954" y="488"/>
                  </a:cubicBezTo>
                  <a:cubicBezTo>
                    <a:pt x="940" y="486"/>
                    <a:pt x="925" y="484"/>
                    <a:pt x="910" y="482"/>
                  </a:cubicBezTo>
                  <a:cubicBezTo>
                    <a:pt x="881" y="478"/>
                    <a:pt x="857" y="458"/>
                    <a:pt x="850" y="429"/>
                  </a:cubicBezTo>
                  <a:cubicBezTo>
                    <a:pt x="842" y="402"/>
                    <a:pt x="831" y="376"/>
                    <a:pt x="817" y="352"/>
                  </a:cubicBezTo>
                  <a:cubicBezTo>
                    <a:pt x="803" y="327"/>
                    <a:pt x="805" y="295"/>
                    <a:pt x="823" y="272"/>
                  </a:cubicBezTo>
                  <a:cubicBezTo>
                    <a:pt x="832" y="260"/>
                    <a:pt x="841" y="248"/>
                    <a:pt x="850" y="237"/>
                  </a:cubicBezTo>
                  <a:cubicBezTo>
                    <a:pt x="804" y="191"/>
                    <a:pt x="804" y="191"/>
                    <a:pt x="804" y="191"/>
                  </a:cubicBezTo>
                  <a:cubicBezTo>
                    <a:pt x="793" y="200"/>
                    <a:pt x="781" y="209"/>
                    <a:pt x="769" y="218"/>
                  </a:cubicBezTo>
                  <a:cubicBezTo>
                    <a:pt x="746" y="236"/>
                    <a:pt x="714" y="238"/>
                    <a:pt x="689" y="224"/>
                  </a:cubicBezTo>
                  <a:cubicBezTo>
                    <a:pt x="665" y="210"/>
                    <a:pt x="639" y="199"/>
                    <a:pt x="612" y="191"/>
                  </a:cubicBezTo>
                  <a:cubicBezTo>
                    <a:pt x="583" y="184"/>
                    <a:pt x="563" y="160"/>
                    <a:pt x="559" y="131"/>
                  </a:cubicBezTo>
                  <a:cubicBezTo>
                    <a:pt x="557" y="116"/>
                    <a:pt x="555" y="101"/>
                    <a:pt x="553" y="87"/>
                  </a:cubicBezTo>
                  <a:cubicBezTo>
                    <a:pt x="488" y="87"/>
                    <a:pt x="488" y="87"/>
                    <a:pt x="488" y="87"/>
                  </a:cubicBezTo>
                  <a:cubicBezTo>
                    <a:pt x="486" y="101"/>
                    <a:pt x="484" y="116"/>
                    <a:pt x="482" y="131"/>
                  </a:cubicBezTo>
                  <a:cubicBezTo>
                    <a:pt x="479" y="160"/>
                    <a:pt x="458" y="184"/>
                    <a:pt x="430" y="191"/>
                  </a:cubicBezTo>
                  <a:cubicBezTo>
                    <a:pt x="403" y="199"/>
                    <a:pt x="377" y="210"/>
                    <a:pt x="353" y="224"/>
                  </a:cubicBezTo>
                  <a:cubicBezTo>
                    <a:pt x="327" y="238"/>
                    <a:pt x="296" y="236"/>
                    <a:pt x="272" y="218"/>
                  </a:cubicBezTo>
                  <a:cubicBezTo>
                    <a:pt x="261" y="209"/>
                    <a:pt x="249" y="200"/>
                    <a:pt x="237" y="191"/>
                  </a:cubicBezTo>
                  <a:cubicBezTo>
                    <a:pt x="192" y="237"/>
                    <a:pt x="192" y="237"/>
                    <a:pt x="192" y="237"/>
                  </a:cubicBezTo>
                  <a:cubicBezTo>
                    <a:pt x="200" y="248"/>
                    <a:pt x="209" y="260"/>
                    <a:pt x="218" y="272"/>
                  </a:cubicBezTo>
                  <a:cubicBezTo>
                    <a:pt x="236" y="295"/>
                    <a:pt x="238" y="327"/>
                    <a:pt x="224" y="352"/>
                  </a:cubicBezTo>
                  <a:cubicBezTo>
                    <a:pt x="210" y="376"/>
                    <a:pt x="199" y="402"/>
                    <a:pt x="192" y="429"/>
                  </a:cubicBezTo>
                  <a:cubicBezTo>
                    <a:pt x="184" y="458"/>
                    <a:pt x="160" y="478"/>
                    <a:pt x="131" y="482"/>
                  </a:cubicBezTo>
                  <a:cubicBezTo>
                    <a:pt x="117" y="484"/>
                    <a:pt x="102" y="486"/>
                    <a:pt x="87" y="488"/>
                  </a:cubicBezTo>
                  <a:cubicBezTo>
                    <a:pt x="87" y="553"/>
                    <a:pt x="87" y="553"/>
                    <a:pt x="87" y="553"/>
                  </a:cubicBezTo>
                  <a:cubicBezTo>
                    <a:pt x="102" y="555"/>
                    <a:pt x="117" y="557"/>
                    <a:pt x="131" y="559"/>
                  </a:cubicBezTo>
                  <a:cubicBezTo>
                    <a:pt x="160" y="562"/>
                    <a:pt x="184" y="583"/>
                    <a:pt x="192" y="611"/>
                  </a:cubicBezTo>
                  <a:cubicBezTo>
                    <a:pt x="199" y="638"/>
                    <a:pt x="210" y="664"/>
                    <a:pt x="224" y="688"/>
                  </a:cubicBezTo>
                  <a:cubicBezTo>
                    <a:pt x="238" y="714"/>
                    <a:pt x="236" y="745"/>
                    <a:pt x="218" y="769"/>
                  </a:cubicBezTo>
                  <a:cubicBezTo>
                    <a:pt x="209" y="780"/>
                    <a:pt x="200" y="792"/>
                    <a:pt x="192" y="804"/>
                  </a:cubicBezTo>
                  <a:cubicBezTo>
                    <a:pt x="237" y="849"/>
                    <a:pt x="237" y="849"/>
                    <a:pt x="237" y="849"/>
                  </a:cubicBezTo>
                  <a:cubicBezTo>
                    <a:pt x="249" y="841"/>
                    <a:pt x="261" y="832"/>
                    <a:pt x="272" y="823"/>
                  </a:cubicBezTo>
                  <a:cubicBezTo>
                    <a:pt x="296" y="805"/>
                    <a:pt x="327" y="803"/>
                    <a:pt x="353" y="817"/>
                  </a:cubicBezTo>
                  <a:cubicBezTo>
                    <a:pt x="377" y="831"/>
                    <a:pt x="403" y="842"/>
                    <a:pt x="430" y="849"/>
                  </a:cubicBezTo>
                  <a:cubicBezTo>
                    <a:pt x="458" y="857"/>
                    <a:pt x="479" y="881"/>
                    <a:pt x="482" y="910"/>
                  </a:cubicBezTo>
                  <a:cubicBezTo>
                    <a:pt x="484" y="924"/>
                    <a:pt x="486" y="939"/>
                    <a:pt x="488" y="954"/>
                  </a:cubicBezTo>
                  <a:close/>
                </a:path>
              </a:pathLst>
            </a:custGeom>
            <a:grpFill/>
            <a:ln>
              <a:noFill/>
            </a:ln>
          </p:spPr>
          <p:txBody>
            <a:bodyPr vert="horz" wrap="square" lIns="68580" tIns="34290" rIns="68580" bIns="34290" numCol="1" anchor="t" anchorCtr="0" compatLnSpc="1">
              <a:prstTxWarp prst="textNoShape">
                <a:avLst/>
              </a:prstTxWarp>
            </a:bodyPr>
            <a:lstStyle/>
            <a:p>
              <a:pPr defTabSz="685800">
                <a:defRPr/>
              </a:pPr>
              <a:endParaRPr lang="en-US" sz="1350" dirty="0">
                <a:solidFill>
                  <a:srgbClr val="282F39"/>
                </a:solidFill>
                <a:latin typeface="Calibri" panose="020F0502020204030204"/>
              </a:endParaRPr>
            </a:p>
          </p:txBody>
        </p:sp>
        <p:sp>
          <p:nvSpPr>
            <p:cNvPr id="63" name="Freeform 21">
              <a:extLst>
                <a:ext uri="{FF2B5EF4-FFF2-40B4-BE49-F238E27FC236}">
                  <a16:creationId xmlns:a16="http://schemas.microsoft.com/office/drawing/2014/main" id="{B85FEF13-9965-4B6A-9843-61BB8101058D}"/>
                </a:ext>
              </a:extLst>
            </p:cNvPr>
            <p:cNvSpPr>
              <a:spLocks noEditPoints="1"/>
            </p:cNvSpPr>
            <p:nvPr/>
          </p:nvSpPr>
          <p:spPr bwMode="auto">
            <a:xfrm>
              <a:off x="7000875" y="9717088"/>
              <a:ext cx="1179512" cy="1179513"/>
            </a:xfrm>
            <a:custGeom>
              <a:avLst/>
              <a:gdLst>
                <a:gd name="T0" fmla="*/ 186 w 371"/>
                <a:gd name="T1" fmla="*/ 371 h 371"/>
                <a:gd name="T2" fmla="*/ 0 w 371"/>
                <a:gd name="T3" fmla="*/ 185 h 371"/>
                <a:gd name="T4" fmla="*/ 186 w 371"/>
                <a:gd name="T5" fmla="*/ 0 h 371"/>
                <a:gd name="T6" fmla="*/ 371 w 371"/>
                <a:gd name="T7" fmla="*/ 185 h 371"/>
                <a:gd name="T8" fmla="*/ 186 w 371"/>
                <a:gd name="T9" fmla="*/ 371 h 371"/>
                <a:gd name="T10" fmla="*/ 186 w 371"/>
                <a:gd name="T11" fmla="*/ 82 h 371"/>
                <a:gd name="T12" fmla="*/ 83 w 371"/>
                <a:gd name="T13" fmla="*/ 185 h 371"/>
                <a:gd name="T14" fmla="*/ 186 w 371"/>
                <a:gd name="T15" fmla="*/ 288 h 371"/>
                <a:gd name="T16" fmla="*/ 289 w 371"/>
                <a:gd name="T17" fmla="*/ 185 h 371"/>
                <a:gd name="T18" fmla="*/ 186 w 371"/>
                <a:gd name="T19" fmla="*/ 82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71" h="371">
                  <a:moveTo>
                    <a:pt x="186" y="371"/>
                  </a:moveTo>
                  <a:cubicBezTo>
                    <a:pt x="83" y="371"/>
                    <a:pt x="0" y="288"/>
                    <a:pt x="0" y="185"/>
                  </a:cubicBezTo>
                  <a:cubicBezTo>
                    <a:pt x="0" y="83"/>
                    <a:pt x="83" y="0"/>
                    <a:pt x="186" y="0"/>
                  </a:cubicBezTo>
                  <a:cubicBezTo>
                    <a:pt x="288" y="0"/>
                    <a:pt x="371" y="83"/>
                    <a:pt x="371" y="185"/>
                  </a:cubicBezTo>
                  <a:cubicBezTo>
                    <a:pt x="371" y="288"/>
                    <a:pt x="288" y="371"/>
                    <a:pt x="186" y="371"/>
                  </a:cubicBezTo>
                  <a:close/>
                  <a:moveTo>
                    <a:pt x="186" y="82"/>
                  </a:moveTo>
                  <a:cubicBezTo>
                    <a:pt x="129" y="82"/>
                    <a:pt x="83" y="128"/>
                    <a:pt x="83" y="185"/>
                  </a:cubicBezTo>
                  <a:cubicBezTo>
                    <a:pt x="83" y="242"/>
                    <a:pt x="129" y="288"/>
                    <a:pt x="186" y="288"/>
                  </a:cubicBezTo>
                  <a:cubicBezTo>
                    <a:pt x="243" y="288"/>
                    <a:pt x="289" y="242"/>
                    <a:pt x="289" y="185"/>
                  </a:cubicBezTo>
                  <a:cubicBezTo>
                    <a:pt x="289" y="128"/>
                    <a:pt x="243" y="82"/>
                    <a:pt x="186" y="82"/>
                  </a:cubicBezTo>
                  <a:close/>
                </a:path>
              </a:pathLst>
            </a:custGeom>
            <a:grpFill/>
            <a:ln>
              <a:noFill/>
            </a:ln>
          </p:spPr>
          <p:txBody>
            <a:bodyPr vert="horz" wrap="square" lIns="68580" tIns="34290" rIns="68580" bIns="34290" numCol="1" anchor="t" anchorCtr="0" compatLnSpc="1">
              <a:prstTxWarp prst="textNoShape">
                <a:avLst/>
              </a:prstTxWarp>
            </a:bodyPr>
            <a:lstStyle/>
            <a:p>
              <a:pPr defTabSz="685800">
                <a:defRPr/>
              </a:pPr>
              <a:endParaRPr lang="en-US" sz="1350" dirty="0">
                <a:solidFill>
                  <a:srgbClr val="282F39"/>
                </a:solidFill>
                <a:latin typeface="Calibri" panose="020F0502020204030204"/>
              </a:endParaRPr>
            </a:p>
          </p:txBody>
        </p:sp>
      </p:grpSp>
      <p:grpSp>
        <p:nvGrpSpPr>
          <p:cNvPr id="64" name="Group 63">
            <a:extLst>
              <a:ext uri="{FF2B5EF4-FFF2-40B4-BE49-F238E27FC236}">
                <a16:creationId xmlns:a16="http://schemas.microsoft.com/office/drawing/2014/main" id="{93D0B664-A0E7-4626-A928-0B025AF263CD}"/>
              </a:ext>
            </a:extLst>
          </p:cNvPr>
          <p:cNvGrpSpPr/>
          <p:nvPr/>
        </p:nvGrpSpPr>
        <p:grpSpPr>
          <a:xfrm>
            <a:off x="6153348" y="1841469"/>
            <a:ext cx="386292" cy="471176"/>
            <a:chOff x="7931851" y="2464731"/>
            <a:chExt cx="1002842" cy="1223210"/>
          </a:xfrm>
        </p:grpSpPr>
        <p:sp>
          <p:nvSpPr>
            <p:cNvPr id="65" name="Freeform 5">
              <a:extLst>
                <a:ext uri="{FF2B5EF4-FFF2-40B4-BE49-F238E27FC236}">
                  <a16:creationId xmlns:a16="http://schemas.microsoft.com/office/drawing/2014/main" id="{EACAD809-3AB1-4E02-B5B8-7E62F70730A9}"/>
                </a:ext>
              </a:extLst>
            </p:cNvPr>
            <p:cNvSpPr>
              <a:spLocks noEditPoints="1"/>
            </p:cNvSpPr>
            <p:nvPr/>
          </p:nvSpPr>
          <p:spPr bwMode="auto">
            <a:xfrm>
              <a:off x="8120806" y="2650831"/>
              <a:ext cx="623981" cy="1037110"/>
            </a:xfrm>
            <a:custGeom>
              <a:avLst/>
              <a:gdLst>
                <a:gd name="T0" fmla="*/ 674 w 750"/>
                <a:gd name="T1" fmla="*/ 602 h 1237"/>
                <a:gd name="T2" fmla="*/ 750 w 750"/>
                <a:gd name="T3" fmla="*/ 376 h 1237"/>
                <a:gd name="T4" fmla="*/ 638 w 750"/>
                <a:gd name="T5" fmla="*/ 110 h 1237"/>
                <a:gd name="T6" fmla="*/ 370 w 750"/>
                <a:gd name="T7" fmla="*/ 2 h 1237"/>
                <a:gd name="T8" fmla="*/ 110 w 750"/>
                <a:gd name="T9" fmla="*/ 112 h 1237"/>
                <a:gd name="T10" fmla="*/ 1 w 750"/>
                <a:gd name="T11" fmla="*/ 373 h 1237"/>
                <a:gd name="T12" fmla="*/ 77 w 750"/>
                <a:gd name="T13" fmla="*/ 603 h 1237"/>
                <a:gd name="T14" fmla="*/ 205 w 750"/>
                <a:gd name="T15" fmla="*/ 976 h 1237"/>
                <a:gd name="T16" fmla="*/ 205 w 750"/>
                <a:gd name="T17" fmla="*/ 1120 h 1237"/>
                <a:gd name="T18" fmla="*/ 321 w 750"/>
                <a:gd name="T19" fmla="*/ 1237 h 1237"/>
                <a:gd name="T20" fmla="*/ 430 w 750"/>
                <a:gd name="T21" fmla="*/ 1237 h 1237"/>
                <a:gd name="T22" fmla="*/ 546 w 750"/>
                <a:gd name="T23" fmla="*/ 1120 h 1237"/>
                <a:gd name="T24" fmla="*/ 546 w 750"/>
                <a:gd name="T25" fmla="*/ 976 h 1237"/>
                <a:gd name="T26" fmla="*/ 674 w 750"/>
                <a:gd name="T27" fmla="*/ 602 h 1237"/>
                <a:gd name="T28" fmla="*/ 116 w 750"/>
                <a:gd name="T29" fmla="*/ 574 h 1237"/>
                <a:gd name="T30" fmla="*/ 49 w 750"/>
                <a:gd name="T31" fmla="*/ 373 h 1237"/>
                <a:gd name="T32" fmla="*/ 371 w 750"/>
                <a:gd name="T33" fmla="*/ 50 h 1237"/>
                <a:gd name="T34" fmla="*/ 605 w 750"/>
                <a:gd name="T35" fmla="*/ 144 h 1237"/>
                <a:gd name="T36" fmla="*/ 702 w 750"/>
                <a:gd name="T37" fmla="*/ 376 h 1237"/>
                <a:gd name="T38" fmla="*/ 636 w 750"/>
                <a:gd name="T39" fmla="*/ 573 h 1237"/>
                <a:gd name="T40" fmla="*/ 498 w 750"/>
                <a:gd name="T41" fmla="*/ 967 h 1237"/>
                <a:gd name="T42" fmla="*/ 253 w 750"/>
                <a:gd name="T43" fmla="*/ 967 h 1237"/>
                <a:gd name="T44" fmla="*/ 116 w 750"/>
                <a:gd name="T45" fmla="*/ 574 h 1237"/>
                <a:gd name="T46" fmla="*/ 253 w 750"/>
                <a:gd name="T47" fmla="*/ 1104 h 1237"/>
                <a:gd name="T48" fmla="*/ 253 w 750"/>
                <a:gd name="T49" fmla="*/ 1085 h 1237"/>
                <a:gd name="T50" fmla="*/ 498 w 750"/>
                <a:gd name="T51" fmla="*/ 1113 h 1237"/>
                <a:gd name="T52" fmla="*/ 498 w 750"/>
                <a:gd name="T53" fmla="*/ 1120 h 1237"/>
                <a:gd name="T54" fmla="*/ 497 w 750"/>
                <a:gd name="T55" fmla="*/ 1132 h 1237"/>
                <a:gd name="T56" fmla="*/ 253 w 750"/>
                <a:gd name="T57" fmla="*/ 1104 h 1237"/>
                <a:gd name="T58" fmla="*/ 253 w 750"/>
                <a:gd name="T59" fmla="*/ 1036 h 1237"/>
                <a:gd name="T60" fmla="*/ 253 w 750"/>
                <a:gd name="T61" fmla="*/ 1015 h 1237"/>
                <a:gd name="T62" fmla="*/ 498 w 750"/>
                <a:gd name="T63" fmla="*/ 1015 h 1237"/>
                <a:gd name="T64" fmla="*/ 498 w 750"/>
                <a:gd name="T65" fmla="*/ 1064 h 1237"/>
                <a:gd name="T66" fmla="*/ 253 w 750"/>
                <a:gd name="T67" fmla="*/ 1036 h 1237"/>
                <a:gd name="T68" fmla="*/ 321 w 750"/>
                <a:gd name="T69" fmla="*/ 1189 h 1237"/>
                <a:gd name="T70" fmla="*/ 262 w 750"/>
                <a:gd name="T71" fmla="*/ 1153 h 1237"/>
                <a:gd name="T72" fmla="*/ 468 w 750"/>
                <a:gd name="T73" fmla="*/ 1177 h 1237"/>
                <a:gd name="T74" fmla="*/ 430 w 750"/>
                <a:gd name="T75" fmla="*/ 1189 h 1237"/>
                <a:gd name="T76" fmla="*/ 321 w 750"/>
                <a:gd name="T77" fmla="*/ 1189 h 1237"/>
                <a:gd name="T78" fmla="*/ 321 w 750"/>
                <a:gd name="T79" fmla="*/ 1189 h 1237"/>
                <a:gd name="T80" fmla="*/ 321 w 750"/>
                <a:gd name="T81" fmla="*/ 1189 h 1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50" h="1237">
                  <a:moveTo>
                    <a:pt x="674" y="602"/>
                  </a:moveTo>
                  <a:cubicBezTo>
                    <a:pt x="724" y="537"/>
                    <a:pt x="750" y="459"/>
                    <a:pt x="750" y="376"/>
                  </a:cubicBezTo>
                  <a:cubicBezTo>
                    <a:pt x="750" y="275"/>
                    <a:pt x="710" y="180"/>
                    <a:pt x="638" y="110"/>
                  </a:cubicBezTo>
                  <a:cubicBezTo>
                    <a:pt x="566" y="39"/>
                    <a:pt x="471" y="0"/>
                    <a:pt x="370" y="2"/>
                  </a:cubicBezTo>
                  <a:cubicBezTo>
                    <a:pt x="272" y="3"/>
                    <a:pt x="180" y="42"/>
                    <a:pt x="110" y="112"/>
                  </a:cubicBezTo>
                  <a:cubicBezTo>
                    <a:pt x="41" y="182"/>
                    <a:pt x="2" y="275"/>
                    <a:pt x="1" y="373"/>
                  </a:cubicBezTo>
                  <a:cubicBezTo>
                    <a:pt x="0" y="457"/>
                    <a:pt x="27" y="536"/>
                    <a:pt x="77" y="603"/>
                  </a:cubicBezTo>
                  <a:cubicBezTo>
                    <a:pt x="160" y="711"/>
                    <a:pt x="205" y="843"/>
                    <a:pt x="205" y="976"/>
                  </a:cubicBezTo>
                  <a:cubicBezTo>
                    <a:pt x="205" y="1120"/>
                    <a:pt x="205" y="1120"/>
                    <a:pt x="205" y="1120"/>
                  </a:cubicBezTo>
                  <a:cubicBezTo>
                    <a:pt x="205" y="1185"/>
                    <a:pt x="257" y="1237"/>
                    <a:pt x="321" y="1237"/>
                  </a:cubicBezTo>
                  <a:cubicBezTo>
                    <a:pt x="430" y="1237"/>
                    <a:pt x="430" y="1237"/>
                    <a:pt x="430" y="1237"/>
                  </a:cubicBezTo>
                  <a:cubicBezTo>
                    <a:pt x="494" y="1237"/>
                    <a:pt x="546" y="1185"/>
                    <a:pt x="546" y="1120"/>
                  </a:cubicBezTo>
                  <a:cubicBezTo>
                    <a:pt x="546" y="976"/>
                    <a:pt x="546" y="976"/>
                    <a:pt x="546" y="976"/>
                  </a:cubicBezTo>
                  <a:cubicBezTo>
                    <a:pt x="546" y="842"/>
                    <a:pt x="590" y="713"/>
                    <a:pt x="674" y="602"/>
                  </a:cubicBezTo>
                  <a:close/>
                  <a:moveTo>
                    <a:pt x="116" y="574"/>
                  </a:moveTo>
                  <a:cubicBezTo>
                    <a:pt x="71" y="516"/>
                    <a:pt x="48" y="446"/>
                    <a:pt x="49" y="373"/>
                  </a:cubicBezTo>
                  <a:cubicBezTo>
                    <a:pt x="51" y="197"/>
                    <a:pt x="195" y="52"/>
                    <a:pt x="371" y="50"/>
                  </a:cubicBezTo>
                  <a:cubicBezTo>
                    <a:pt x="459" y="49"/>
                    <a:pt x="542" y="82"/>
                    <a:pt x="605" y="144"/>
                  </a:cubicBezTo>
                  <a:cubicBezTo>
                    <a:pt x="667" y="206"/>
                    <a:pt x="702" y="288"/>
                    <a:pt x="702" y="376"/>
                  </a:cubicBezTo>
                  <a:cubicBezTo>
                    <a:pt x="702" y="448"/>
                    <a:pt x="679" y="516"/>
                    <a:pt x="636" y="573"/>
                  </a:cubicBezTo>
                  <a:cubicBezTo>
                    <a:pt x="547" y="690"/>
                    <a:pt x="500" y="825"/>
                    <a:pt x="498" y="967"/>
                  </a:cubicBezTo>
                  <a:cubicBezTo>
                    <a:pt x="253" y="967"/>
                    <a:pt x="253" y="967"/>
                    <a:pt x="253" y="967"/>
                  </a:cubicBezTo>
                  <a:cubicBezTo>
                    <a:pt x="251" y="827"/>
                    <a:pt x="202" y="688"/>
                    <a:pt x="116" y="574"/>
                  </a:cubicBezTo>
                  <a:close/>
                  <a:moveTo>
                    <a:pt x="253" y="1104"/>
                  </a:moveTo>
                  <a:cubicBezTo>
                    <a:pt x="253" y="1085"/>
                    <a:pt x="253" y="1085"/>
                    <a:pt x="253" y="1085"/>
                  </a:cubicBezTo>
                  <a:cubicBezTo>
                    <a:pt x="498" y="1113"/>
                    <a:pt x="498" y="1113"/>
                    <a:pt x="498" y="1113"/>
                  </a:cubicBezTo>
                  <a:cubicBezTo>
                    <a:pt x="498" y="1120"/>
                    <a:pt x="498" y="1120"/>
                    <a:pt x="498" y="1120"/>
                  </a:cubicBezTo>
                  <a:cubicBezTo>
                    <a:pt x="498" y="1124"/>
                    <a:pt x="498" y="1128"/>
                    <a:pt x="497" y="1132"/>
                  </a:cubicBezTo>
                  <a:lnTo>
                    <a:pt x="253" y="1104"/>
                  </a:lnTo>
                  <a:close/>
                  <a:moveTo>
                    <a:pt x="253" y="1036"/>
                  </a:moveTo>
                  <a:cubicBezTo>
                    <a:pt x="253" y="1015"/>
                    <a:pt x="253" y="1015"/>
                    <a:pt x="253" y="1015"/>
                  </a:cubicBezTo>
                  <a:cubicBezTo>
                    <a:pt x="498" y="1015"/>
                    <a:pt x="498" y="1015"/>
                    <a:pt x="498" y="1015"/>
                  </a:cubicBezTo>
                  <a:cubicBezTo>
                    <a:pt x="498" y="1064"/>
                    <a:pt x="498" y="1064"/>
                    <a:pt x="498" y="1064"/>
                  </a:cubicBezTo>
                  <a:lnTo>
                    <a:pt x="253" y="1036"/>
                  </a:lnTo>
                  <a:close/>
                  <a:moveTo>
                    <a:pt x="321" y="1189"/>
                  </a:moveTo>
                  <a:cubicBezTo>
                    <a:pt x="296" y="1189"/>
                    <a:pt x="273" y="1174"/>
                    <a:pt x="262" y="1153"/>
                  </a:cubicBezTo>
                  <a:cubicBezTo>
                    <a:pt x="468" y="1177"/>
                    <a:pt x="468" y="1177"/>
                    <a:pt x="468" y="1177"/>
                  </a:cubicBezTo>
                  <a:cubicBezTo>
                    <a:pt x="457" y="1184"/>
                    <a:pt x="444" y="1189"/>
                    <a:pt x="430" y="1189"/>
                  </a:cubicBezTo>
                  <a:lnTo>
                    <a:pt x="321" y="1189"/>
                  </a:lnTo>
                  <a:close/>
                  <a:moveTo>
                    <a:pt x="321" y="1189"/>
                  </a:moveTo>
                  <a:cubicBezTo>
                    <a:pt x="321" y="1189"/>
                    <a:pt x="321" y="1189"/>
                    <a:pt x="321" y="1189"/>
                  </a:cubicBezTo>
                </a:path>
              </a:pathLst>
            </a:custGeom>
            <a:solidFill>
              <a:schemeClr val="bg1"/>
            </a:solidFill>
            <a:ln>
              <a:noFill/>
            </a:ln>
          </p:spPr>
          <p:txBody>
            <a:bodyPr vert="horz" wrap="square" lIns="68580" tIns="34290" rIns="68580" bIns="34290" numCol="1" anchor="t" anchorCtr="0" compatLnSpc="1">
              <a:prstTxWarp prst="textNoShape">
                <a:avLst/>
              </a:prstTxWarp>
            </a:bodyPr>
            <a:lstStyle/>
            <a:p>
              <a:pPr defTabSz="685800">
                <a:defRPr/>
              </a:pPr>
              <a:endParaRPr lang="en-GB" sz="1350" dirty="0">
                <a:solidFill>
                  <a:srgbClr val="007A7D">
                    <a:lumMod val="60000"/>
                    <a:lumOff val="40000"/>
                  </a:srgbClr>
                </a:solidFill>
                <a:latin typeface="Calibri" panose="020F0502020204030204"/>
              </a:endParaRPr>
            </a:p>
          </p:txBody>
        </p:sp>
        <p:sp>
          <p:nvSpPr>
            <p:cNvPr id="66" name="Freeform 6">
              <a:extLst>
                <a:ext uri="{FF2B5EF4-FFF2-40B4-BE49-F238E27FC236}">
                  <a16:creationId xmlns:a16="http://schemas.microsoft.com/office/drawing/2014/main" id="{3D48BD60-F297-4C86-86B2-0836C324B821}"/>
                </a:ext>
              </a:extLst>
            </p:cNvPr>
            <p:cNvSpPr>
              <a:spLocks noEditPoints="1"/>
            </p:cNvSpPr>
            <p:nvPr/>
          </p:nvSpPr>
          <p:spPr bwMode="auto">
            <a:xfrm>
              <a:off x="8193151" y="2944496"/>
              <a:ext cx="44264" cy="75201"/>
            </a:xfrm>
            <a:custGeom>
              <a:avLst/>
              <a:gdLst>
                <a:gd name="T0" fmla="*/ 51 w 53"/>
                <a:gd name="T1" fmla="*/ 62 h 90"/>
                <a:gd name="T2" fmla="*/ 48 w 53"/>
                <a:gd name="T3" fmla="*/ 24 h 90"/>
                <a:gd name="T4" fmla="*/ 25 w 53"/>
                <a:gd name="T5" fmla="*/ 0 h 90"/>
                <a:gd name="T6" fmla="*/ 0 w 53"/>
                <a:gd name="T7" fmla="*/ 23 h 90"/>
                <a:gd name="T8" fmla="*/ 4 w 53"/>
                <a:gd name="T9" fmla="*/ 69 h 90"/>
                <a:gd name="T10" fmla="*/ 27 w 53"/>
                <a:gd name="T11" fmla="*/ 90 h 90"/>
                <a:gd name="T12" fmla="*/ 31 w 53"/>
                <a:gd name="T13" fmla="*/ 90 h 90"/>
                <a:gd name="T14" fmla="*/ 51 w 53"/>
                <a:gd name="T15" fmla="*/ 62 h 90"/>
                <a:gd name="T16" fmla="*/ 51 w 53"/>
                <a:gd name="T17" fmla="*/ 62 h 90"/>
                <a:gd name="T18" fmla="*/ 51 w 53"/>
                <a:gd name="T19" fmla="*/ 62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3" h="90">
                  <a:moveTo>
                    <a:pt x="51" y="62"/>
                  </a:moveTo>
                  <a:cubicBezTo>
                    <a:pt x="49" y="50"/>
                    <a:pt x="48" y="37"/>
                    <a:pt x="48" y="24"/>
                  </a:cubicBezTo>
                  <a:cubicBezTo>
                    <a:pt x="49" y="11"/>
                    <a:pt x="38" y="0"/>
                    <a:pt x="25" y="0"/>
                  </a:cubicBezTo>
                  <a:cubicBezTo>
                    <a:pt x="11" y="0"/>
                    <a:pt x="1" y="10"/>
                    <a:pt x="0" y="23"/>
                  </a:cubicBezTo>
                  <a:cubicBezTo>
                    <a:pt x="0" y="39"/>
                    <a:pt x="1" y="54"/>
                    <a:pt x="4" y="69"/>
                  </a:cubicBezTo>
                  <a:cubicBezTo>
                    <a:pt x="5" y="81"/>
                    <a:pt x="16" y="90"/>
                    <a:pt x="27" y="90"/>
                  </a:cubicBezTo>
                  <a:cubicBezTo>
                    <a:pt x="28" y="90"/>
                    <a:pt x="30" y="90"/>
                    <a:pt x="31" y="90"/>
                  </a:cubicBezTo>
                  <a:cubicBezTo>
                    <a:pt x="44" y="88"/>
                    <a:pt x="53" y="75"/>
                    <a:pt x="51" y="62"/>
                  </a:cubicBezTo>
                  <a:close/>
                  <a:moveTo>
                    <a:pt x="51" y="62"/>
                  </a:moveTo>
                  <a:cubicBezTo>
                    <a:pt x="51" y="62"/>
                    <a:pt x="51" y="62"/>
                    <a:pt x="51" y="62"/>
                  </a:cubicBezTo>
                </a:path>
              </a:pathLst>
            </a:custGeom>
            <a:solidFill>
              <a:schemeClr val="bg1"/>
            </a:solidFill>
            <a:ln>
              <a:noFill/>
            </a:ln>
          </p:spPr>
          <p:txBody>
            <a:bodyPr vert="horz" wrap="square" lIns="68580" tIns="34290" rIns="68580" bIns="34290" numCol="1" anchor="t" anchorCtr="0" compatLnSpc="1">
              <a:prstTxWarp prst="textNoShape">
                <a:avLst/>
              </a:prstTxWarp>
            </a:bodyPr>
            <a:lstStyle/>
            <a:p>
              <a:pPr defTabSz="685800">
                <a:defRPr/>
              </a:pPr>
              <a:endParaRPr lang="en-GB" sz="1350" dirty="0">
                <a:solidFill>
                  <a:srgbClr val="282F39"/>
                </a:solidFill>
                <a:latin typeface="Calibri" panose="020F0502020204030204"/>
              </a:endParaRPr>
            </a:p>
          </p:txBody>
        </p:sp>
        <p:sp>
          <p:nvSpPr>
            <p:cNvPr id="67" name="Freeform 7">
              <a:extLst>
                <a:ext uri="{FF2B5EF4-FFF2-40B4-BE49-F238E27FC236}">
                  <a16:creationId xmlns:a16="http://schemas.microsoft.com/office/drawing/2014/main" id="{D7BB3DB9-4753-44B0-83E8-1B0313E8DA2E}"/>
                </a:ext>
              </a:extLst>
            </p:cNvPr>
            <p:cNvSpPr>
              <a:spLocks noEditPoints="1"/>
            </p:cNvSpPr>
            <p:nvPr/>
          </p:nvSpPr>
          <p:spPr bwMode="auto">
            <a:xfrm>
              <a:off x="8215045" y="3044923"/>
              <a:ext cx="160397" cy="257493"/>
            </a:xfrm>
            <a:custGeom>
              <a:avLst/>
              <a:gdLst>
                <a:gd name="T0" fmla="*/ 166 w 193"/>
                <a:gd name="T1" fmla="*/ 307 h 307"/>
                <a:gd name="T2" fmla="*/ 174 w 193"/>
                <a:gd name="T3" fmla="*/ 306 h 307"/>
                <a:gd name="T4" fmla="*/ 189 w 193"/>
                <a:gd name="T5" fmla="*/ 275 h 307"/>
                <a:gd name="T6" fmla="*/ 71 w 193"/>
                <a:gd name="T7" fmla="*/ 51 h 307"/>
                <a:gd name="T8" fmla="*/ 49 w 193"/>
                <a:gd name="T9" fmla="*/ 16 h 307"/>
                <a:gd name="T10" fmla="*/ 16 w 193"/>
                <a:gd name="T11" fmla="*/ 6 h 307"/>
                <a:gd name="T12" fmla="*/ 6 w 193"/>
                <a:gd name="T13" fmla="*/ 38 h 307"/>
                <a:gd name="T14" fmla="*/ 33 w 193"/>
                <a:gd name="T15" fmla="*/ 80 h 307"/>
                <a:gd name="T16" fmla="*/ 143 w 193"/>
                <a:gd name="T17" fmla="*/ 290 h 307"/>
                <a:gd name="T18" fmla="*/ 166 w 193"/>
                <a:gd name="T19" fmla="*/ 307 h 307"/>
                <a:gd name="T20" fmla="*/ 166 w 193"/>
                <a:gd name="T21" fmla="*/ 307 h 307"/>
                <a:gd name="T22" fmla="*/ 166 w 193"/>
                <a:gd name="T23" fmla="*/ 307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3" h="307">
                  <a:moveTo>
                    <a:pt x="166" y="307"/>
                  </a:moveTo>
                  <a:cubicBezTo>
                    <a:pt x="169" y="307"/>
                    <a:pt x="171" y="306"/>
                    <a:pt x="174" y="306"/>
                  </a:cubicBezTo>
                  <a:cubicBezTo>
                    <a:pt x="186" y="301"/>
                    <a:pt x="193" y="288"/>
                    <a:pt x="189" y="275"/>
                  </a:cubicBezTo>
                  <a:cubicBezTo>
                    <a:pt x="162" y="194"/>
                    <a:pt x="123" y="119"/>
                    <a:pt x="71" y="51"/>
                  </a:cubicBezTo>
                  <a:cubicBezTo>
                    <a:pt x="63" y="40"/>
                    <a:pt x="55" y="28"/>
                    <a:pt x="49" y="16"/>
                  </a:cubicBezTo>
                  <a:cubicBezTo>
                    <a:pt x="43" y="4"/>
                    <a:pt x="28" y="0"/>
                    <a:pt x="16" y="6"/>
                  </a:cubicBezTo>
                  <a:cubicBezTo>
                    <a:pt x="5" y="12"/>
                    <a:pt x="0" y="26"/>
                    <a:pt x="6" y="38"/>
                  </a:cubicBezTo>
                  <a:cubicBezTo>
                    <a:pt x="14" y="53"/>
                    <a:pt x="23" y="67"/>
                    <a:pt x="33" y="80"/>
                  </a:cubicBezTo>
                  <a:cubicBezTo>
                    <a:pt x="81" y="144"/>
                    <a:pt x="119" y="215"/>
                    <a:pt x="143" y="290"/>
                  </a:cubicBezTo>
                  <a:cubicBezTo>
                    <a:pt x="147" y="300"/>
                    <a:pt x="156" y="307"/>
                    <a:pt x="166" y="307"/>
                  </a:cubicBezTo>
                  <a:close/>
                  <a:moveTo>
                    <a:pt x="166" y="307"/>
                  </a:moveTo>
                  <a:cubicBezTo>
                    <a:pt x="166" y="307"/>
                    <a:pt x="166" y="307"/>
                    <a:pt x="166" y="307"/>
                  </a:cubicBezTo>
                </a:path>
              </a:pathLst>
            </a:custGeom>
            <a:solidFill>
              <a:schemeClr val="bg1"/>
            </a:solidFill>
            <a:ln>
              <a:noFill/>
            </a:ln>
          </p:spPr>
          <p:txBody>
            <a:bodyPr vert="horz" wrap="square" lIns="68580" tIns="34290" rIns="68580" bIns="34290" numCol="1" anchor="t" anchorCtr="0" compatLnSpc="1">
              <a:prstTxWarp prst="textNoShape">
                <a:avLst/>
              </a:prstTxWarp>
            </a:bodyPr>
            <a:lstStyle/>
            <a:p>
              <a:pPr defTabSz="685800">
                <a:defRPr/>
              </a:pPr>
              <a:endParaRPr lang="en-GB" sz="1350" dirty="0">
                <a:solidFill>
                  <a:srgbClr val="282F39"/>
                </a:solidFill>
                <a:latin typeface="Calibri" panose="020F0502020204030204"/>
              </a:endParaRPr>
            </a:p>
          </p:txBody>
        </p:sp>
        <p:sp>
          <p:nvSpPr>
            <p:cNvPr id="68" name="Freeform 8">
              <a:extLst>
                <a:ext uri="{FF2B5EF4-FFF2-40B4-BE49-F238E27FC236}">
                  <a16:creationId xmlns:a16="http://schemas.microsoft.com/office/drawing/2014/main" id="{BCCC7F9A-3340-49BF-8DFA-BA2E37B24CEF}"/>
                </a:ext>
              </a:extLst>
            </p:cNvPr>
            <p:cNvSpPr>
              <a:spLocks noEditPoints="1"/>
            </p:cNvSpPr>
            <p:nvPr/>
          </p:nvSpPr>
          <p:spPr bwMode="auto">
            <a:xfrm>
              <a:off x="8585816" y="3030644"/>
              <a:ext cx="71870" cy="89004"/>
            </a:xfrm>
            <a:custGeom>
              <a:avLst/>
              <a:gdLst>
                <a:gd name="T0" fmla="*/ 69 w 86"/>
                <a:gd name="T1" fmla="*/ 5 h 106"/>
                <a:gd name="T2" fmla="*/ 37 w 86"/>
                <a:gd name="T3" fmla="*/ 18 h 106"/>
                <a:gd name="T4" fmla="*/ 8 w 86"/>
                <a:gd name="T5" fmla="*/ 68 h 106"/>
                <a:gd name="T6" fmla="*/ 12 w 86"/>
                <a:gd name="T7" fmla="*/ 102 h 106"/>
                <a:gd name="T8" fmla="*/ 27 w 86"/>
                <a:gd name="T9" fmla="*/ 106 h 106"/>
                <a:gd name="T10" fmla="*/ 46 w 86"/>
                <a:gd name="T11" fmla="*/ 97 h 106"/>
                <a:gd name="T12" fmla="*/ 81 w 86"/>
                <a:gd name="T13" fmla="*/ 37 h 106"/>
                <a:gd name="T14" fmla="*/ 69 w 86"/>
                <a:gd name="T15" fmla="*/ 5 h 106"/>
                <a:gd name="T16" fmla="*/ 69 w 86"/>
                <a:gd name="T17" fmla="*/ 5 h 106"/>
                <a:gd name="T18" fmla="*/ 69 w 86"/>
                <a:gd name="T19" fmla="*/ 5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6" h="106">
                  <a:moveTo>
                    <a:pt x="69" y="5"/>
                  </a:moveTo>
                  <a:cubicBezTo>
                    <a:pt x="56" y="0"/>
                    <a:pt x="42" y="6"/>
                    <a:pt x="37" y="18"/>
                  </a:cubicBezTo>
                  <a:cubicBezTo>
                    <a:pt x="29" y="36"/>
                    <a:pt x="20" y="52"/>
                    <a:pt x="8" y="68"/>
                  </a:cubicBezTo>
                  <a:cubicBezTo>
                    <a:pt x="0" y="79"/>
                    <a:pt x="2" y="94"/>
                    <a:pt x="12" y="102"/>
                  </a:cubicBezTo>
                  <a:cubicBezTo>
                    <a:pt x="17" y="105"/>
                    <a:pt x="22" y="106"/>
                    <a:pt x="27" y="106"/>
                  </a:cubicBezTo>
                  <a:cubicBezTo>
                    <a:pt x="34" y="106"/>
                    <a:pt x="41" y="103"/>
                    <a:pt x="46" y="97"/>
                  </a:cubicBezTo>
                  <a:cubicBezTo>
                    <a:pt x="60" y="78"/>
                    <a:pt x="72" y="58"/>
                    <a:pt x="81" y="37"/>
                  </a:cubicBezTo>
                  <a:cubicBezTo>
                    <a:pt x="86" y="25"/>
                    <a:pt x="81" y="11"/>
                    <a:pt x="69" y="5"/>
                  </a:cubicBezTo>
                  <a:close/>
                  <a:moveTo>
                    <a:pt x="69" y="5"/>
                  </a:moveTo>
                  <a:cubicBezTo>
                    <a:pt x="69" y="5"/>
                    <a:pt x="69" y="5"/>
                    <a:pt x="69" y="5"/>
                  </a:cubicBezTo>
                </a:path>
              </a:pathLst>
            </a:custGeom>
            <a:solidFill>
              <a:schemeClr val="bg1"/>
            </a:solidFill>
            <a:ln>
              <a:noFill/>
            </a:ln>
          </p:spPr>
          <p:txBody>
            <a:bodyPr vert="horz" wrap="square" lIns="68580" tIns="34290" rIns="68580" bIns="34290" numCol="1" anchor="t" anchorCtr="0" compatLnSpc="1">
              <a:prstTxWarp prst="textNoShape">
                <a:avLst/>
              </a:prstTxWarp>
            </a:bodyPr>
            <a:lstStyle/>
            <a:p>
              <a:pPr defTabSz="685800">
                <a:defRPr/>
              </a:pPr>
              <a:endParaRPr lang="en-GB" sz="1350" dirty="0">
                <a:solidFill>
                  <a:srgbClr val="282F39"/>
                </a:solidFill>
                <a:latin typeface="Calibri" panose="020F0502020204030204"/>
              </a:endParaRPr>
            </a:p>
          </p:txBody>
        </p:sp>
        <p:sp>
          <p:nvSpPr>
            <p:cNvPr id="69" name="Freeform 9">
              <a:extLst>
                <a:ext uri="{FF2B5EF4-FFF2-40B4-BE49-F238E27FC236}">
                  <a16:creationId xmlns:a16="http://schemas.microsoft.com/office/drawing/2014/main" id="{D95B15AB-E4CA-4AAC-8C55-8FFD2AA31012}"/>
                </a:ext>
              </a:extLst>
            </p:cNvPr>
            <p:cNvSpPr>
              <a:spLocks noEditPoints="1"/>
            </p:cNvSpPr>
            <p:nvPr/>
          </p:nvSpPr>
          <p:spPr bwMode="auto">
            <a:xfrm>
              <a:off x="8413044" y="2724603"/>
              <a:ext cx="259397" cy="282719"/>
            </a:xfrm>
            <a:custGeom>
              <a:avLst/>
              <a:gdLst>
                <a:gd name="T0" fmla="*/ 24 w 312"/>
                <a:gd name="T1" fmla="*/ 48 h 337"/>
                <a:gd name="T2" fmla="*/ 264 w 312"/>
                <a:gd name="T3" fmla="*/ 288 h 337"/>
                <a:gd name="T4" fmla="*/ 263 w 312"/>
                <a:gd name="T5" fmla="*/ 311 h 337"/>
                <a:gd name="T6" fmla="*/ 285 w 312"/>
                <a:gd name="T7" fmla="*/ 337 h 337"/>
                <a:gd name="T8" fmla="*/ 287 w 312"/>
                <a:gd name="T9" fmla="*/ 337 h 337"/>
                <a:gd name="T10" fmla="*/ 311 w 312"/>
                <a:gd name="T11" fmla="*/ 315 h 337"/>
                <a:gd name="T12" fmla="*/ 312 w 312"/>
                <a:gd name="T13" fmla="*/ 288 h 337"/>
                <a:gd name="T14" fmla="*/ 24 w 312"/>
                <a:gd name="T15" fmla="*/ 0 h 337"/>
                <a:gd name="T16" fmla="*/ 0 w 312"/>
                <a:gd name="T17" fmla="*/ 24 h 337"/>
                <a:gd name="T18" fmla="*/ 24 w 312"/>
                <a:gd name="T19" fmla="*/ 48 h 337"/>
                <a:gd name="T20" fmla="*/ 24 w 312"/>
                <a:gd name="T21" fmla="*/ 48 h 337"/>
                <a:gd name="T22" fmla="*/ 24 w 312"/>
                <a:gd name="T23" fmla="*/ 48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12" h="337">
                  <a:moveTo>
                    <a:pt x="24" y="48"/>
                  </a:moveTo>
                  <a:cubicBezTo>
                    <a:pt x="157" y="48"/>
                    <a:pt x="264" y="156"/>
                    <a:pt x="264" y="288"/>
                  </a:cubicBezTo>
                  <a:cubicBezTo>
                    <a:pt x="264" y="296"/>
                    <a:pt x="264" y="303"/>
                    <a:pt x="263" y="311"/>
                  </a:cubicBezTo>
                  <a:cubicBezTo>
                    <a:pt x="262" y="324"/>
                    <a:pt x="272" y="336"/>
                    <a:pt x="285" y="337"/>
                  </a:cubicBezTo>
                  <a:cubicBezTo>
                    <a:pt x="286" y="337"/>
                    <a:pt x="287" y="337"/>
                    <a:pt x="287" y="337"/>
                  </a:cubicBezTo>
                  <a:cubicBezTo>
                    <a:pt x="300" y="337"/>
                    <a:pt x="310" y="328"/>
                    <a:pt x="311" y="315"/>
                  </a:cubicBezTo>
                  <a:cubicBezTo>
                    <a:pt x="312" y="306"/>
                    <a:pt x="312" y="297"/>
                    <a:pt x="312" y="288"/>
                  </a:cubicBezTo>
                  <a:cubicBezTo>
                    <a:pt x="312" y="129"/>
                    <a:pt x="183" y="0"/>
                    <a:pt x="24" y="0"/>
                  </a:cubicBezTo>
                  <a:cubicBezTo>
                    <a:pt x="11" y="0"/>
                    <a:pt x="0" y="11"/>
                    <a:pt x="0" y="24"/>
                  </a:cubicBezTo>
                  <a:cubicBezTo>
                    <a:pt x="0" y="37"/>
                    <a:pt x="11" y="48"/>
                    <a:pt x="24" y="48"/>
                  </a:cubicBezTo>
                  <a:close/>
                  <a:moveTo>
                    <a:pt x="24" y="48"/>
                  </a:moveTo>
                  <a:cubicBezTo>
                    <a:pt x="24" y="48"/>
                    <a:pt x="24" y="48"/>
                    <a:pt x="24" y="48"/>
                  </a:cubicBezTo>
                </a:path>
              </a:pathLst>
            </a:custGeom>
            <a:solidFill>
              <a:schemeClr val="bg1"/>
            </a:solidFill>
            <a:ln>
              <a:noFill/>
            </a:ln>
          </p:spPr>
          <p:txBody>
            <a:bodyPr vert="horz" wrap="square" lIns="68580" tIns="34290" rIns="68580" bIns="34290" numCol="1" anchor="t" anchorCtr="0" compatLnSpc="1">
              <a:prstTxWarp prst="textNoShape">
                <a:avLst/>
              </a:prstTxWarp>
            </a:bodyPr>
            <a:lstStyle/>
            <a:p>
              <a:pPr defTabSz="685800">
                <a:defRPr/>
              </a:pPr>
              <a:endParaRPr lang="en-GB" sz="1350" dirty="0">
                <a:solidFill>
                  <a:srgbClr val="282F39"/>
                </a:solidFill>
                <a:latin typeface="Calibri" panose="020F0502020204030204"/>
              </a:endParaRPr>
            </a:p>
          </p:txBody>
        </p:sp>
        <p:sp>
          <p:nvSpPr>
            <p:cNvPr id="70" name="Freeform 10">
              <a:extLst>
                <a:ext uri="{FF2B5EF4-FFF2-40B4-BE49-F238E27FC236}">
                  <a16:creationId xmlns:a16="http://schemas.microsoft.com/office/drawing/2014/main" id="{40122F90-2351-43F8-A6AF-F8965FB61261}"/>
                </a:ext>
              </a:extLst>
            </p:cNvPr>
            <p:cNvSpPr>
              <a:spLocks noEditPoints="1"/>
            </p:cNvSpPr>
            <p:nvPr/>
          </p:nvSpPr>
          <p:spPr bwMode="auto">
            <a:xfrm>
              <a:off x="8413044" y="2464731"/>
              <a:ext cx="39980" cy="152306"/>
            </a:xfrm>
            <a:custGeom>
              <a:avLst/>
              <a:gdLst>
                <a:gd name="T0" fmla="*/ 24 w 48"/>
                <a:gd name="T1" fmla="*/ 182 h 182"/>
                <a:gd name="T2" fmla="*/ 48 w 48"/>
                <a:gd name="T3" fmla="*/ 158 h 182"/>
                <a:gd name="T4" fmla="*/ 48 w 48"/>
                <a:gd name="T5" fmla="*/ 24 h 182"/>
                <a:gd name="T6" fmla="*/ 24 w 48"/>
                <a:gd name="T7" fmla="*/ 0 h 182"/>
                <a:gd name="T8" fmla="*/ 0 w 48"/>
                <a:gd name="T9" fmla="*/ 24 h 182"/>
                <a:gd name="T10" fmla="*/ 0 w 48"/>
                <a:gd name="T11" fmla="*/ 158 h 182"/>
                <a:gd name="T12" fmla="*/ 24 w 48"/>
                <a:gd name="T13" fmla="*/ 182 h 182"/>
                <a:gd name="T14" fmla="*/ 24 w 48"/>
                <a:gd name="T15" fmla="*/ 182 h 182"/>
                <a:gd name="T16" fmla="*/ 24 w 48"/>
                <a:gd name="T17" fmla="*/ 182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182">
                  <a:moveTo>
                    <a:pt x="24" y="182"/>
                  </a:moveTo>
                  <a:cubicBezTo>
                    <a:pt x="38" y="182"/>
                    <a:pt x="48" y="172"/>
                    <a:pt x="48" y="158"/>
                  </a:cubicBezTo>
                  <a:cubicBezTo>
                    <a:pt x="48" y="24"/>
                    <a:pt x="48" y="24"/>
                    <a:pt x="48" y="24"/>
                  </a:cubicBezTo>
                  <a:cubicBezTo>
                    <a:pt x="48" y="11"/>
                    <a:pt x="38" y="0"/>
                    <a:pt x="24" y="0"/>
                  </a:cubicBezTo>
                  <a:cubicBezTo>
                    <a:pt x="11" y="0"/>
                    <a:pt x="0" y="11"/>
                    <a:pt x="0" y="24"/>
                  </a:cubicBezTo>
                  <a:cubicBezTo>
                    <a:pt x="0" y="158"/>
                    <a:pt x="0" y="158"/>
                    <a:pt x="0" y="158"/>
                  </a:cubicBezTo>
                  <a:cubicBezTo>
                    <a:pt x="0" y="172"/>
                    <a:pt x="11" y="182"/>
                    <a:pt x="24" y="182"/>
                  </a:cubicBezTo>
                  <a:close/>
                  <a:moveTo>
                    <a:pt x="24" y="182"/>
                  </a:moveTo>
                  <a:cubicBezTo>
                    <a:pt x="24" y="182"/>
                    <a:pt x="24" y="182"/>
                    <a:pt x="24" y="182"/>
                  </a:cubicBezTo>
                </a:path>
              </a:pathLst>
            </a:custGeom>
            <a:solidFill>
              <a:schemeClr val="bg1"/>
            </a:solidFill>
            <a:ln>
              <a:noFill/>
            </a:ln>
          </p:spPr>
          <p:txBody>
            <a:bodyPr vert="horz" wrap="square" lIns="68580" tIns="34290" rIns="68580" bIns="34290" numCol="1" anchor="t" anchorCtr="0" compatLnSpc="1">
              <a:prstTxWarp prst="textNoShape">
                <a:avLst/>
              </a:prstTxWarp>
            </a:bodyPr>
            <a:lstStyle/>
            <a:p>
              <a:pPr defTabSz="685800">
                <a:defRPr/>
              </a:pPr>
              <a:endParaRPr lang="en-GB" sz="1350" dirty="0">
                <a:solidFill>
                  <a:srgbClr val="282F39"/>
                </a:solidFill>
                <a:latin typeface="Calibri" panose="020F0502020204030204"/>
              </a:endParaRPr>
            </a:p>
          </p:txBody>
        </p:sp>
        <p:sp>
          <p:nvSpPr>
            <p:cNvPr id="71" name="Freeform 11">
              <a:extLst>
                <a:ext uri="{FF2B5EF4-FFF2-40B4-BE49-F238E27FC236}">
                  <a16:creationId xmlns:a16="http://schemas.microsoft.com/office/drawing/2014/main" id="{195D02ED-84AE-479C-A557-2AF72A6A303E}"/>
                </a:ext>
              </a:extLst>
            </p:cNvPr>
            <p:cNvSpPr>
              <a:spLocks noEditPoints="1"/>
            </p:cNvSpPr>
            <p:nvPr/>
          </p:nvSpPr>
          <p:spPr bwMode="auto">
            <a:xfrm>
              <a:off x="8169830" y="2526606"/>
              <a:ext cx="101379" cy="140883"/>
            </a:xfrm>
            <a:custGeom>
              <a:avLst/>
              <a:gdLst>
                <a:gd name="T0" fmla="*/ 74 w 122"/>
                <a:gd name="T1" fmla="*/ 156 h 168"/>
                <a:gd name="T2" fmla="*/ 94 w 122"/>
                <a:gd name="T3" fmla="*/ 168 h 168"/>
                <a:gd name="T4" fmla="*/ 106 w 122"/>
                <a:gd name="T5" fmla="*/ 165 h 168"/>
                <a:gd name="T6" fmla="*/ 115 w 122"/>
                <a:gd name="T7" fmla="*/ 132 h 168"/>
                <a:gd name="T8" fmla="*/ 48 w 122"/>
                <a:gd name="T9" fmla="*/ 15 h 168"/>
                <a:gd name="T10" fmla="*/ 15 w 122"/>
                <a:gd name="T11" fmla="*/ 7 h 168"/>
                <a:gd name="T12" fmla="*/ 6 w 122"/>
                <a:gd name="T13" fmla="*/ 39 h 168"/>
                <a:gd name="T14" fmla="*/ 74 w 122"/>
                <a:gd name="T15" fmla="*/ 156 h 168"/>
                <a:gd name="T16" fmla="*/ 74 w 122"/>
                <a:gd name="T17" fmla="*/ 156 h 168"/>
                <a:gd name="T18" fmla="*/ 74 w 122"/>
                <a:gd name="T19" fmla="*/ 156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2" h="168">
                  <a:moveTo>
                    <a:pt x="74" y="156"/>
                  </a:moveTo>
                  <a:cubicBezTo>
                    <a:pt x="78" y="164"/>
                    <a:pt x="86" y="168"/>
                    <a:pt x="94" y="168"/>
                  </a:cubicBezTo>
                  <a:cubicBezTo>
                    <a:pt x="98" y="168"/>
                    <a:pt x="103" y="167"/>
                    <a:pt x="106" y="165"/>
                  </a:cubicBezTo>
                  <a:cubicBezTo>
                    <a:pt x="118" y="158"/>
                    <a:pt x="122" y="143"/>
                    <a:pt x="115" y="132"/>
                  </a:cubicBezTo>
                  <a:cubicBezTo>
                    <a:pt x="48" y="15"/>
                    <a:pt x="48" y="15"/>
                    <a:pt x="48" y="15"/>
                  </a:cubicBezTo>
                  <a:cubicBezTo>
                    <a:pt x="41" y="4"/>
                    <a:pt x="27" y="0"/>
                    <a:pt x="15" y="7"/>
                  </a:cubicBezTo>
                  <a:cubicBezTo>
                    <a:pt x="4" y="13"/>
                    <a:pt x="0" y="28"/>
                    <a:pt x="6" y="39"/>
                  </a:cubicBezTo>
                  <a:lnTo>
                    <a:pt x="74" y="156"/>
                  </a:lnTo>
                  <a:close/>
                  <a:moveTo>
                    <a:pt x="74" y="156"/>
                  </a:moveTo>
                  <a:cubicBezTo>
                    <a:pt x="74" y="156"/>
                    <a:pt x="74" y="156"/>
                    <a:pt x="74" y="156"/>
                  </a:cubicBezTo>
                </a:path>
              </a:pathLst>
            </a:custGeom>
            <a:solidFill>
              <a:schemeClr val="bg1"/>
            </a:solidFill>
            <a:ln>
              <a:noFill/>
            </a:ln>
          </p:spPr>
          <p:txBody>
            <a:bodyPr vert="horz" wrap="square" lIns="68580" tIns="34290" rIns="68580" bIns="34290" numCol="1" anchor="t" anchorCtr="0" compatLnSpc="1">
              <a:prstTxWarp prst="textNoShape">
                <a:avLst/>
              </a:prstTxWarp>
            </a:bodyPr>
            <a:lstStyle/>
            <a:p>
              <a:pPr defTabSz="685800">
                <a:defRPr/>
              </a:pPr>
              <a:endParaRPr lang="en-GB" sz="1350" dirty="0">
                <a:solidFill>
                  <a:srgbClr val="282F39"/>
                </a:solidFill>
                <a:latin typeface="Calibri" panose="020F0502020204030204"/>
              </a:endParaRPr>
            </a:p>
          </p:txBody>
        </p:sp>
        <p:sp>
          <p:nvSpPr>
            <p:cNvPr id="72" name="Freeform 12">
              <a:extLst>
                <a:ext uri="{FF2B5EF4-FFF2-40B4-BE49-F238E27FC236}">
                  <a16:creationId xmlns:a16="http://schemas.microsoft.com/office/drawing/2014/main" id="{FAE87451-ECD3-48B9-BFE4-94EC670A92CA}"/>
                </a:ext>
              </a:extLst>
            </p:cNvPr>
            <p:cNvSpPr>
              <a:spLocks noEditPoints="1"/>
            </p:cNvSpPr>
            <p:nvPr/>
          </p:nvSpPr>
          <p:spPr bwMode="auto">
            <a:xfrm>
              <a:off x="8730507" y="3132975"/>
              <a:ext cx="142311" cy="99951"/>
            </a:xfrm>
            <a:custGeom>
              <a:avLst/>
              <a:gdLst>
                <a:gd name="T0" fmla="*/ 155 w 171"/>
                <a:gd name="T1" fmla="*/ 74 h 119"/>
                <a:gd name="T2" fmla="*/ 39 w 171"/>
                <a:gd name="T3" fmla="*/ 7 h 119"/>
                <a:gd name="T4" fmla="*/ 6 w 171"/>
                <a:gd name="T5" fmla="*/ 15 h 119"/>
                <a:gd name="T6" fmla="*/ 15 w 171"/>
                <a:gd name="T7" fmla="*/ 48 h 119"/>
                <a:gd name="T8" fmla="*/ 131 w 171"/>
                <a:gd name="T9" fmla="*/ 115 h 119"/>
                <a:gd name="T10" fmla="*/ 143 w 171"/>
                <a:gd name="T11" fmla="*/ 119 h 119"/>
                <a:gd name="T12" fmla="*/ 164 w 171"/>
                <a:gd name="T13" fmla="*/ 107 h 119"/>
                <a:gd name="T14" fmla="*/ 155 w 171"/>
                <a:gd name="T15" fmla="*/ 74 h 119"/>
                <a:gd name="T16" fmla="*/ 155 w 171"/>
                <a:gd name="T17" fmla="*/ 74 h 119"/>
                <a:gd name="T18" fmla="*/ 155 w 171"/>
                <a:gd name="T19" fmla="*/ 74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1" h="119">
                  <a:moveTo>
                    <a:pt x="155" y="74"/>
                  </a:moveTo>
                  <a:cubicBezTo>
                    <a:pt x="39" y="7"/>
                    <a:pt x="39" y="7"/>
                    <a:pt x="39" y="7"/>
                  </a:cubicBezTo>
                  <a:cubicBezTo>
                    <a:pt x="27" y="0"/>
                    <a:pt x="13" y="4"/>
                    <a:pt x="6" y="15"/>
                  </a:cubicBezTo>
                  <a:cubicBezTo>
                    <a:pt x="0" y="27"/>
                    <a:pt x="3" y="42"/>
                    <a:pt x="15" y="48"/>
                  </a:cubicBezTo>
                  <a:cubicBezTo>
                    <a:pt x="131" y="115"/>
                    <a:pt x="131" y="115"/>
                    <a:pt x="131" y="115"/>
                  </a:cubicBezTo>
                  <a:cubicBezTo>
                    <a:pt x="135" y="118"/>
                    <a:pt x="139" y="119"/>
                    <a:pt x="143" y="119"/>
                  </a:cubicBezTo>
                  <a:cubicBezTo>
                    <a:pt x="152" y="119"/>
                    <a:pt x="160" y="114"/>
                    <a:pt x="164" y="107"/>
                  </a:cubicBezTo>
                  <a:cubicBezTo>
                    <a:pt x="171" y="95"/>
                    <a:pt x="167" y="80"/>
                    <a:pt x="155" y="74"/>
                  </a:cubicBezTo>
                  <a:close/>
                  <a:moveTo>
                    <a:pt x="155" y="74"/>
                  </a:moveTo>
                  <a:cubicBezTo>
                    <a:pt x="155" y="74"/>
                    <a:pt x="155" y="74"/>
                    <a:pt x="155" y="74"/>
                  </a:cubicBezTo>
                </a:path>
              </a:pathLst>
            </a:custGeom>
            <a:solidFill>
              <a:schemeClr val="bg1"/>
            </a:solidFill>
            <a:ln>
              <a:noFill/>
            </a:ln>
          </p:spPr>
          <p:txBody>
            <a:bodyPr vert="horz" wrap="square" lIns="68580" tIns="34290" rIns="68580" bIns="34290" numCol="1" anchor="t" anchorCtr="0" compatLnSpc="1">
              <a:prstTxWarp prst="textNoShape">
                <a:avLst/>
              </a:prstTxWarp>
            </a:bodyPr>
            <a:lstStyle/>
            <a:p>
              <a:pPr defTabSz="685800">
                <a:defRPr/>
              </a:pPr>
              <a:endParaRPr lang="en-GB" sz="1350" dirty="0">
                <a:solidFill>
                  <a:srgbClr val="282F39"/>
                </a:solidFill>
                <a:latin typeface="Calibri" panose="020F0502020204030204"/>
              </a:endParaRPr>
            </a:p>
          </p:txBody>
        </p:sp>
        <p:sp>
          <p:nvSpPr>
            <p:cNvPr id="73" name="Freeform 13">
              <a:extLst>
                <a:ext uri="{FF2B5EF4-FFF2-40B4-BE49-F238E27FC236}">
                  <a16:creationId xmlns:a16="http://schemas.microsoft.com/office/drawing/2014/main" id="{326D089A-5895-4FC5-B78F-53F0708C157C}"/>
                </a:ext>
              </a:extLst>
            </p:cNvPr>
            <p:cNvSpPr>
              <a:spLocks noEditPoints="1"/>
            </p:cNvSpPr>
            <p:nvPr/>
          </p:nvSpPr>
          <p:spPr bwMode="auto">
            <a:xfrm>
              <a:off x="7993726" y="2704613"/>
              <a:ext cx="142311" cy="98999"/>
            </a:xfrm>
            <a:custGeom>
              <a:avLst/>
              <a:gdLst>
                <a:gd name="T0" fmla="*/ 15 w 171"/>
                <a:gd name="T1" fmla="*/ 48 h 118"/>
                <a:gd name="T2" fmla="*/ 132 w 171"/>
                <a:gd name="T3" fmla="*/ 115 h 118"/>
                <a:gd name="T4" fmla="*/ 144 w 171"/>
                <a:gd name="T5" fmla="*/ 118 h 118"/>
                <a:gd name="T6" fmla="*/ 165 w 171"/>
                <a:gd name="T7" fmla="*/ 106 h 118"/>
                <a:gd name="T8" fmla="*/ 156 w 171"/>
                <a:gd name="T9" fmla="*/ 74 h 118"/>
                <a:gd name="T10" fmla="*/ 39 w 171"/>
                <a:gd name="T11" fmla="*/ 6 h 118"/>
                <a:gd name="T12" fmla="*/ 7 w 171"/>
                <a:gd name="T13" fmla="*/ 15 h 118"/>
                <a:gd name="T14" fmla="*/ 15 w 171"/>
                <a:gd name="T15" fmla="*/ 48 h 118"/>
                <a:gd name="T16" fmla="*/ 15 w 171"/>
                <a:gd name="T17" fmla="*/ 48 h 118"/>
                <a:gd name="T18" fmla="*/ 15 w 171"/>
                <a:gd name="T19" fmla="*/ 48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1" h="118">
                  <a:moveTo>
                    <a:pt x="15" y="48"/>
                  </a:moveTo>
                  <a:cubicBezTo>
                    <a:pt x="132" y="115"/>
                    <a:pt x="132" y="115"/>
                    <a:pt x="132" y="115"/>
                  </a:cubicBezTo>
                  <a:cubicBezTo>
                    <a:pt x="136" y="117"/>
                    <a:pt x="140" y="118"/>
                    <a:pt x="144" y="118"/>
                  </a:cubicBezTo>
                  <a:cubicBezTo>
                    <a:pt x="152" y="118"/>
                    <a:pt x="160" y="114"/>
                    <a:pt x="165" y="106"/>
                  </a:cubicBezTo>
                  <a:cubicBezTo>
                    <a:pt x="171" y="95"/>
                    <a:pt x="167" y="80"/>
                    <a:pt x="156" y="74"/>
                  </a:cubicBezTo>
                  <a:cubicBezTo>
                    <a:pt x="39" y="6"/>
                    <a:pt x="39" y="6"/>
                    <a:pt x="39" y="6"/>
                  </a:cubicBezTo>
                  <a:cubicBezTo>
                    <a:pt x="28" y="0"/>
                    <a:pt x="13" y="4"/>
                    <a:pt x="7" y="15"/>
                  </a:cubicBezTo>
                  <a:cubicBezTo>
                    <a:pt x="0" y="27"/>
                    <a:pt x="4" y="41"/>
                    <a:pt x="15" y="48"/>
                  </a:cubicBezTo>
                  <a:close/>
                  <a:moveTo>
                    <a:pt x="15" y="48"/>
                  </a:moveTo>
                  <a:cubicBezTo>
                    <a:pt x="15" y="48"/>
                    <a:pt x="15" y="48"/>
                    <a:pt x="15" y="48"/>
                  </a:cubicBezTo>
                </a:path>
              </a:pathLst>
            </a:custGeom>
            <a:solidFill>
              <a:schemeClr val="bg1"/>
            </a:solidFill>
            <a:ln>
              <a:noFill/>
            </a:ln>
          </p:spPr>
          <p:txBody>
            <a:bodyPr vert="horz" wrap="square" lIns="68580" tIns="34290" rIns="68580" bIns="34290" numCol="1" anchor="t" anchorCtr="0" compatLnSpc="1">
              <a:prstTxWarp prst="textNoShape">
                <a:avLst/>
              </a:prstTxWarp>
            </a:bodyPr>
            <a:lstStyle/>
            <a:p>
              <a:pPr defTabSz="685800">
                <a:defRPr/>
              </a:pPr>
              <a:endParaRPr lang="en-GB" sz="1350" dirty="0">
                <a:solidFill>
                  <a:srgbClr val="282F39"/>
                </a:solidFill>
                <a:latin typeface="Calibri" panose="020F0502020204030204"/>
              </a:endParaRPr>
            </a:p>
          </p:txBody>
        </p:sp>
        <p:sp>
          <p:nvSpPr>
            <p:cNvPr id="74" name="Freeform 14">
              <a:extLst>
                <a:ext uri="{FF2B5EF4-FFF2-40B4-BE49-F238E27FC236}">
                  <a16:creationId xmlns:a16="http://schemas.microsoft.com/office/drawing/2014/main" id="{348A755B-B6BC-4E2C-849A-42F06B7F3D26}"/>
                </a:ext>
              </a:extLst>
            </p:cNvPr>
            <p:cNvSpPr>
              <a:spLocks noEditPoints="1"/>
            </p:cNvSpPr>
            <p:nvPr/>
          </p:nvSpPr>
          <p:spPr bwMode="auto">
            <a:xfrm>
              <a:off x="8782387" y="2949255"/>
              <a:ext cx="152306" cy="40457"/>
            </a:xfrm>
            <a:custGeom>
              <a:avLst/>
              <a:gdLst>
                <a:gd name="T0" fmla="*/ 159 w 183"/>
                <a:gd name="T1" fmla="*/ 0 h 48"/>
                <a:gd name="T2" fmla="*/ 24 w 183"/>
                <a:gd name="T3" fmla="*/ 0 h 48"/>
                <a:gd name="T4" fmla="*/ 0 w 183"/>
                <a:gd name="T5" fmla="*/ 24 h 48"/>
                <a:gd name="T6" fmla="*/ 24 w 183"/>
                <a:gd name="T7" fmla="*/ 48 h 48"/>
                <a:gd name="T8" fmla="*/ 159 w 183"/>
                <a:gd name="T9" fmla="*/ 48 h 48"/>
                <a:gd name="T10" fmla="*/ 183 w 183"/>
                <a:gd name="T11" fmla="*/ 24 h 48"/>
                <a:gd name="T12" fmla="*/ 159 w 183"/>
                <a:gd name="T13" fmla="*/ 0 h 48"/>
                <a:gd name="T14" fmla="*/ 159 w 183"/>
                <a:gd name="T15" fmla="*/ 0 h 48"/>
                <a:gd name="T16" fmla="*/ 159 w 183"/>
                <a:gd name="T1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3" h="48">
                  <a:moveTo>
                    <a:pt x="159" y="0"/>
                  </a:moveTo>
                  <a:cubicBezTo>
                    <a:pt x="24" y="0"/>
                    <a:pt x="24" y="0"/>
                    <a:pt x="24" y="0"/>
                  </a:cubicBezTo>
                  <a:cubicBezTo>
                    <a:pt x="11" y="0"/>
                    <a:pt x="0" y="11"/>
                    <a:pt x="0" y="24"/>
                  </a:cubicBezTo>
                  <a:cubicBezTo>
                    <a:pt x="0" y="38"/>
                    <a:pt x="11" y="48"/>
                    <a:pt x="24" y="48"/>
                  </a:cubicBezTo>
                  <a:cubicBezTo>
                    <a:pt x="159" y="48"/>
                    <a:pt x="159" y="48"/>
                    <a:pt x="159" y="48"/>
                  </a:cubicBezTo>
                  <a:cubicBezTo>
                    <a:pt x="172" y="48"/>
                    <a:pt x="183" y="38"/>
                    <a:pt x="183" y="24"/>
                  </a:cubicBezTo>
                  <a:cubicBezTo>
                    <a:pt x="183" y="11"/>
                    <a:pt x="172" y="0"/>
                    <a:pt x="159" y="0"/>
                  </a:cubicBezTo>
                  <a:close/>
                  <a:moveTo>
                    <a:pt x="159" y="0"/>
                  </a:moveTo>
                  <a:cubicBezTo>
                    <a:pt x="159" y="0"/>
                    <a:pt x="159" y="0"/>
                    <a:pt x="159" y="0"/>
                  </a:cubicBezTo>
                </a:path>
              </a:pathLst>
            </a:custGeom>
            <a:solidFill>
              <a:schemeClr val="bg1"/>
            </a:solidFill>
            <a:ln>
              <a:noFill/>
            </a:ln>
          </p:spPr>
          <p:txBody>
            <a:bodyPr vert="horz" wrap="square" lIns="68580" tIns="34290" rIns="68580" bIns="34290" numCol="1" anchor="t" anchorCtr="0" compatLnSpc="1">
              <a:prstTxWarp prst="textNoShape">
                <a:avLst/>
              </a:prstTxWarp>
            </a:bodyPr>
            <a:lstStyle/>
            <a:p>
              <a:pPr defTabSz="685800">
                <a:defRPr/>
              </a:pPr>
              <a:endParaRPr lang="en-GB" sz="1350" dirty="0">
                <a:solidFill>
                  <a:srgbClr val="282F39"/>
                </a:solidFill>
                <a:latin typeface="Calibri" panose="020F0502020204030204"/>
              </a:endParaRPr>
            </a:p>
          </p:txBody>
        </p:sp>
        <p:sp>
          <p:nvSpPr>
            <p:cNvPr id="75" name="Freeform 15">
              <a:extLst>
                <a:ext uri="{FF2B5EF4-FFF2-40B4-BE49-F238E27FC236}">
                  <a16:creationId xmlns:a16="http://schemas.microsoft.com/office/drawing/2014/main" id="{E26803A5-355C-4684-AF90-E0E46D00CD97}"/>
                </a:ext>
              </a:extLst>
            </p:cNvPr>
            <p:cNvSpPr>
              <a:spLocks noEditPoints="1"/>
            </p:cNvSpPr>
            <p:nvPr/>
          </p:nvSpPr>
          <p:spPr bwMode="auto">
            <a:xfrm>
              <a:off x="7931851" y="2949255"/>
              <a:ext cx="151355" cy="40457"/>
            </a:xfrm>
            <a:custGeom>
              <a:avLst/>
              <a:gdLst>
                <a:gd name="T0" fmla="*/ 182 w 182"/>
                <a:gd name="T1" fmla="*/ 24 h 48"/>
                <a:gd name="T2" fmla="*/ 158 w 182"/>
                <a:gd name="T3" fmla="*/ 0 h 48"/>
                <a:gd name="T4" fmla="*/ 24 w 182"/>
                <a:gd name="T5" fmla="*/ 0 h 48"/>
                <a:gd name="T6" fmla="*/ 0 w 182"/>
                <a:gd name="T7" fmla="*/ 24 h 48"/>
                <a:gd name="T8" fmla="*/ 24 w 182"/>
                <a:gd name="T9" fmla="*/ 48 h 48"/>
                <a:gd name="T10" fmla="*/ 158 w 182"/>
                <a:gd name="T11" fmla="*/ 48 h 48"/>
                <a:gd name="T12" fmla="*/ 182 w 182"/>
                <a:gd name="T13" fmla="*/ 24 h 48"/>
                <a:gd name="T14" fmla="*/ 182 w 182"/>
                <a:gd name="T15" fmla="*/ 24 h 48"/>
                <a:gd name="T16" fmla="*/ 182 w 182"/>
                <a:gd name="T17" fmla="*/ 2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2" h="48">
                  <a:moveTo>
                    <a:pt x="182" y="24"/>
                  </a:moveTo>
                  <a:cubicBezTo>
                    <a:pt x="182" y="11"/>
                    <a:pt x="172" y="0"/>
                    <a:pt x="158" y="0"/>
                  </a:cubicBezTo>
                  <a:cubicBezTo>
                    <a:pt x="24" y="0"/>
                    <a:pt x="24" y="0"/>
                    <a:pt x="24" y="0"/>
                  </a:cubicBezTo>
                  <a:cubicBezTo>
                    <a:pt x="11" y="0"/>
                    <a:pt x="0" y="11"/>
                    <a:pt x="0" y="24"/>
                  </a:cubicBezTo>
                  <a:cubicBezTo>
                    <a:pt x="0" y="38"/>
                    <a:pt x="11" y="48"/>
                    <a:pt x="24" y="48"/>
                  </a:cubicBezTo>
                  <a:cubicBezTo>
                    <a:pt x="158" y="48"/>
                    <a:pt x="158" y="48"/>
                    <a:pt x="158" y="48"/>
                  </a:cubicBezTo>
                  <a:cubicBezTo>
                    <a:pt x="172" y="48"/>
                    <a:pt x="182" y="38"/>
                    <a:pt x="182" y="24"/>
                  </a:cubicBezTo>
                  <a:close/>
                  <a:moveTo>
                    <a:pt x="182" y="24"/>
                  </a:moveTo>
                  <a:cubicBezTo>
                    <a:pt x="182" y="24"/>
                    <a:pt x="182" y="24"/>
                    <a:pt x="182" y="24"/>
                  </a:cubicBezTo>
                </a:path>
              </a:pathLst>
            </a:custGeom>
            <a:solidFill>
              <a:schemeClr val="bg1"/>
            </a:solidFill>
            <a:ln>
              <a:noFill/>
            </a:ln>
          </p:spPr>
          <p:txBody>
            <a:bodyPr vert="horz" wrap="square" lIns="68580" tIns="34290" rIns="68580" bIns="34290" numCol="1" anchor="t" anchorCtr="0" compatLnSpc="1">
              <a:prstTxWarp prst="textNoShape">
                <a:avLst/>
              </a:prstTxWarp>
            </a:bodyPr>
            <a:lstStyle/>
            <a:p>
              <a:pPr defTabSz="685800">
                <a:defRPr/>
              </a:pPr>
              <a:endParaRPr lang="en-GB" sz="1350" dirty="0">
                <a:solidFill>
                  <a:srgbClr val="282F39"/>
                </a:solidFill>
                <a:latin typeface="Calibri" panose="020F0502020204030204"/>
              </a:endParaRPr>
            </a:p>
          </p:txBody>
        </p:sp>
        <p:sp>
          <p:nvSpPr>
            <p:cNvPr id="76" name="Freeform 16">
              <a:extLst>
                <a:ext uri="{FF2B5EF4-FFF2-40B4-BE49-F238E27FC236}">
                  <a16:creationId xmlns:a16="http://schemas.microsoft.com/office/drawing/2014/main" id="{E7C3E016-E1A9-405A-8451-E65D10C72C07}"/>
                </a:ext>
              </a:extLst>
            </p:cNvPr>
            <p:cNvSpPr>
              <a:spLocks noEditPoints="1"/>
            </p:cNvSpPr>
            <p:nvPr/>
          </p:nvSpPr>
          <p:spPr bwMode="auto">
            <a:xfrm>
              <a:off x="8730507" y="2704613"/>
              <a:ext cx="142311" cy="98999"/>
            </a:xfrm>
            <a:custGeom>
              <a:avLst/>
              <a:gdLst>
                <a:gd name="T0" fmla="*/ 27 w 171"/>
                <a:gd name="T1" fmla="*/ 118 h 118"/>
                <a:gd name="T2" fmla="*/ 39 w 171"/>
                <a:gd name="T3" fmla="*/ 115 h 118"/>
                <a:gd name="T4" fmla="*/ 155 w 171"/>
                <a:gd name="T5" fmla="*/ 48 h 118"/>
                <a:gd name="T6" fmla="*/ 164 w 171"/>
                <a:gd name="T7" fmla="*/ 15 h 118"/>
                <a:gd name="T8" fmla="*/ 131 w 171"/>
                <a:gd name="T9" fmla="*/ 6 h 118"/>
                <a:gd name="T10" fmla="*/ 15 w 171"/>
                <a:gd name="T11" fmla="*/ 74 h 118"/>
                <a:gd name="T12" fmla="*/ 6 w 171"/>
                <a:gd name="T13" fmla="*/ 106 h 118"/>
                <a:gd name="T14" fmla="*/ 27 w 171"/>
                <a:gd name="T15" fmla="*/ 118 h 118"/>
                <a:gd name="T16" fmla="*/ 27 w 171"/>
                <a:gd name="T17" fmla="*/ 118 h 118"/>
                <a:gd name="T18" fmla="*/ 27 w 171"/>
                <a:gd name="T19" fmla="*/ 118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1" h="118">
                  <a:moveTo>
                    <a:pt x="27" y="118"/>
                  </a:moveTo>
                  <a:cubicBezTo>
                    <a:pt x="31" y="118"/>
                    <a:pt x="35" y="117"/>
                    <a:pt x="39" y="115"/>
                  </a:cubicBezTo>
                  <a:cubicBezTo>
                    <a:pt x="155" y="48"/>
                    <a:pt x="155" y="48"/>
                    <a:pt x="155" y="48"/>
                  </a:cubicBezTo>
                  <a:cubicBezTo>
                    <a:pt x="167" y="41"/>
                    <a:pt x="171" y="27"/>
                    <a:pt x="164" y="15"/>
                  </a:cubicBezTo>
                  <a:cubicBezTo>
                    <a:pt x="157" y="4"/>
                    <a:pt x="143" y="0"/>
                    <a:pt x="131" y="6"/>
                  </a:cubicBezTo>
                  <a:cubicBezTo>
                    <a:pt x="15" y="74"/>
                    <a:pt x="15" y="74"/>
                    <a:pt x="15" y="74"/>
                  </a:cubicBezTo>
                  <a:cubicBezTo>
                    <a:pt x="3" y="80"/>
                    <a:pt x="0" y="95"/>
                    <a:pt x="6" y="106"/>
                  </a:cubicBezTo>
                  <a:cubicBezTo>
                    <a:pt x="11" y="114"/>
                    <a:pt x="19" y="118"/>
                    <a:pt x="27" y="118"/>
                  </a:cubicBezTo>
                  <a:close/>
                  <a:moveTo>
                    <a:pt x="27" y="118"/>
                  </a:moveTo>
                  <a:cubicBezTo>
                    <a:pt x="27" y="118"/>
                    <a:pt x="27" y="118"/>
                    <a:pt x="27" y="118"/>
                  </a:cubicBezTo>
                </a:path>
              </a:pathLst>
            </a:custGeom>
            <a:solidFill>
              <a:schemeClr val="bg1"/>
            </a:solidFill>
            <a:ln>
              <a:noFill/>
            </a:ln>
          </p:spPr>
          <p:txBody>
            <a:bodyPr vert="horz" wrap="square" lIns="68580" tIns="34290" rIns="68580" bIns="34290" numCol="1" anchor="t" anchorCtr="0" compatLnSpc="1">
              <a:prstTxWarp prst="textNoShape">
                <a:avLst/>
              </a:prstTxWarp>
            </a:bodyPr>
            <a:lstStyle/>
            <a:p>
              <a:pPr defTabSz="685800">
                <a:defRPr/>
              </a:pPr>
              <a:endParaRPr lang="en-GB" sz="1350" dirty="0">
                <a:solidFill>
                  <a:srgbClr val="282F39"/>
                </a:solidFill>
                <a:latin typeface="Calibri" panose="020F0502020204030204"/>
              </a:endParaRPr>
            </a:p>
          </p:txBody>
        </p:sp>
        <p:sp>
          <p:nvSpPr>
            <p:cNvPr id="77" name="Freeform 17">
              <a:extLst>
                <a:ext uri="{FF2B5EF4-FFF2-40B4-BE49-F238E27FC236}">
                  <a16:creationId xmlns:a16="http://schemas.microsoft.com/office/drawing/2014/main" id="{6679CE96-0D59-4C36-BB74-715AF924307B}"/>
                </a:ext>
              </a:extLst>
            </p:cNvPr>
            <p:cNvSpPr>
              <a:spLocks noEditPoints="1"/>
            </p:cNvSpPr>
            <p:nvPr/>
          </p:nvSpPr>
          <p:spPr bwMode="auto">
            <a:xfrm>
              <a:off x="7993726" y="3132975"/>
              <a:ext cx="142311" cy="99951"/>
            </a:xfrm>
            <a:custGeom>
              <a:avLst/>
              <a:gdLst>
                <a:gd name="T0" fmla="*/ 132 w 171"/>
                <a:gd name="T1" fmla="*/ 7 h 119"/>
                <a:gd name="T2" fmla="*/ 15 w 171"/>
                <a:gd name="T3" fmla="*/ 74 h 119"/>
                <a:gd name="T4" fmla="*/ 7 w 171"/>
                <a:gd name="T5" fmla="*/ 107 h 119"/>
                <a:gd name="T6" fmla="*/ 28 w 171"/>
                <a:gd name="T7" fmla="*/ 119 h 119"/>
                <a:gd name="T8" fmla="*/ 39 w 171"/>
                <a:gd name="T9" fmla="*/ 115 h 119"/>
                <a:gd name="T10" fmla="*/ 156 w 171"/>
                <a:gd name="T11" fmla="*/ 48 h 119"/>
                <a:gd name="T12" fmla="*/ 165 w 171"/>
                <a:gd name="T13" fmla="*/ 15 h 119"/>
                <a:gd name="T14" fmla="*/ 132 w 171"/>
                <a:gd name="T15" fmla="*/ 7 h 119"/>
                <a:gd name="T16" fmla="*/ 132 w 171"/>
                <a:gd name="T17" fmla="*/ 7 h 119"/>
                <a:gd name="T18" fmla="*/ 132 w 171"/>
                <a:gd name="T19" fmla="*/ 7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1" h="119">
                  <a:moveTo>
                    <a:pt x="132" y="7"/>
                  </a:moveTo>
                  <a:cubicBezTo>
                    <a:pt x="15" y="74"/>
                    <a:pt x="15" y="74"/>
                    <a:pt x="15" y="74"/>
                  </a:cubicBezTo>
                  <a:cubicBezTo>
                    <a:pt x="4" y="80"/>
                    <a:pt x="0" y="95"/>
                    <a:pt x="7" y="107"/>
                  </a:cubicBezTo>
                  <a:cubicBezTo>
                    <a:pt x="11" y="114"/>
                    <a:pt x="19" y="119"/>
                    <a:pt x="28" y="119"/>
                  </a:cubicBezTo>
                  <a:cubicBezTo>
                    <a:pt x="32" y="119"/>
                    <a:pt x="36" y="118"/>
                    <a:pt x="39" y="115"/>
                  </a:cubicBezTo>
                  <a:cubicBezTo>
                    <a:pt x="156" y="48"/>
                    <a:pt x="156" y="48"/>
                    <a:pt x="156" y="48"/>
                  </a:cubicBezTo>
                  <a:cubicBezTo>
                    <a:pt x="167" y="42"/>
                    <a:pt x="171" y="27"/>
                    <a:pt x="165" y="15"/>
                  </a:cubicBezTo>
                  <a:cubicBezTo>
                    <a:pt x="158" y="4"/>
                    <a:pt x="143" y="0"/>
                    <a:pt x="132" y="7"/>
                  </a:cubicBezTo>
                  <a:close/>
                  <a:moveTo>
                    <a:pt x="132" y="7"/>
                  </a:moveTo>
                  <a:cubicBezTo>
                    <a:pt x="132" y="7"/>
                    <a:pt x="132" y="7"/>
                    <a:pt x="132" y="7"/>
                  </a:cubicBezTo>
                </a:path>
              </a:pathLst>
            </a:custGeom>
            <a:solidFill>
              <a:schemeClr val="bg1"/>
            </a:solidFill>
            <a:ln>
              <a:noFill/>
            </a:ln>
          </p:spPr>
          <p:txBody>
            <a:bodyPr vert="horz" wrap="square" lIns="68580" tIns="34290" rIns="68580" bIns="34290" numCol="1" anchor="t" anchorCtr="0" compatLnSpc="1">
              <a:prstTxWarp prst="textNoShape">
                <a:avLst/>
              </a:prstTxWarp>
            </a:bodyPr>
            <a:lstStyle/>
            <a:p>
              <a:pPr defTabSz="685800">
                <a:defRPr/>
              </a:pPr>
              <a:endParaRPr lang="en-GB" sz="1350" dirty="0">
                <a:solidFill>
                  <a:srgbClr val="282F39"/>
                </a:solidFill>
                <a:latin typeface="Calibri" panose="020F0502020204030204"/>
              </a:endParaRPr>
            </a:p>
          </p:txBody>
        </p:sp>
        <p:sp>
          <p:nvSpPr>
            <p:cNvPr id="78" name="Freeform 18">
              <a:extLst>
                <a:ext uri="{FF2B5EF4-FFF2-40B4-BE49-F238E27FC236}">
                  <a16:creationId xmlns:a16="http://schemas.microsoft.com/office/drawing/2014/main" id="{9A8C8CC8-A714-4887-BDF9-3CF8DFC0CC75}"/>
                </a:ext>
              </a:extLst>
            </p:cNvPr>
            <p:cNvSpPr>
              <a:spLocks noEditPoints="1"/>
            </p:cNvSpPr>
            <p:nvPr/>
          </p:nvSpPr>
          <p:spPr bwMode="auto">
            <a:xfrm>
              <a:off x="8595336" y="2526606"/>
              <a:ext cx="101379" cy="140883"/>
            </a:xfrm>
            <a:custGeom>
              <a:avLst/>
              <a:gdLst>
                <a:gd name="T0" fmla="*/ 15 w 122"/>
                <a:gd name="T1" fmla="*/ 165 h 168"/>
                <a:gd name="T2" fmla="*/ 27 w 122"/>
                <a:gd name="T3" fmla="*/ 168 h 168"/>
                <a:gd name="T4" fmla="*/ 48 w 122"/>
                <a:gd name="T5" fmla="*/ 156 h 168"/>
                <a:gd name="T6" fmla="*/ 115 w 122"/>
                <a:gd name="T7" fmla="*/ 39 h 168"/>
                <a:gd name="T8" fmla="*/ 107 w 122"/>
                <a:gd name="T9" fmla="*/ 7 h 168"/>
                <a:gd name="T10" fmla="*/ 74 w 122"/>
                <a:gd name="T11" fmla="*/ 15 h 168"/>
                <a:gd name="T12" fmla="*/ 7 w 122"/>
                <a:gd name="T13" fmla="*/ 132 h 168"/>
                <a:gd name="T14" fmla="*/ 15 w 122"/>
                <a:gd name="T15" fmla="*/ 165 h 168"/>
                <a:gd name="T16" fmla="*/ 15 w 122"/>
                <a:gd name="T17" fmla="*/ 165 h 168"/>
                <a:gd name="T18" fmla="*/ 15 w 122"/>
                <a:gd name="T19" fmla="*/ 165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2" h="168">
                  <a:moveTo>
                    <a:pt x="15" y="165"/>
                  </a:moveTo>
                  <a:cubicBezTo>
                    <a:pt x="19" y="167"/>
                    <a:pt x="23" y="168"/>
                    <a:pt x="27" y="168"/>
                  </a:cubicBezTo>
                  <a:cubicBezTo>
                    <a:pt x="36" y="168"/>
                    <a:pt x="44" y="164"/>
                    <a:pt x="48" y="156"/>
                  </a:cubicBezTo>
                  <a:cubicBezTo>
                    <a:pt x="115" y="39"/>
                    <a:pt x="115" y="39"/>
                    <a:pt x="115" y="39"/>
                  </a:cubicBezTo>
                  <a:cubicBezTo>
                    <a:pt x="122" y="28"/>
                    <a:pt x="118" y="13"/>
                    <a:pt x="107" y="7"/>
                  </a:cubicBezTo>
                  <a:cubicBezTo>
                    <a:pt x="95" y="0"/>
                    <a:pt x="80" y="4"/>
                    <a:pt x="74" y="15"/>
                  </a:cubicBezTo>
                  <a:cubicBezTo>
                    <a:pt x="7" y="132"/>
                    <a:pt x="7" y="132"/>
                    <a:pt x="7" y="132"/>
                  </a:cubicBezTo>
                  <a:cubicBezTo>
                    <a:pt x="0" y="143"/>
                    <a:pt x="4" y="158"/>
                    <a:pt x="15" y="165"/>
                  </a:cubicBezTo>
                  <a:close/>
                  <a:moveTo>
                    <a:pt x="15" y="165"/>
                  </a:moveTo>
                  <a:cubicBezTo>
                    <a:pt x="15" y="165"/>
                    <a:pt x="15" y="165"/>
                    <a:pt x="15" y="165"/>
                  </a:cubicBezTo>
                </a:path>
              </a:pathLst>
            </a:custGeom>
            <a:solidFill>
              <a:schemeClr val="bg1"/>
            </a:solidFill>
            <a:ln>
              <a:noFill/>
            </a:ln>
          </p:spPr>
          <p:txBody>
            <a:bodyPr vert="horz" wrap="square" lIns="68580" tIns="34290" rIns="68580" bIns="34290" numCol="1" anchor="t" anchorCtr="0" compatLnSpc="1">
              <a:prstTxWarp prst="textNoShape">
                <a:avLst/>
              </a:prstTxWarp>
            </a:bodyPr>
            <a:lstStyle/>
            <a:p>
              <a:pPr defTabSz="685800">
                <a:defRPr/>
              </a:pPr>
              <a:endParaRPr lang="en-GB" sz="1350" dirty="0">
                <a:solidFill>
                  <a:srgbClr val="282F39"/>
                </a:solidFill>
                <a:latin typeface="Calibri" panose="020F0502020204030204"/>
              </a:endParaRPr>
            </a:p>
          </p:txBody>
        </p:sp>
      </p:grpSp>
      <p:grpSp>
        <p:nvGrpSpPr>
          <p:cNvPr id="83" name="Group 82">
            <a:extLst>
              <a:ext uri="{FF2B5EF4-FFF2-40B4-BE49-F238E27FC236}">
                <a16:creationId xmlns:a16="http://schemas.microsoft.com/office/drawing/2014/main" id="{628491B6-3BDA-4031-B253-B1BC89D5A9C1}"/>
              </a:ext>
            </a:extLst>
          </p:cNvPr>
          <p:cNvGrpSpPr/>
          <p:nvPr/>
        </p:nvGrpSpPr>
        <p:grpSpPr>
          <a:xfrm>
            <a:off x="6183132" y="4343647"/>
            <a:ext cx="490628" cy="390272"/>
            <a:chOff x="3665538" y="1665288"/>
            <a:chExt cx="3702050" cy="2944812"/>
          </a:xfrm>
          <a:solidFill>
            <a:schemeClr val="bg1"/>
          </a:solidFill>
        </p:grpSpPr>
        <p:sp>
          <p:nvSpPr>
            <p:cNvPr id="84" name="Freeform 46">
              <a:extLst>
                <a:ext uri="{FF2B5EF4-FFF2-40B4-BE49-F238E27FC236}">
                  <a16:creationId xmlns:a16="http://schemas.microsoft.com/office/drawing/2014/main" id="{F0E77EEB-7AED-464C-82F1-C6E6A04FE7B5}"/>
                </a:ext>
              </a:extLst>
            </p:cNvPr>
            <p:cNvSpPr>
              <a:spLocks/>
            </p:cNvSpPr>
            <p:nvPr/>
          </p:nvSpPr>
          <p:spPr bwMode="auto">
            <a:xfrm>
              <a:off x="4392613" y="3819525"/>
              <a:ext cx="1006475" cy="790575"/>
            </a:xfrm>
            <a:custGeom>
              <a:avLst/>
              <a:gdLst>
                <a:gd name="T0" fmla="*/ 404 w 806"/>
                <a:gd name="T1" fmla="*/ 628 h 628"/>
                <a:gd name="T2" fmla="*/ 285 w 806"/>
                <a:gd name="T3" fmla="*/ 538 h 628"/>
                <a:gd name="T4" fmla="*/ 13 w 806"/>
                <a:gd name="T5" fmla="*/ 154 h 628"/>
                <a:gd name="T6" fmla="*/ 0 w 806"/>
                <a:gd name="T7" fmla="*/ 135 h 628"/>
                <a:gd name="T8" fmla="*/ 77 w 806"/>
                <a:gd name="T9" fmla="*/ 111 h 628"/>
                <a:gd name="T10" fmla="*/ 410 w 806"/>
                <a:gd name="T11" fmla="*/ 5 h 628"/>
                <a:gd name="T12" fmla="*/ 442 w 806"/>
                <a:gd name="T13" fmla="*/ 15 h 628"/>
                <a:gd name="T14" fmla="*/ 620 w 806"/>
                <a:gd name="T15" fmla="*/ 279 h 628"/>
                <a:gd name="T16" fmla="*/ 756 w 806"/>
                <a:gd name="T17" fmla="*/ 389 h 628"/>
                <a:gd name="T18" fmla="*/ 804 w 806"/>
                <a:gd name="T19" fmla="*/ 464 h 628"/>
                <a:gd name="T20" fmla="*/ 750 w 806"/>
                <a:gd name="T21" fmla="*/ 530 h 628"/>
                <a:gd name="T22" fmla="*/ 465 w 806"/>
                <a:gd name="T23" fmla="*/ 620 h 628"/>
                <a:gd name="T24" fmla="*/ 436 w 806"/>
                <a:gd name="T25" fmla="*/ 628 h 628"/>
                <a:gd name="T26" fmla="*/ 404 w 806"/>
                <a:gd name="T27" fmla="*/ 628 h 6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06" h="628">
                  <a:moveTo>
                    <a:pt x="404" y="628"/>
                  </a:moveTo>
                  <a:cubicBezTo>
                    <a:pt x="349" y="618"/>
                    <a:pt x="316" y="582"/>
                    <a:pt x="285" y="538"/>
                  </a:cubicBezTo>
                  <a:cubicBezTo>
                    <a:pt x="196" y="409"/>
                    <a:pt x="104" y="282"/>
                    <a:pt x="13" y="154"/>
                  </a:cubicBezTo>
                  <a:cubicBezTo>
                    <a:pt x="9" y="148"/>
                    <a:pt x="5" y="143"/>
                    <a:pt x="0" y="135"/>
                  </a:cubicBezTo>
                  <a:cubicBezTo>
                    <a:pt x="27" y="126"/>
                    <a:pt x="52" y="119"/>
                    <a:pt x="77" y="111"/>
                  </a:cubicBezTo>
                  <a:cubicBezTo>
                    <a:pt x="188" y="75"/>
                    <a:pt x="299" y="41"/>
                    <a:pt x="410" y="5"/>
                  </a:cubicBezTo>
                  <a:cubicBezTo>
                    <a:pt x="425" y="0"/>
                    <a:pt x="433" y="2"/>
                    <a:pt x="442" y="15"/>
                  </a:cubicBezTo>
                  <a:cubicBezTo>
                    <a:pt x="501" y="104"/>
                    <a:pt x="561" y="191"/>
                    <a:pt x="620" y="279"/>
                  </a:cubicBezTo>
                  <a:cubicBezTo>
                    <a:pt x="654" y="329"/>
                    <a:pt x="699" y="366"/>
                    <a:pt x="756" y="389"/>
                  </a:cubicBezTo>
                  <a:cubicBezTo>
                    <a:pt x="790" y="403"/>
                    <a:pt x="806" y="428"/>
                    <a:pt x="804" y="464"/>
                  </a:cubicBezTo>
                  <a:cubicBezTo>
                    <a:pt x="803" y="495"/>
                    <a:pt x="783" y="519"/>
                    <a:pt x="750" y="530"/>
                  </a:cubicBezTo>
                  <a:cubicBezTo>
                    <a:pt x="655" y="560"/>
                    <a:pt x="560" y="590"/>
                    <a:pt x="465" y="620"/>
                  </a:cubicBezTo>
                  <a:cubicBezTo>
                    <a:pt x="455" y="623"/>
                    <a:pt x="446" y="625"/>
                    <a:pt x="436" y="628"/>
                  </a:cubicBezTo>
                  <a:cubicBezTo>
                    <a:pt x="425" y="628"/>
                    <a:pt x="415" y="628"/>
                    <a:pt x="404" y="6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GB" sz="1350" dirty="0">
                <a:solidFill>
                  <a:srgbClr val="282F39"/>
                </a:solidFill>
                <a:latin typeface="Calibri" panose="020F0502020204030204"/>
              </a:endParaRPr>
            </a:p>
          </p:txBody>
        </p:sp>
        <p:sp>
          <p:nvSpPr>
            <p:cNvPr id="85" name="Freeform 47">
              <a:extLst>
                <a:ext uri="{FF2B5EF4-FFF2-40B4-BE49-F238E27FC236}">
                  <a16:creationId xmlns:a16="http://schemas.microsoft.com/office/drawing/2014/main" id="{8583DD06-62CC-4B0A-8DF5-551BBE99130A}"/>
                </a:ext>
              </a:extLst>
            </p:cNvPr>
            <p:cNvSpPr>
              <a:spLocks/>
            </p:cNvSpPr>
            <p:nvPr/>
          </p:nvSpPr>
          <p:spPr bwMode="auto">
            <a:xfrm>
              <a:off x="4730750" y="1665288"/>
              <a:ext cx="1763713" cy="2030412"/>
            </a:xfrm>
            <a:custGeom>
              <a:avLst/>
              <a:gdLst>
                <a:gd name="T0" fmla="*/ 0 w 1413"/>
                <a:gd name="T1" fmla="*/ 723 h 1613"/>
                <a:gd name="T2" fmla="*/ 906 w 1413"/>
                <a:gd name="T3" fmla="*/ 0 h 1613"/>
                <a:gd name="T4" fmla="*/ 1413 w 1413"/>
                <a:gd name="T5" fmla="*/ 1613 h 1613"/>
                <a:gd name="T6" fmla="*/ 257 w 1413"/>
                <a:gd name="T7" fmla="*/ 1540 h 1613"/>
                <a:gd name="T8" fmla="*/ 0 w 1413"/>
                <a:gd name="T9" fmla="*/ 723 h 1613"/>
              </a:gdLst>
              <a:ahLst/>
              <a:cxnLst>
                <a:cxn ang="0">
                  <a:pos x="T0" y="T1"/>
                </a:cxn>
                <a:cxn ang="0">
                  <a:pos x="T2" y="T3"/>
                </a:cxn>
                <a:cxn ang="0">
                  <a:pos x="T4" y="T5"/>
                </a:cxn>
                <a:cxn ang="0">
                  <a:pos x="T6" y="T7"/>
                </a:cxn>
                <a:cxn ang="0">
                  <a:pos x="T8" y="T9"/>
                </a:cxn>
              </a:cxnLst>
              <a:rect l="0" t="0" r="r" b="b"/>
              <a:pathLst>
                <a:path w="1413" h="1613">
                  <a:moveTo>
                    <a:pt x="0" y="723"/>
                  </a:moveTo>
                  <a:cubicBezTo>
                    <a:pt x="359" y="555"/>
                    <a:pt x="648" y="300"/>
                    <a:pt x="906" y="0"/>
                  </a:cubicBezTo>
                  <a:cubicBezTo>
                    <a:pt x="1075" y="539"/>
                    <a:pt x="1244" y="1074"/>
                    <a:pt x="1413" y="1613"/>
                  </a:cubicBezTo>
                  <a:cubicBezTo>
                    <a:pt x="1031" y="1516"/>
                    <a:pt x="648" y="1473"/>
                    <a:pt x="257" y="1540"/>
                  </a:cubicBezTo>
                  <a:cubicBezTo>
                    <a:pt x="171" y="1267"/>
                    <a:pt x="86" y="996"/>
                    <a:pt x="0" y="7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GB" sz="1350" dirty="0">
                <a:solidFill>
                  <a:srgbClr val="282F39"/>
                </a:solidFill>
                <a:latin typeface="Calibri" panose="020F0502020204030204"/>
              </a:endParaRPr>
            </a:p>
          </p:txBody>
        </p:sp>
        <p:sp>
          <p:nvSpPr>
            <p:cNvPr id="86" name="Freeform 48">
              <a:extLst>
                <a:ext uri="{FF2B5EF4-FFF2-40B4-BE49-F238E27FC236}">
                  <a16:creationId xmlns:a16="http://schemas.microsoft.com/office/drawing/2014/main" id="{21C8C7F9-255D-459E-88DA-90A0463D1013}"/>
                </a:ext>
              </a:extLst>
            </p:cNvPr>
            <p:cNvSpPr>
              <a:spLocks/>
            </p:cNvSpPr>
            <p:nvPr/>
          </p:nvSpPr>
          <p:spPr bwMode="auto">
            <a:xfrm>
              <a:off x="3665538" y="2630488"/>
              <a:ext cx="1211263" cy="1266825"/>
            </a:xfrm>
            <a:custGeom>
              <a:avLst/>
              <a:gdLst>
                <a:gd name="T0" fmla="*/ 713 w 970"/>
                <a:gd name="T1" fmla="*/ 0 h 1006"/>
                <a:gd name="T2" fmla="*/ 970 w 970"/>
                <a:gd name="T3" fmla="*/ 817 h 1006"/>
                <a:gd name="T4" fmla="*/ 825 w 970"/>
                <a:gd name="T5" fmla="*/ 862 h 1006"/>
                <a:gd name="T6" fmla="*/ 541 w 970"/>
                <a:gd name="T7" fmla="*/ 948 h 1006"/>
                <a:gd name="T8" fmla="*/ 26 w 970"/>
                <a:gd name="T9" fmla="*/ 587 h 1006"/>
                <a:gd name="T10" fmla="*/ 318 w 970"/>
                <a:gd name="T11" fmla="*/ 125 h 1006"/>
                <a:gd name="T12" fmla="*/ 713 w 970"/>
                <a:gd name="T13" fmla="*/ 0 h 1006"/>
              </a:gdLst>
              <a:ahLst/>
              <a:cxnLst>
                <a:cxn ang="0">
                  <a:pos x="T0" y="T1"/>
                </a:cxn>
                <a:cxn ang="0">
                  <a:pos x="T2" y="T3"/>
                </a:cxn>
                <a:cxn ang="0">
                  <a:pos x="T4" y="T5"/>
                </a:cxn>
                <a:cxn ang="0">
                  <a:pos x="T6" y="T7"/>
                </a:cxn>
                <a:cxn ang="0">
                  <a:pos x="T8" y="T9"/>
                </a:cxn>
                <a:cxn ang="0">
                  <a:pos x="T10" y="T11"/>
                </a:cxn>
                <a:cxn ang="0">
                  <a:pos x="T12" y="T13"/>
                </a:cxn>
              </a:cxnLst>
              <a:rect l="0" t="0" r="r" b="b"/>
              <a:pathLst>
                <a:path w="970" h="1006">
                  <a:moveTo>
                    <a:pt x="713" y="0"/>
                  </a:moveTo>
                  <a:cubicBezTo>
                    <a:pt x="799" y="274"/>
                    <a:pt x="884" y="544"/>
                    <a:pt x="970" y="817"/>
                  </a:cubicBezTo>
                  <a:cubicBezTo>
                    <a:pt x="920" y="832"/>
                    <a:pt x="873" y="847"/>
                    <a:pt x="825" y="862"/>
                  </a:cubicBezTo>
                  <a:cubicBezTo>
                    <a:pt x="731" y="891"/>
                    <a:pt x="638" y="926"/>
                    <a:pt x="541" y="948"/>
                  </a:cubicBezTo>
                  <a:cubicBezTo>
                    <a:pt x="297" y="1006"/>
                    <a:pt x="58" y="835"/>
                    <a:pt x="26" y="587"/>
                  </a:cubicBezTo>
                  <a:cubicBezTo>
                    <a:pt x="0" y="381"/>
                    <a:pt x="121" y="190"/>
                    <a:pt x="318" y="125"/>
                  </a:cubicBezTo>
                  <a:cubicBezTo>
                    <a:pt x="449" y="83"/>
                    <a:pt x="580" y="42"/>
                    <a:pt x="71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GB" sz="1350" dirty="0">
                <a:solidFill>
                  <a:srgbClr val="282F39"/>
                </a:solidFill>
                <a:latin typeface="Calibri" panose="020F0502020204030204"/>
              </a:endParaRPr>
            </a:p>
          </p:txBody>
        </p:sp>
        <p:sp>
          <p:nvSpPr>
            <p:cNvPr id="87" name="Freeform 49">
              <a:extLst>
                <a:ext uri="{FF2B5EF4-FFF2-40B4-BE49-F238E27FC236}">
                  <a16:creationId xmlns:a16="http://schemas.microsoft.com/office/drawing/2014/main" id="{B171EA11-D298-42DB-9B63-0768EA91FD22}"/>
                </a:ext>
              </a:extLst>
            </p:cNvPr>
            <p:cNvSpPr>
              <a:spLocks/>
            </p:cNvSpPr>
            <p:nvPr/>
          </p:nvSpPr>
          <p:spPr bwMode="auto">
            <a:xfrm>
              <a:off x="6461125" y="1676400"/>
              <a:ext cx="906463" cy="1601787"/>
            </a:xfrm>
            <a:custGeom>
              <a:avLst/>
              <a:gdLst>
                <a:gd name="T0" fmla="*/ 487 w 726"/>
                <a:gd name="T1" fmla="*/ 1272 h 1272"/>
                <a:gd name="T2" fmla="*/ 322 w 726"/>
                <a:gd name="T3" fmla="*/ 1185 h 1272"/>
                <a:gd name="T4" fmla="*/ 371 w 726"/>
                <a:gd name="T5" fmla="*/ 609 h 1272"/>
                <a:gd name="T6" fmla="*/ 0 w 726"/>
                <a:gd name="T7" fmla="*/ 166 h 1272"/>
                <a:gd name="T8" fmla="*/ 87 w 726"/>
                <a:gd name="T9" fmla="*/ 0 h 1272"/>
                <a:gd name="T10" fmla="*/ 487 w 726"/>
                <a:gd name="T11" fmla="*/ 1272 h 1272"/>
              </a:gdLst>
              <a:ahLst/>
              <a:cxnLst>
                <a:cxn ang="0">
                  <a:pos x="T0" y="T1"/>
                </a:cxn>
                <a:cxn ang="0">
                  <a:pos x="T2" y="T3"/>
                </a:cxn>
                <a:cxn ang="0">
                  <a:pos x="T4" y="T5"/>
                </a:cxn>
                <a:cxn ang="0">
                  <a:pos x="T6" y="T7"/>
                </a:cxn>
                <a:cxn ang="0">
                  <a:pos x="T8" y="T9"/>
                </a:cxn>
                <a:cxn ang="0">
                  <a:pos x="T10" y="T11"/>
                </a:cxn>
              </a:cxnLst>
              <a:rect l="0" t="0" r="r" b="b"/>
              <a:pathLst>
                <a:path w="726" h="1272">
                  <a:moveTo>
                    <a:pt x="487" y="1272"/>
                  </a:moveTo>
                  <a:cubicBezTo>
                    <a:pt x="432" y="1243"/>
                    <a:pt x="378" y="1215"/>
                    <a:pt x="322" y="1185"/>
                  </a:cubicBezTo>
                  <a:cubicBezTo>
                    <a:pt x="414" y="999"/>
                    <a:pt x="434" y="807"/>
                    <a:pt x="371" y="609"/>
                  </a:cubicBezTo>
                  <a:cubicBezTo>
                    <a:pt x="309" y="412"/>
                    <a:pt x="183" y="266"/>
                    <a:pt x="0" y="166"/>
                  </a:cubicBezTo>
                  <a:cubicBezTo>
                    <a:pt x="29" y="110"/>
                    <a:pt x="58" y="55"/>
                    <a:pt x="87" y="0"/>
                  </a:cubicBezTo>
                  <a:cubicBezTo>
                    <a:pt x="559" y="240"/>
                    <a:pt x="726" y="828"/>
                    <a:pt x="487" y="127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GB" sz="1350" dirty="0">
                <a:solidFill>
                  <a:srgbClr val="282F39"/>
                </a:solidFill>
                <a:latin typeface="Calibri" panose="020F0502020204030204"/>
              </a:endParaRPr>
            </a:p>
          </p:txBody>
        </p:sp>
        <p:sp>
          <p:nvSpPr>
            <p:cNvPr id="88" name="Freeform 50">
              <a:extLst>
                <a:ext uri="{FF2B5EF4-FFF2-40B4-BE49-F238E27FC236}">
                  <a16:creationId xmlns:a16="http://schemas.microsoft.com/office/drawing/2014/main" id="{9B9E3553-F937-4A8E-9990-6A18D5DC264D}"/>
                </a:ext>
              </a:extLst>
            </p:cNvPr>
            <p:cNvSpPr>
              <a:spLocks/>
            </p:cNvSpPr>
            <p:nvPr/>
          </p:nvSpPr>
          <p:spPr bwMode="auto">
            <a:xfrm>
              <a:off x="6276975" y="2039938"/>
              <a:ext cx="639763" cy="1049337"/>
            </a:xfrm>
            <a:custGeom>
              <a:avLst/>
              <a:gdLst>
                <a:gd name="T0" fmla="*/ 185 w 513"/>
                <a:gd name="T1" fmla="*/ 748 h 833"/>
                <a:gd name="T2" fmla="*/ 214 w 513"/>
                <a:gd name="T3" fmla="*/ 416 h 833"/>
                <a:gd name="T4" fmla="*/ 0 w 513"/>
                <a:gd name="T5" fmla="*/ 161 h 833"/>
                <a:gd name="T6" fmla="*/ 84 w 513"/>
                <a:gd name="T7" fmla="*/ 0 h 833"/>
                <a:gd name="T8" fmla="*/ 347 w 513"/>
                <a:gd name="T9" fmla="*/ 833 h 833"/>
                <a:gd name="T10" fmla="*/ 185 w 513"/>
                <a:gd name="T11" fmla="*/ 748 h 833"/>
              </a:gdLst>
              <a:ahLst/>
              <a:cxnLst>
                <a:cxn ang="0">
                  <a:pos x="T0" y="T1"/>
                </a:cxn>
                <a:cxn ang="0">
                  <a:pos x="T2" y="T3"/>
                </a:cxn>
                <a:cxn ang="0">
                  <a:pos x="T4" y="T5"/>
                </a:cxn>
                <a:cxn ang="0">
                  <a:pos x="T6" y="T7"/>
                </a:cxn>
                <a:cxn ang="0">
                  <a:pos x="T8" y="T9"/>
                </a:cxn>
                <a:cxn ang="0">
                  <a:pos x="T10" y="T11"/>
                </a:cxn>
              </a:cxnLst>
              <a:rect l="0" t="0" r="r" b="b"/>
              <a:pathLst>
                <a:path w="513" h="833">
                  <a:moveTo>
                    <a:pt x="185" y="748"/>
                  </a:moveTo>
                  <a:cubicBezTo>
                    <a:pt x="239" y="639"/>
                    <a:pt x="250" y="529"/>
                    <a:pt x="214" y="416"/>
                  </a:cubicBezTo>
                  <a:cubicBezTo>
                    <a:pt x="178" y="303"/>
                    <a:pt x="106" y="219"/>
                    <a:pt x="0" y="161"/>
                  </a:cubicBezTo>
                  <a:cubicBezTo>
                    <a:pt x="29" y="107"/>
                    <a:pt x="56" y="53"/>
                    <a:pt x="84" y="0"/>
                  </a:cubicBezTo>
                  <a:cubicBezTo>
                    <a:pt x="375" y="139"/>
                    <a:pt x="513" y="525"/>
                    <a:pt x="347" y="833"/>
                  </a:cubicBezTo>
                  <a:cubicBezTo>
                    <a:pt x="294" y="805"/>
                    <a:pt x="241" y="777"/>
                    <a:pt x="185" y="74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GB" sz="1350" dirty="0">
                <a:solidFill>
                  <a:srgbClr val="282F39"/>
                </a:solidFill>
                <a:latin typeface="Calibri" panose="020F0502020204030204"/>
              </a:endParaRPr>
            </a:p>
          </p:txBody>
        </p:sp>
      </p:grpSp>
      <p:grpSp>
        <p:nvGrpSpPr>
          <p:cNvPr id="89" name="Group 88">
            <a:extLst>
              <a:ext uri="{FF2B5EF4-FFF2-40B4-BE49-F238E27FC236}">
                <a16:creationId xmlns:a16="http://schemas.microsoft.com/office/drawing/2014/main" id="{FDEB4A94-CB62-4E64-BD6B-54DB2C8596A6}"/>
              </a:ext>
            </a:extLst>
          </p:cNvPr>
          <p:cNvGrpSpPr/>
          <p:nvPr/>
        </p:nvGrpSpPr>
        <p:grpSpPr>
          <a:xfrm>
            <a:off x="6196665" y="5385067"/>
            <a:ext cx="432423" cy="386525"/>
            <a:chOff x="5418138" y="4568825"/>
            <a:chExt cx="568325" cy="508001"/>
          </a:xfrm>
        </p:grpSpPr>
        <p:sp>
          <p:nvSpPr>
            <p:cNvPr id="90" name="Freeform 5">
              <a:extLst>
                <a:ext uri="{FF2B5EF4-FFF2-40B4-BE49-F238E27FC236}">
                  <a16:creationId xmlns:a16="http://schemas.microsoft.com/office/drawing/2014/main" id="{3C04B194-F1BA-4216-A8AE-ED6E45F4DA30}"/>
                </a:ext>
              </a:extLst>
            </p:cNvPr>
            <p:cNvSpPr>
              <a:spLocks/>
            </p:cNvSpPr>
            <p:nvPr/>
          </p:nvSpPr>
          <p:spPr bwMode="auto">
            <a:xfrm>
              <a:off x="5795963" y="4730750"/>
              <a:ext cx="128588" cy="346075"/>
            </a:xfrm>
            <a:custGeom>
              <a:avLst/>
              <a:gdLst>
                <a:gd name="T0" fmla="*/ 40 w 40"/>
                <a:gd name="T1" fmla="*/ 0 h 107"/>
                <a:gd name="T2" fmla="*/ 40 w 40"/>
                <a:gd name="T3" fmla="*/ 107 h 107"/>
                <a:gd name="T4" fmla="*/ 0 w 40"/>
                <a:gd name="T5" fmla="*/ 107 h 107"/>
                <a:gd name="T6" fmla="*/ 0 w 40"/>
                <a:gd name="T7" fmla="*/ 103 h 107"/>
                <a:gd name="T8" fmla="*/ 0 w 40"/>
                <a:gd name="T9" fmla="*/ 41 h 107"/>
                <a:gd name="T10" fmla="*/ 3 w 40"/>
                <a:gd name="T11" fmla="*/ 35 h 107"/>
                <a:gd name="T12" fmla="*/ 40 w 40"/>
                <a:gd name="T13" fmla="*/ 0 h 107"/>
              </a:gdLst>
              <a:ahLst/>
              <a:cxnLst>
                <a:cxn ang="0">
                  <a:pos x="T0" y="T1"/>
                </a:cxn>
                <a:cxn ang="0">
                  <a:pos x="T2" y="T3"/>
                </a:cxn>
                <a:cxn ang="0">
                  <a:pos x="T4" y="T5"/>
                </a:cxn>
                <a:cxn ang="0">
                  <a:pos x="T6" y="T7"/>
                </a:cxn>
                <a:cxn ang="0">
                  <a:pos x="T8" y="T9"/>
                </a:cxn>
                <a:cxn ang="0">
                  <a:pos x="T10" y="T11"/>
                </a:cxn>
                <a:cxn ang="0">
                  <a:pos x="T12" y="T13"/>
                </a:cxn>
              </a:cxnLst>
              <a:rect l="0" t="0" r="r" b="b"/>
              <a:pathLst>
                <a:path w="40" h="107">
                  <a:moveTo>
                    <a:pt x="40" y="0"/>
                  </a:moveTo>
                  <a:cubicBezTo>
                    <a:pt x="40" y="107"/>
                    <a:pt x="40" y="107"/>
                    <a:pt x="40" y="107"/>
                  </a:cubicBezTo>
                  <a:cubicBezTo>
                    <a:pt x="40" y="107"/>
                    <a:pt x="14" y="107"/>
                    <a:pt x="0" y="107"/>
                  </a:cubicBezTo>
                  <a:cubicBezTo>
                    <a:pt x="0" y="106"/>
                    <a:pt x="0" y="104"/>
                    <a:pt x="0" y="103"/>
                  </a:cubicBezTo>
                  <a:cubicBezTo>
                    <a:pt x="0" y="82"/>
                    <a:pt x="0" y="62"/>
                    <a:pt x="0" y="41"/>
                  </a:cubicBezTo>
                  <a:cubicBezTo>
                    <a:pt x="0" y="39"/>
                    <a:pt x="1" y="36"/>
                    <a:pt x="3" y="35"/>
                  </a:cubicBezTo>
                  <a:cubicBezTo>
                    <a:pt x="14" y="24"/>
                    <a:pt x="40" y="0"/>
                    <a:pt x="40" y="0"/>
                  </a:cubicBezTo>
                  <a:close/>
                </a:path>
              </a:pathLst>
            </a:custGeom>
            <a:solidFill>
              <a:schemeClr val="bg1"/>
            </a:solidFill>
            <a:ln>
              <a:noFill/>
            </a:ln>
          </p:spPr>
          <p:txBody>
            <a:bodyPr vert="horz" wrap="square" lIns="68580" tIns="34290" rIns="68580" bIns="34290" numCol="1" anchor="t" anchorCtr="0" compatLnSpc="1">
              <a:prstTxWarp prst="textNoShape">
                <a:avLst/>
              </a:prstTxWarp>
            </a:bodyPr>
            <a:lstStyle/>
            <a:p>
              <a:pPr defTabSz="685800">
                <a:defRPr/>
              </a:pPr>
              <a:endParaRPr lang="en-US" sz="1350" dirty="0">
                <a:solidFill>
                  <a:srgbClr val="282F39"/>
                </a:solidFill>
                <a:latin typeface="Calibri" panose="020F0502020204030204"/>
              </a:endParaRPr>
            </a:p>
          </p:txBody>
        </p:sp>
        <p:sp>
          <p:nvSpPr>
            <p:cNvPr id="91" name="Freeform 6">
              <a:extLst>
                <a:ext uri="{FF2B5EF4-FFF2-40B4-BE49-F238E27FC236}">
                  <a16:creationId xmlns:a16="http://schemas.microsoft.com/office/drawing/2014/main" id="{CA3637B6-5680-4FDE-A174-7187CA1AE17D}"/>
                </a:ext>
              </a:extLst>
            </p:cNvPr>
            <p:cNvSpPr>
              <a:spLocks/>
            </p:cNvSpPr>
            <p:nvPr/>
          </p:nvSpPr>
          <p:spPr bwMode="auto">
            <a:xfrm>
              <a:off x="5418138" y="4568825"/>
              <a:ext cx="568325" cy="323850"/>
            </a:xfrm>
            <a:custGeom>
              <a:avLst/>
              <a:gdLst>
                <a:gd name="T0" fmla="*/ 81 w 176"/>
                <a:gd name="T1" fmla="*/ 80 h 100"/>
                <a:gd name="T2" fmla="*/ 143 w 176"/>
                <a:gd name="T3" fmla="*/ 22 h 100"/>
                <a:gd name="T4" fmla="*/ 139 w 176"/>
                <a:gd name="T5" fmla="*/ 17 h 100"/>
                <a:gd name="T6" fmla="*/ 141 w 176"/>
                <a:gd name="T7" fmla="*/ 8 h 100"/>
                <a:gd name="T8" fmla="*/ 168 w 176"/>
                <a:gd name="T9" fmla="*/ 1 h 100"/>
                <a:gd name="T10" fmla="*/ 175 w 176"/>
                <a:gd name="T11" fmla="*/ 9 h 100"/>
                <a:gd name="T12" fmla="*/ 168 w 176"/>
                <a:gd name="T13" fmla="*/ 34 h 100"/>
                <a:gd name="T14" fmla="*/ 158 w 176"/>
                <a:gd name="T15" fmla="*/ 37 h 100"/>
                <a:gd name="T16" fmla="*/ 154 w 176"/>
                <a:gd name="T17" fmla="*/ 31 h 100"/>
                <a:gd name="T18" fmla="*/ 134 w 176"/>
                <a:gd name="T19" fmla="*/ 49 h 100"/>
                <a:gd name="T20" fmla="*/ 84 w 176"/>
                <a:gd name="T21" fmla="*/ 96 h 100"/>
                <a:gd name="T22" fmla="*/ 77 w 176"/>
                <a:gd name="T23" fmla="*/ 96 h 100"/>
                <a:gd name="T24" fmla="*/ 51 w 176"/>
                <a:gd name="T25" fmla="*/ 70 h 100"/>
                <a:gd name="T26" fmla="*/ 44 w 176"/>
                <a:gd name="T27" fmla="*/ 69 h 100"/>
                <a:gd name="T28" fmla="*/ 10 w 176"/>
                <a:gd name="T29" fmla="*/ 100 h 100"/>
                <a:gd name="T30" fmla="*/ 9 w 176"/>
                <a:gd name="T31" fmla="*/ 100 h 100"/>
                <a:gd name="T32" fmla="*/ 10 w 176"/>
                <a:gd name="T33" fmla="*/ 82 h 100"/>
                <a:gd name="T34" fmla="*/ 45 w 176"/>
                <a:gd name="T35" fmla="*/ 50 h 100"/>
                <a:gd name="T36" fmla="*/ 51 w 176"/>
                <a:gd name="T37" fmla="*/ 50 h 100"/>
                <a:gd name="T38" fmla="*/ 79 w 176"/>
                <a:gd name="T39" fmla="*/ 78 h 100"/>
                <a:gd name="T40" fmla="*/ 81 w 176"/>
                <a:gd name="T41" fmla="*/ 8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76" h="100">
                  <a:moveTo>
                    <a:pt x="81" y="80"/>
                  </a:moveTo>
                  <a:cubicBezTo>
                    <a:pt x="102" y="60"/>
                    <a:pt x="122" y="41"/>
                    <a:pt x="143" y="22"/>
                  </a:cubicBezTo>
                  <a:cubicBezTo>
                    <a:pt x="141" y="20"/>
                    <a:pt x="140" y="19"/>
                    <a:pt x="139" y="17"/>
                  </a:cubicBezTo>
                  <a:cubicBezTo>
                    <a:pt x="135" y="14"/>
                    <a:pt x="136" y="10"/>
                    <a:pt x="141" y="8"/>
                  </a:cubicBezTo>
                  <a:cubicBezTo>
                    <a:pt x="150" y="6"/>
                    <a:pt x="159" y="3"/>
                    <a:pt x="168" y="1"/>
                  </a:cubicBezTo>
                  <a:cubicBezTo>
                    <a:pt x="173" y="0"/>
                    <a:pt x="176" y="3"/>
                    <a:pt x="175" y="9"/>
                  </a:cubicBezTo>
                  <a:cubicBezTo>
                    <a:pt x="173" y="17"/>
                    <a:pt x="170" y="26"/>
                    <a:pt x="168" y="34"/>
                  </a:cubicBezTo>
                  <a:cubicBezTo>
                    <a:pt x="166" y="40"/>
                    <a:pt x="163" y="41"/>
                    <a:pt x="158" y="37"/>
                  </a:cubicBezTo>
                  <a:cubicBezTo>
                    <a:pt x="157" y="35"/>
                    <a:pt x="155" y="33"/>
                    <a:pt x="154" y="31"/>
                  </a:cubicBezTo>
                  <a:cubicBezTo>
                    <a:pt x="147" y="38"/>
                    <a:pt x="140" y="44"/>
                    <a:pt x="134" y="49"/>
                  </a:cubicBezTo>
                  <a:cubicBezTo>
                    <a:pt x="117" y="65"/>
                    <a:pt x="100" y="80"/>
                    <a:pt x="84" y="96"/>
                  </a:cubicBezTo>
                  <a:cubicBezTo>
                    <a:pt x="81" y="99"/>
                    <a:pt x="79" y="98"/>
                    <a:pt x="77" y="96"/>
                  </a:cubicBezTo>
                  <a:cubicBezTo>
                    <a:pt x="68" y="87"/>
                    <a:pt x="59" y="78"/>
                    <a:pt x="51" y="70"/>
                  </a:cubicBezTo>
                  <a:cubicBezTo>
                    <a:pt x="48" y="67"/>
                    <a:pt x="47" y="67"/>
                    <a:pt x="44" y="69"/>
                  </a:cubicBezTo>
                  <a:cubicBezTo>
                    <a:pt x="33" y="80"/>
                    <a:pt x="21" y="90"/>
                    <a:pt x="10" y="100"/>
                  </a:cubicBezTo>
                  <a:cubicBezTo>
                    <a:pt x="9" y="100"/>
                    <a:pt x="9" y="100"/>
                    <a:pt x="9" y="100"/>
                  </a:cubicBezTo>
                  <a:cubicBezTo>
                    <a:pt x="0" y="90"/>
                    <a:pt x="0" y="90"/>
                    <a:pt x="10" y="82"/>
                  </a:cubicBezTo>
                  <a:cubicBezTo>
                    <a:pt x="21" y="71"/>
                    <a:pt x="33" y="61"/>
                    <a:pt x="45" y="50"/>
                  </a:cubicBezTo>
                  <a:cubicBezTo>
                    <a:pt x="47" y="48"/>
                    <a:pt x="49" y="48"/>
                    <a:pt x="51" y="50"/>
                  </a:cubicBezTo>
                  <a:cubicBezTo>
                    <a:pt x="60" y="60"/>
                    <a:pt x="70" y="69"/>
                    <a:pt x="79" y="78"/>
                  </a:cubicBezTo>
                  <a:cubicBezTo>
                    <a:pt x="80" y="79"/>
                    <a:pt x="80" y="79"/>
                    <a:pt x="81" y="80"/>
                  </a:cubicBezTo>
                  <a:close/>
                </a:path>
              </a:pathLst>
            </a:custGeom>
            <a:solidFill>
              <a:schemeClr val="bg1"/>
            </a:solidFill>
            <a:ln>
              <a:noFill/>
            </a:ln>
          </p:spPr>
          <p:txBody>
            <a:bodyPr vert="horz" wrap="square" lIns="68580" tIns="34290" rIns="68580" bIns="34290" numCol="1" anchor="t" anchorCtr="0" compatLnSpc="1">
              <a:prstTxWarp prst="textNoShape">
                <a:avLst/>
              </a:prstTxWarp>
            </a:bodyPr>
            <a:lstStyle/>
            <a:p>
              <a:pPr defTabSz="685800">
                <a:defRPr/>
              </a:pPr>
              <a:endParaRPr lang="en-US" sz="1350" dirty="0">
                <a:solidFill>
                  <a:srgbClr val="282F39"/>
                </a:solidFill>
                <a:latin typeface="Calibri" panose="020F0502020204030204"/>
              </a:endParaRPr>
            </a:p>
          </p:txBody>
        </p:sp>
        <p:sp>
          <p:nvSpPr>
            <p:cNvPr id="92" name="Freeform 7">
              <a:extLst>
                <a:ext uri="{FF2B5EF4-FFF2-40B4-BE49-F238E27FC236}">
                  <a16:creationId xmlns:a16="http://schemas.microsoft.com/office/drawing/2014/main" id="{F3765078-5E0B-4671-8870-D7233E1C2C33}"/>
                </a:ext>
              </a:extLst>
            </p:cNvPr>
            <p:cNvSpPr>
              <a:spLocks/>
            </p:cNvSpPr>
            <p:nvPr/>
          </p:nvSpPr>
          <p:spPr bwMode="auto">
            <a:xfrm>
              <a:off x="5449888" y="4856163"/>
              <a:ext cx="130175" cy="220663"/>
            </a:xfrm>
            <a:custGeom>
              <a:avLst/>
              <a:gdLst>
                <a:gd name="T0" fmla="*/ 37 w 40"/>
                <a:gd name="T1" fmla="*/ 0 h 68"/>
                <a:gd name="T2" fmla="*/ 40 w 40"/>
                <a:gd name="T3" fmla="*/ 2 h 68"/>
                <a:gd name="T4" fmla="*/ 40 w 40"/>
                <a:gd name="T5" fmla="*/ 67 h 68"/>
                <a:gd name="T6" fmla="*/ 40 w 40"/>
                <a:gd name="T7" fmla="*/ 68 h 68"/>
                <a:gd name="T8" fmla="*/ 0 w 40"/>
                <a:gd name="T9" fmla="*/ 68 h 68"/>
                <a:gd name="T10" fmla="*/ 0 w 40"/>
                <a:gd name="T11" fmla="*/ 34 h 68"/>
                <a:gd name="T12" fmla="*/ 1 w 40"/>
                <a:gd name="T13" fmla="*/ 32 h 68"/>
                <a:gd name="T14" fmla="*/ 37 w 40"/>
                <a:gd name="T15" fmla="*/ 0 h 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0" h="68">
                  <a:moveTo>
                    <a:pt x="37" y="0"/>
                  </a:moveTo>
                  <a:cubicBezTo>
                    <a:pt x="40" y="2"/>
                    <a:pt x="40" y="2"/>
                    <a:pt x="40" y="2"/>
                  </a:cubicBezTo>
                  <a:cubicBezTo>
                    <a:pt x="40" y="24"/>
                    <a:pt x="40" y="46"/>
                    <a:pt x="40" y="67"/>
                  </a:cubicBezTo>
                  <a:cubicBezTo>
                    <a:pt x="40" y="67"/>
                    <a:pt x="40" y="68"/>
                    <a:pt x="40" y="68"/>
                  </a:cubicBezTo>
                  <a:cubicBezTo>
                    <a:pt x="27" y="68"/>
                    <a:pt x="14" y="68"/>
                    <a:pt x="0" y="68"/>
                  </a:cubicBezTo>
                  <a:cubicBezTo>
                    <a:pt x="0" y="57"/>
                    <a:pt x="0" y="45"/>
                    <a:pt x="0" y="34"/>
                  </a:cubicBezTo>
                  <a:cubicBezTo>
                    <a:pt x="0" y="33"/>
                    <a:pt x="1" y="32"/>
                    <a:pt x="1" y="32"/>
                  </a:cubicBezTo>
                  <a:cubicBezTo>
                    <a:pt x="13" y="21"/>
                    <a:pt x="37" y="0"/>
                    <a:pt x="37" y="0"/>
                  </a:cubicBezTo>
                  <a:close/>
                </a:path>
              </a:pathLst>
            </a:custGeom>
            <a:solidFill>
              <a:schemeClr val="bg1"/>
            </a:solidFill>
            <a:ln>
              <a:noFill/>
            </a:ln>
          </p:spPr>
          <p:txBody>
            <a:bodyPr vert="horz" wrap="square" lIns="68580" tIns="34290" rIns="68580" bIns="34290" numCol="1" anchor="t" anchorCtr="0" compatLnSpc="1">
              <a:prstTxWarp prst="textNoShape">
                <a:avLst/>
              </a:prstTxWarp>
            </a:bodyPr>
            <a:lstStyle/>
            <a:p>
              <a:pPr defTabSz="685800">
                <a:defRPr/>
              </a:pPr>
              <a:endParaRPr lang="en-US" sz="1350" dirty="0">
                <a:solidFill>
                  <a:srgbClr val="282F39"/>
                </a:solidFill>
                <a:latin typeface="Calibri" panose="020F0502020204030204"/>
              </a:endParaRPr>
            </a:p>
          </p:txBody>
        </p:sp>
        <p:sp>
          <p:nvSpPr>
            <p:cNvPr id="93" name="Freeform 8">
              <a:extLst>
                <a:ext uri="{FF2B5EF4-FFF2-40B4-BE49-F238E27FC236}">
                  <a16:creationId xmlns:a16="http://schemas.microsoft.com/office/drawing/2014/main" id="{611C5A16-086F-46D9-BA1E-7CF2B469B6C7}"/>
                </a:ext>
              </a:extLst>
            </p:cNvPr>
            <p:cNvSpPr>
              <a:spLocks/>
            </p:cNvSpPr>
            <p:nvPr/>
          </p:nvSpPr>
          <p:spPr bwMode="auto">
            <a:xfrm>
              <a:off x="5621338" y="4895850"/>
              <a:ext cx="128588" cy="180975"/>
            </a:xfrm>
            <a:custGeom>
              <a:avLst/>
              <a:gdLst>
                <a:gd name="T0" fmla="*/ 40 w 40"/>
                <a:gd name="T1" fmla="*/ 0 h 56"/>
                <a:gd name="T2" fmla="*/ 40 w 40"/>
                <a:gd name="T3" fmla="*/ 56 h 56"/>
                <a:gd name="T4" fmla="*/ 0 w 40"/>
                <a:gd name="T5" fmla="*/ 56 h 56"/>
                <a:gd name="T6" fmla="*/ 0 w 40"/>
                <a:gd name="T7" fmla="*/ 2 h 56"/>
                <a:gd name="T8" fmla="*/ 14 w 40"/>
                <a:gd name="T9" fmla="*/ 17 h 56"/>
                <a:gd name="T10" fmla="*/ 21 w 40"/>
                <a:gd name="T11" fmla="*/ 17 h 56"/>
                <a:gd name="T12" fmla="*/ 40 w 40"/>
                <a:gd name="T13" fmla="*/ 0 h 56"/>
              </a:gdLst>
              <a:ahLst/>
              <a:cxnLst>
                <a:cxn ang="0">
                  <a:pos x="T0" y="T1"/>
                </a:cxn>
                <a:cxn ang="0">
                  <a:pos x="T2" y="T3"/>
                </a:cxn>
                <a:cxn ang="0">
                  <a:pos x="T4" y="T5"/>
                </a:cxn>
                <a:cxn ang="0">
                  <a:pos x="T6" y="T7"/>
                </a:cxn>
                <a:cxn ang="0">
                  <a:pos x="T8" y="T9"/>
                </a:cxn>
                <a:cxn ang="0">
                  <a:pos x="T10" y="T11"/>
                </a:cxn>
                <a:cxn ang="0">
                  <a:pos x="T12" y="T13"/>
                </a:cxn>
              </a:cxnLst>
              <a:rect l="0" t="0" r="r" b="b"/>
              <a:pathLst>
                <a:path w="40" h="56">
                  <a:moveTo>
                    <a:pt x="40" y="0"/>
                  </a:moveTo>
                  <a:cubicBezTo>
                    <a:pt x="40" y="19"/>
                    <a:pt x="40" y="37"/>
                    <a:pt x="40" y="56"/>
                  </a:cubicBezTo>
                  <a:cubicBezTo>
                    <a:pt x="27" y="56"/>
                    <a:pt x="14" y="56"/>
                    <a:pt x="0" y="56"/>
                  </a:cubicBezTo>
                  <a:cubicBezTo>
                    <a:pt x="0" y="39"/>
                    <a:pt x="0" y="2"/>
                    <a:pt x="0" y="2"/>
                  </a:cubicBezTo>
                  <a:cubicBezTo>
                    <a:pt x="0" y="2"/>
                    <a:pt x="10" y="12"/>
                    <a:pt x="14" y="17"/>
                  </a:cubicBezTo>
                  <a:cubicBezTo>
                    <a:pt x="16" y="19"/>
                    <a:pt x="18" y="20"/>
                    <a:pt x="21" y="17"/>
                  </a:cubicBezTo>
                  <a:cubicBezTo>
                    <a:pt x="27" y="11"/>
                    <a:pt x="33" y="6"/>
                    <a:pt x="40" y="0"/>
                  </a:cubicBezTo>
                  <a:close/>
                </a:path>
              </a:pathLst>
            </a:custGeom>
            <a:solidFill>
              <a:schemeClr val="bg1"/>
            </a:solidFill>
            <a:ln>
              <a:noFill/>
            </a:ln>
          </p:spPr>
          <p:txBody>
            <a:bodyPr vert="horz" wrap="square" lIns="68580" tIns="34290" rIns="68580" bIns="34290" numCol="1" anchor="t" anchorCtr="0" compatLnSpc="1">
              <a:prstTxWarp prst="textNoShape">
                <a:avLst/>
              </a:prstTxWarp>
            </a:bodyPr>
            <a:lstStyle/>
            <a:p>
              <a:pPr defTabSz="685800">
                <a:defRPr/>
              </a:pPr>
              <a:endParaRPr lang="en-US" sz="1350" dirty="0">
                <a:solidFill>
                  <a:srgbClr val="282F39"/>
                </a:solidFill>
                <a:latin typeface="Calibri" panose="020F0502020204030204"/>
              </a:endParaRPr>
            </a:p>
          </p:txBody>
        </p:sp>
      </p:grpSp>
      <p:pic>
        <p:nvPicPr>
          <p:cNvPr id="3" name="Resim 2"/>
          <p:cNvPicPr>
            <a:picLocks noChangeAspect="1"/>
          </p:cNvPicPr>
          <p:nvPr/>
        </p:nvPicPr>
        <p:blipFill>
          <a:blip r:embed="rId2"/>
          <a:stretch>
            <a:fillRect/>
          </a:stretch>
        </p:blipFill>
        <p:spPr>
          <a:xfrm>
            <a:off x="7390275" y="1575127"/>
            <a:ext cx="1753725" cy="977158"/>
          </a:xfrm>
          <a:prstGeom prst="rect">
            <a:avLst/>
          </a:prstGeom>
        </p:spPr>
      </p:pic>
      <p:pic>
        <p:nvPicPr>
          <p:cNvPr id="5" name="Resim 4"/>
          <p:cNvPicPr>
            <a:picLocks noChangeAspect="1"/>
          </p:cNvPicPr>
          <p:nvPr/>
        </p:nvPicPr>
        <p:blipFill>
          <a:blip r:embed="rId3"/>
          <a:stretch>
            <a:fillRect/>
          </a:stretch>
        </p:blipFill>
        <p:spPr>
          <a:xfrm>
            <a:off x="7394659" y="2720078"/>
            <a:ext cx="1749341" cy="941080"/>
          </a:xfrm>
          <a:prstGeom prst="rect">
            <a:avLst/>
          </a:prstGeom>
        </p:spPr>
      </p:pic>
      <p:sp>
        <p:nvSpPr>
          <p:cNvPr id="6" name="Dikdörtgen 5"/>
          <p:cNvSpPr/>
          <p:nvPr/>
        </p:nvSpPr>
        <p:spPr>
          <a:xfrm>
            <a:off x="1495521" y="4839302"/>
            <a:ext cx="4654037" cy="954107"/>
          </a:xfrm>
          <a:prstGeom prst="rect">
            <a:avLst/>
          </a:prstGeom>
        </p:spPr>
        <p:txBody>
          <a:bodyPr wrap="square" anchor="ctr">
            <a:spAutoFit/>
          </a:bodyPr>
          <a:lstStyle/>
          <a:p>
            <a:pPr lvl="0" defTabSz="685800">
              <a:defRPr/>
            </a:pPr>
            <a:r>
              <a:rPr lang="en-us" sz="1400" dirty="0">
                <a:solidFill>
                  <a:prstClr val="black"/>
                </a:solidFill>
                <a:latin typeface="Calibri Regular"/>
              </a:rPr>
              <a:t>The family should consider the young person as an individual and should be supportive to him/her</a:t>
            </a:r>
            <a:r>
              <a:rPr lang="tr-TR" sz="1400" dirty="0">
                <a:solidFill>
                  <a:prstClr val="black"/>
                </a:solidFill>
                <a:latin typeface="Calibri Regular"/>
              </a:rPr>
              <a:t>. </a:t>
            </a:r>
            <a:r>
              <a:rPr lang="en-us" sz="1400" dirty="0">
                <a:solidFill>
                  <a:prstClr val="black"/>
                </a:solidFill>
                <a:latin typeface="Calibri Regular"/>
              </a:rPr>
              <a:t>This is because the </a:t>
            </a:r>
            <a:r>
              <a:rPr lang="en-us" sz="1400" dirty="0">
                <a:latin typeface="Calibri Regular"/>
              </a:rPr>
              <a:t>behavior of starting to smoke for attracting the attention of someone develops as a natural reflection of the puberty.</a:t>
            </a:r>
            <a:endParaRPr lang="tr-TR" sz="1400" dirty="0">
              <a:solidFill>
                <a:prstClr val="black"/>
              </a:solidFill>
              <a:latin typeface="Calibri Regular"/>
            </a:endParaRPr>
          </a:p>
        </p:txBody>
      </p:sp>
      <p:sp>
        <p:nvSpPr>
          <p:cNvPr id="49" name="Rectangle 46">
            <a:extLst>
              <a:ext uri="{FF2B5EF4-FFF2-40B4-BE49-F238E27FC236}">
                <a16:creationId xmlns:a16="http://schemas.microsoft.com/office/drawing/2014/main" id="{05AC81D0-D0BF-0647-A519-ADB09DB49C7A}"/>
              </a:ext>
            </a:extLst>
          </p:cNvPr>
          <p:cNvSpPr/>
          <p:nvPr/>
        </p:nvSpPr>
        <p:spPr>
          <a:xfrm flipV="1">
            <a:off x="342900" y="1367599"/>
            <a:ext cx="8524875" cy="64719"/>
          </a:xfrm>
          <a:prstGeom prst="rect">
            <a:avLst/>
          </a:prstGeom>
          <a:solidFill>
            <a:srgbClr val="00B1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dirty="0">
              <a:solidFill>
                <a:srgbClr val="FFFFFF"/>
              </a:solidFill>
              <a:latin typeface="Calibri" panose="020F0502020204030204"/>
            </a:endParaRPr>
          </a:p>
        </p:txBody>
      </p:sp>
      <p:sp>
        <p:nvSpPr>
          <p:cNvPr id="50" name="Dikdörtgen 49">
            <a:extLst>
              <a:ext uri="{FF2B5EF4-FFF2-40B4-BE49-F238E27FC236}">
                <a16:creationId xmlns:a16="http://schemas.microsoft.com/office/drawing/2014/main" id="{57165D6F-813F-5042-8CB2-0415149B1693}"/>
              </a:ext>
            </a:extLst>
          </p:cNvPr>
          <p:cNvSpPr/>
          <p:nvPr/>
        </p:nvSpPr>
        <p:spPr>
          <a:xfrm>
            <a:off x="146905" y="52188"/>
            <a:ext cx="8118414" cy="1015663"/>
          </a:xfrm>
          <a:prstGeom prst="rect">
            <a:avLst/>
          </a:prstGeom>
        </p:spPr>
        <p:txBody>
          <a:bodyPr wrap="square">
            <a:spAutoFit/>
          </a:bodyPr>
          <a:lstStyle/>
          <a:p>
            <a:r>
              <a:rPr lang="tr-TR" sz="4200" b="1" spc="-200" dirty="0" err="1" smtClean="0">
                <a:solidFill>
                  <a:srgbClr val="00B158"/>
                </a:solidFill>
                <a:ea typeface="+mj-ea"/>
                <a:cs typeface="+mj-cs"/>
              </a:rPr>
              <a:t>Effect</a:t>
            </a:r>
            <a:r>
              <a:rPr lang="tr-TR" sz="4200" b="1" spc="-200" dirty="0" smtClean="0">
                <a:solidFill>
                  <a:srgbClr val="00B158"/>
                </a:solidFill>
                <a:ea typeface="+mj-ea"/>
                <a:cs typeface="+mj-cs"/>
              </a:rPr>
              <a:t> of </a:t>
            </a:r>
            <a:r>
              <a:rPr lang="tr-TR" sz="4200" b="1" spc="-200" dirty="0" err="1" smtClean="0">
                <a:solidFill>
                  <a:srgbClr val="00B158"/>
                </a:solidFill>
                <a:ea typeface="+mj-ea"/>
                <a:cs typeface="+mj-cs"/>
              </a:rPr>
              <a:t>Family</a:t>
            </a:r>
            <a:r>
              <a:rPr lang="tr-TR" sz="4200" b="1" spc="-200" dirty="0" smtClean="0">
                <a:solidFill>
                  <a:srgbClr val="00B158"/>
                </a:solidFill>
                <a:ea typeface="+mj-ea"/>
                <a:cs typeface="+mj-cs"/>
              </a:rPr>
              <a:t> in </a:t>
            </a:r>
            <a:r>
              <a:rPr lang="en-US" sz="4200" b="1" spc="-200" dirty="0" smtClean="0">
                <a:solidFill>
                  <a:srgbClr val="00B158"/>
                </a:solidFill>
                <a:ea typeface="+mj-ea"/>
                <a:cs typeface="+mj-cs"/>
              </a:rPr>
              <a:t>Tobacco </a:t>
            </a:r>
            <a:r>
              <a:rPr lang="en-US" sz="4200" b="1" spc="-200" dirty="0">
                <a:solidFill>
                  <a:srgbClr val="00B158"/>
                </a:solidFill>
                <a:ea typeface="+mj-ea"/>
                <a:cs typeface="+mj-cs"/>
              </a:rPr>
              <a:t>Addiction</a:t>
            </a:r>
            <a:endParaRPr lang="tr-TR" sz="4200" b="1" spc="-200" dirty="0">
              <a:solidFill>
                <a:srgbClr val="00B158"/>
              </a:solidFill>
              <a:ea typeface="+mj-ea"/>
              <a:cs typeface="+mj-cs"/>
            </a:endParaRPr>
          </a:p>
          <a:p>
            <a:endParaRPr lang="tr-TR" dirty="0"/>
          </a:p>
        </p:txBody>
      </p:sp>
    </p:spTree>
    <p:extLst>
      <p:ext uri="{BB962C8B-B14F-4D97-AF65-F5344CB8AC3E}">
        <p14:creationId xmlns:p14="http://schemas.microsoft.com/office/powerpoint/2010/main" val="200739965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346362" y="198457"/>
            <a:ext cx="8797633" cy="655781"/>
          </a:xfrm>
        </p:spPr>
        <p:txBody>
          <a:bodyPr>
            <a:normAutofit fontScale="90000"/>
          </a:bodyPr>
          <a:lstStyle/>
          <a:p>
            <a:r>
              <a:rPr lang="en-US" sz="3600" spc="-150" dirty="0" smtClean="0">
                <a:latin typeface="Calibri Regular"/>
                <a:ea typeface="Tahoma" panose="020B0604030504040204" pitchFamily="34" charset="0"/>
                <a:cs typeface="Tahoma" panose="020B0604030504040204" pitchFamily="34" charset="0"/>
              </a:rPr>
              <a:t> </a:t>
            </a:r>
            <a:r>
              <a:rPr lang="tr-TR" sz="3600" spc="-150" dirty="0" err="1" smtClean="0">
                <a:latin typeface="Calibri Regular"/>
                <a:ea typeface="Tahoma" panose="020B0604030504040204" pitchFamily="34" charset="0"/>
                <a:cs typeface="Tahoma" panose="020B0604030504040204" pitchFamily="34" charset="0"/>
              </a:rPr>
              <a:t>Effect</a:t>
            </a:r>
            <a:r>
              <a:rPr lang="tr-TR" sz="3600" spc="-150" dirty="0" smtClean="0">
                <a:latin typeface="Calibri Regular"/>
                <a:ea typeface="Tahoma" panose="020B0604030504040204" pitchFamily="34" charset="0"/>
                <a:cs typeface="Tahoma" panose="020B0604030504040204" pitchFamily="34" charset="0"/>
              </a:rPr>
              <a:t> of </a:t>
            </a:r>
            <a:r>
              <a:rPr lang="tr-TR" sz="3600" spc="-150" dirty="0" err="1" smtClean="0">
                <a:latin typeface="Calibri Regular"/>
                <a:ea typeface="Tahoma" panose="020B0604030504040204" pitchFamily="34" charset="0"/>
                <a:cs typeface="Tahoma" panose="020B0604030504040204" pitchFamily="34" charset="0"/>
              </a:rPr>
              <a:t>Family</a:t>
            </a:r>
            <a:r>
              <a:rPr lang="tr-TR" sz="3600" spc="-150" dirty="0" smtClean="0">
                <a:latin typeface="Calibri Regular"/>
                <a:ea typeface="Tahoma" panose="020B0604030504040204" pitchFamily="34" charset="0"/>
                <a:cs typeface="Tahoma" panose="020B0604030504040204" pitchFamily="34" charset="0"/>
              </a:rPr>
              <a:t> in </a:t>
            </a:r>
            <a:r>
              <a:rPr lang="en-US" sz="3600" spc="-150" dirty="0" smtClean="0">
                <a:latin typeface="Calibri Regular"/>
                <a:ea typeface="Tahoma" panose="020B0604030504040204" pitchFamily="34" charset="0"/>
                <a:cs typeface="Tahoma" panose="020B0604030504040204" pitchFamily="34" charset="0"/>
              </a:rPr>
              <a:t>Substance</a:t>
            </a:r>
            <a:r>
              <a:rPr lang="tr-TR" sz="3600" spc="-150" dirty="0" smtClean="0">
                <a:latin typeface="Calibri Regular"/>
                <a:ea typeface="Tahoma" panose="020B0604030504040204" pitchFamily="34" charset="0"/>
                <a:cs typeface="Tahoma" panose="020B0604030504040204" pitchFamily="34" charset="0"/>
              </a:rPr>
              <a:t> </a:t>
            </a:r>
            <a:r>
              <a:rPr lang="tr-TR" sz="3600" spc="-150" dirty="0" err="1">
                <a:latin typeface="Calibri Regular"/>
                <a:ea typeface="Tahoma" panose="020B0604030504040204" pitchFamily="34" charset="0"/>
                <a:cs typeface="Tahoma" panose="020B0604030504040204" pitchFamily="34" charset="0"/>
              </a:rPr>
              <a:t>and</a:t>
            </a:r>
            <a:r>
              <a:rPr lang="tr-TR" sz="3600" spc="-150" dirty="0">
                <a:latin typeface="Calibri Regular"/>
                <a:ea typeface="Tahoma" panose="020B0604030504040204" pitchFamily="34" charset="0"/>
                <a:cs typeface="Tahoma" panose="020B0604030504040204" pitchFamily="34" charset="0"/>
              </a:rPr>
              <a:t> </a:t>
            </a:r>
            <a:r>
              <a:rPr lang="tr-TR" sz="3600" spc="-150" dirty="0" err="1" smtClean="0">
                <a:latin typeface="Calibri Regular"/>
                <a:ea typeface="Tahoma" panose="020B0604030504040204" pitchFamily="34" charset="0"/>
                <a:cs typeface="Tahoma" panose="020B0604030504040204" pitchFamily="34" charset="0"/>
              </a:rPr>
              <a:t>Alcohol</a:t>
            </a:r>
            <a:r>
              <a:rPr lang="tr-TR" sz="3600" spc="-150" dirty="0" smtClean="0">
                <a:latin typeface="Calibri Regular"/>
                <a:ea typeface="Tahoma" panose="020B0604030504040204" pitchFamily="34" charset="0"/>
                <a:cs typeface="Tahoma" panose="020B0604030504040204" pitchFamily="34" charset="0"/>
              </a:rPr>
              <a:t> </a:t>
            </a:r>
            <a:r>
              <a:rPr lang="tr-TR" sz="3600" spc="-150" dirty="0" err="1" smtClean="0">
                <a:latin typeface="Calibri Regular"/>
                <a:ea typeface="Tahoma" panose="020B0604030504040204" pitchFamily="34" charset="0"/>
                <a:cs typeface="Tahoma" panose="020B0604030504040204" pitchFamily="34" charset="0"/>
              </a:rPr>
              <a:t>Addiction</a:t>
            </a:r>
            <a:r>
              <a:rPr lang="en-US" sz="3600" spc="-150" dirty="0" smtClean="0">
                <a:latin typeface="Calibri Regular"/>
                <a:ea typeface="Tahoma" panose="020B0604030504040204" pitchFamily="34" charset="0"/>
                <a:cs typeface="Tahoma" panose="020B0604030504040204" pitchFamily="34" charset="0"/>
              </a:rPr>
              <a:t> </a:t>
            </a:r>
            <a:endParaRPr lang="en-US" sz="3600" spc="-150" dirty="0">
              <a:latin typeface="Calibri Regular"/>
              <a:ea typeface="Tahoma" panose="020B0604030504040204" pitchFamily="34" charset="0"/>
              <a:cs typeface="Tahoma" panose="020B0604030504040204" pitchFamily="34" charset="0"/>
            </a:endParaRPr>
          </a:p>
        </p:txBody>
      </p:sp>
      <p:sp>
        <p:nvSpPr>
          <p:cNvPr id="4" name="Slayt Numarası Yer Tutucusu 3"/>
          <p:cNvSpPr>
            <a:spLocks noGrp="1"/>
          </p:cNvSpPr>
          <p:nvPr>
            <p:ph type="sldNum" sz="quarter" idx="12"/>
          </p:nvPr>
        </p:nvSpPr>
        <p:spPr/>
        <p:txBody>
          <a:bodyPr/>
          <a:lstStyle/>
          <a:p>
            <a:fld id="{79FA34DF-5BD5-4844-939F-F3231C9C8646}" type="slidenum">
              <a:rPr lang="tr-TR" smtClean="0"/>
              <a:pPr/>
              <a:t>9</a:t>
            </a:fld>
            <a:endParaRPr lang="tr-TR" dirty="0"/>
          </a:p>
        </p:txBody>
      </p:sp>
      <p:sp>
        <p:nvSpPr>
          <p:cNvPr id="3" name="Dikdörtgen 2"/>
          <p:cNvSpPr/>
          <p:nvPr/>
        </p:nvSpPr>
        <p:spPr>
          <a:xfrm>
            <a:off x="346362" y="1074380"/>
            <a:ext cx="8399432" cy="1477328"/>
          </a:xfrm>
          <a:prstGeom prst="rect">
            <a:avLst/>
          </a:prstGeom>
        </p:spPr>
        <p:txBody>
          <a:bodyPr wrap="square">
            <a:spAutoFit/>
          </a:bodyPr>
          <a:lstStyle/>
          <a:p>
            <a:r>
              <a:rPr lang="en-US" dirty="0">
                <a:latin typeface="Calibri Regular"/>
                <a:ea typeface="Tahoma" panose="020B0604030504040204" pitchFamily="34" charset="0"/>
                <a:cs typeface="Tahoma" panose="020B0604030504040204" pitchFamily="34" charset="0"/>
              </a:rPr>
              <a:t>Family dynamics play an important role in a child’s life. </a:t>
            </a:r>
          </a:p>
          <a:p>
            <a:r>
              <a:rPr lang="en-US" dirty="0">
                <a:latin typeface="Calibri Regular"/>
                <a:ea typeface="Tahoma" panose="020B0604030504040204" pitchFamily="34" charset="0"/>
                <a:cs typeface="Tahoma" panose="020B0604030504040204" pitchFamily="34" charset="0"/>
              </a:rPr>
              <a:t>Some such dynamics may lead children to try or use substances, and ultimately, to develop an addiction. </a:t>
            </a:r>
          </a:p>
          <a:p>
            <a:r>
              <a:rPr lang="en-US" dirty="0">
                <a:latin typeface="Calibri Regular"/>
                <a:ea typeface="Tahoma" panose="020B0604030504040204" pitchFamily="34" charset="0"/>
                <a:cs typeface="Tahoma" panose="020B0604030504040204" pitchFamily="34" charset="0"/>
              </a:rPr>
              <a:t>On the other hand, some of these dynamics can steer children away from such substances.</a:t>
            </a:r>
          </a:p>
        </p:txBody>
      </p:sp>
      <p:sp>
        <p:nvSpPr>
          <p:cNvPr id="5" name="Dikdörtgen 4"/>
          <p:cNvSpPr/>
          <p:nvPr/>
        </p:nvSpPr>
        <p:spPr>
          <a:xfrm>
            <a:off x="346363" y="3172317"/>
            <a:ext cx="3374737" cy="2954655"/>
          </a:xfrm>
          <a:prstGeom prst="rect">
            <a:avLst/>
          </a:prstGeom>
        </p:spPr>
        <p:txBody>
          <a:bodyPr wrap="square">
            <a:spAutoFit/>
          </a:bodyPr>
          <a:lstStyle/>
          <a:p>
            <a:pPr algn="ctr"/>
            <a:r>
              <a:rPr lang="en-US" b="1" dirty="0">
                <a:latin typeface="Calibri Regular"/>
                <a:ea typeface="Tahoma" panose="020B0604030504040204" pitchFamily="34" charset="0"/>
                <a:cs typeface="Tahoma" panose="020B0604030504040204" pitchFamily="34" charset="0"/>
              </a:rPr>
              <a:t>Protective Factors</a:t>
            </a:r>
          </a:p>
          <a:p>
            <a:pPr algn="ctr"/>
            <a:endParaRPr lang="en-US" sz="800" b="1" dirty="0">
              <a:latin typeface="Calibri Regular"/>
              <a:ea typeface="Tahoma" panose="020B0604030504040204" pitchFamily="34" charset="0"/>
              <a:cs typeface="Tahoma" panose="020B0604030504040204" pitchFamily="34" charset="0"/>
            </a:endParaRPr>
          </a:p>
          <a:p>
            <a:pPr marL="342900" indent="-342900">
              <a:buFont typeface="+mj-lt"/>
              <a:buAutoNum type="arabicPeriod"/>
            </a:pPr>
            <a:r>
              <a:rPr lang="en-US" sz="1600" dirty="0">
                <a:latin typeface="Calibri Regular"/>
                <a:ea typeface="Tahoma" panose="020B0604030504040204" pitchFamily="34" charset="0"/>
                <a:cs typeface="Tahoma" panose="020B0604030504040204" pitchFamily="34" charset="0"/>
              </a:rPr>
              <a:t>Strong bond between the child and parents</a:t>
            </a:r>
          </a:p>
          <a:p>
            <a:pPr marL="342900" indent="-342900">
              <a:buFont typeface="+mj-lt"/>
              <a:buAutoNum type="arabicPeriod"/>
            </a:pPr>
            <a:r>
              <a:rPr lang="en-US" sz="1600" dirty="0">
                <a:latin typeface="Calibri Regular"/>
                <a:ea typeface="Tahoma" panose="020B0604030504040204" pitchFamily="34" charset="0"/>
                <a:cs typeface="Tahoma" panose="020B0604030504040204" pitchFamily="34" charset="0"/>
              </a:rPr>
              <a:t>Monitoring your child’s activities</a:t>
            </a:r>
          </a:p>
          <a:p>
            <a:pPr marL="342900" indent="-342900">
              <a:buFont typeface="+mj-lt"/>
              <a:buAutoNum type="arabicPeriod"/>
            </a:pPr>
            <a:r>
              <a:rPr lang="en-US" sz="1600" dirty="0">
                <a:latin typeface="Calibri Regular"/>
                <a:ea typeface="Tahoma" panose="020B0604030504040204" pitchFamily="34" charset="0"/>
                <a:cs typeface="Tahoma" panose="020B0604030504040204" pitchFamily="34" charset="0"/>
              </a:rPr>
              <a:t>Supportive attitude, providing sufficient support for a child’s financial, emotional, cognitive and social needs</a:t>
            </a:r>
          </a:p>
          <a:p>
            <a:pPr marL="342900" indent="-342900">
              <a:buFont typeface="+mj-lt"/>
              <a:buAutoNum type="arabicPeriod"/>
            </a:pPr>
            <a:r>
              <a:rPr lang="en-US" sz="1600" dirty="0">
                <a:latin typeface="Calibri Regular"/>
                <a:ea typeface="Tahoma" panose="020B0604030504040204" pitchFamily="34" charset="0"/>
                <a:cs typeface="Tahoma" panose="020B0604030504040204" pitchFamily="34" charset="0"/>
              </a:rPr>
              <a:t>Setting clear and consistent boundaries</a:t>
            </a:r>
            <a:endParaRPr lang="en-US" dirty="0">
              <a:latin typeface="Calibri Regular"/>
              <a:ea typeface="Tahoma" panose="020B0604030504040204" pitchFamily="34" charset="0"/>
              <a:cs typeface="Tahoma" panose="020B0604030504040204" pitchFamily="34" charset="0"/>
            </a:endParaRPr>
          </a:p>
        </p:txBody>
      </p:sp>
      <p:sp>
        <p:nvSpPr>
          <p:cNvPr id="7" name="Dikdörtgen 6"/>
          <p:cNvSpPr/>
          <p:nvPr/>
        </p:nvSpPr>
        <p:spPr>
          <a:xfrm>
            <a:off x="5616073" y="3172317"/>
            <a:ext cx="2959527" cy="2954655"/>
          </a:xfrm>
          <a:prstGeom prst="rect">
            <a:avLst/>
          </a:prstGeom>
        </p:spPr>
        <p:txBody>
          <a:bodyPr wrap="square">
            <a:spAutoFit/>
          </a:bodyPr>
          <a:lstStyle/>
          <a:p>
            <a:pPr algn="ctr"/>
            <a:r>
              <a:rPr lang="en-US" b="1" dirty="0">
                <a:latin typeface="Calibri Regular"/>
                <a:ea typeface="Tahoma" panose="020B0604030504040204" pitchFamily="34" charset="0"/>
                <a:cs typeface="Tahoma" panose="020B0604030504040204" pitchFamily="34" charset="0"/>
              </a:rPr>
              <a:t>Risk Factors</a:t>
            </a:r>
          </a:p>
          <a:p>
            <a:pPr algn="ctr"/>
            <a:endParaRPr lang="en-US" sz="800" b="1" dirty="0">
              <a:latin typeface="Calibri Regular"/>
              <a:ea typeface="Tahoma" panose="020B0604030504040204" pitchFamily="34" charset="0"/>
              <a:cs typeface="Tahoma" panose="020B0604030504040204" pitchFamily="34" charset="0"/>
            </a:endParaRPr>
          </a:p>
          <a:p>
            <a:pPr marL="342900" indent="-342900">
              <a:buFont typeface="+mj-lt"/>
              <a:buAutoNum type="arabicPeriod"/>
            </a:pPr>
            <a:r>
              <a:rPr lang="en-US" sz="1600" dirty="0">
                <a:latin typeface="Calibri Regular"/>
                <a:ea typeface="Tahoma" panose="020B0604030504040204" pitchFamily="34" charset="0"/>
                <a:cs typeface="Tahoma" panose="020B0604030504040204" pitchFamily="34" charset="0"/>
              </a:rPr>
              <a:t>Parents with mental health problems or addictions, chaotic families</a:t>
            </a:r>
          </a:p>
          <a:p>
            <a:pPr marL="342900" indent="-342900">
              <a:buFont typeface="+mj-lt"/>
              <a:buAutoNum type="arabicPeriod"/>
            </a:pPr>
            <a:r>
              <a:rPr lang="en-US" sz="1600" dirty="0">
                <a:latin typeface="Calibri Regular"/>
                <a:ea typeface="Tahoma" panose="020B0604030504040204" pitchFamily="34" charset="0"/>
                <a:cs typeface="Tahoma" panose="020B0604030504040204" pitchFamily="34" charset="0"/>
              </a:rPr>
              <a:t>Ineffective parenting styles</a:t>
            </a:r>
          </a:p>
          <a:p>
            <a:pPr marL="342900" indent="-342900">
              <a:buFont typeface="+mj-lt"/>
              <a:buAutoNum type="arabicPeriod"/>
            </a:pPr>
            <a:r>
              <a:rPr lang="en-US" sz="1600" dirty="0">
                <a:latin typeface="Calibri Regular"/>
                <a:ea typeface="Tahoma" panose="020B0604030504040204" pitchFamily="34" charset="0"/>
                <a:cs typeface="Tahoma" panose="020B0604030504040204" pitchFamily="34" charset="0"/>
              </a:rPr>
              <a:t>Uncaring parents, low level of attachment between the child and parents</a:t>
            </a:r>
          </a:p>
          <a:p>
            <a:pPr marL="342900" indent="-342900">
              <a:buFont typeface="+mj-lt"/>
              <a:buAutoNum type="arabicPeriod"/>
            </a:pPr>
            <a:r>
              <a:rPr lang="en-US" sz="1600" dirty="0">
                <a:latin typeface="Calibri Regular"/>
                <a:ea typeface="Tahoma" panose="020B0604030504040204" pitchFamily="34" charset="0"/>
                <a:cs typeface="Tahoma" panose="020B0604030504040204" pitchFamily="34" charset="0"/>
              </a:rPr>
              <a:t>Supportive family attitude towards substance use </a:t>
            </a:r>
          </a:p>
        </p:txBody>
      </p:sp>
      <p:pic>
        <p:nvPicPr>
          <p:cNvPr id="13" name="Resim 12">
            <a:extLst>
              <a:ext uri="{FF2B5EF4-FFF2-40B4-BE49-F238E27FC236}">
                <a16:creationId xmlns:a16="http://schemas.microsoft.com/office/drawing/2014/main" id="{D78AC3EC-5D23-D54E-BE38-736162B88331}"/>
              </a:ext>
            </a:extLst>
          </p:cNvPr>
          <p:cNvPicPr>
            <a:picLocks noChangeAspect="1"/>
          </p:cNvPicPr>
          <p:nvPr/>
        </p:nvPicPr>
        <p:blipFill>
          <a:blip r:embed="rId2"/>
          <a:stretch>
            <a:fillRect/>
          </a:stretch>
        </p:blipFill>
        <p:spPr>
          <a:xfrm>
            <a:off x="1977088" y="2573363"/>
            <a:ext cx="663659" cy="485771"/>
          </a:xfrm>
          <a:prstGeom prst="rect">
            <a:avLst/>
          </a:prstGeom>
        </p:spPr>
      </p:pic>
      <p:pic>
        <p:nvPicPr>
          <p:cNvPr id="14" name="Resim 13">
            <a:extLst>
              <a:ext uri="{FF2B5EF4-FFF2-40B4-BE49-F238E27FC236}">
                <a16:creationId xmlns:a16="http://schemas.microsoft.com/office/drawing/2014/main" id="{FF84035E-C632-CA43-86C4-F8AFB0010669}"/>
              </a:ext>
            </a:extLst>
          </p:cNvPr>
          <p:cNvPicPr>
            <a:picLocks noChangeAspect="1"/>
          </p:cNvPicPr>
          <p:nvPr/>
        </p:nvPicPr>
        <p:blipFill>
          <a:blip r:embed="rId3"/>
          <a:stretch>
            <a:fillRect/>
          </a:stretch>
        </p:blipFill>
        <p:spPr>
          <a:xfrm>
            <a:off x="6832600" y="2512963"/>
            <a:ext cx="625471" cy="625471"/>
          </a:xfrm>
          <a:prstGeom prst="rect">
            <a:avLst/>
          </a:prstGeom>
        </p:spPr>
      </p:pic>
      <p:pic>
        <p:nvPicPr>
          <p:cNvPr id="17" name="Resim 16">
            <a:extLst>
              <a:ext uri="{FF2B5EF4-FFF2-40B4-BE49-F238E27FC236}">
                <a16:creationId xmlns:a16="http://schemas.microsoft.com/office/drawing/2014/main" id="{4EE5D9D9-5821-4848-AFA7-4DF5FA1AEFB3}"/>
              </a:ext>
            </a:extLst>
          </p:cNvPr>
          <p:cNvPicPr>
            <a:picLocks noChangeAspect="1"/>
          </p:cNvPicPr>
          <p:nvPr/>
        </p:nvPicPr>
        <p:blipFill>
          <a:blip r:embed="rId4"/>
          <a:stretch>
            <a:fillRect/>
          </a:stretch>
        </p:blipFill>
        <p:spPr>
          <a:xfrm>
            <a:off x="3887297" y="3515497"/>
            <a:ext cx="1562578" cy="1655927"/>
          </a:xfrm>
          <a:prstGeom prst="rect">
            <a:avLst/>
          </a:prstGeom>
        </p:spPr>
      </p:pic>
    </p:spTree>
    <p:extLst>
      <p:ext uri="{BB962C8B-B14F-4D97-AF65-F5344CB8AC3E}">
        <p14:creationId xmlns:p14="http://schemas.microsoft.com/office/powerpoint/2010/main" val="256900195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eması">
  <a:themeElements>
    <a:clrScheme name="Office Teması">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eması">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eması">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6">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38D4B5BC-BA9D-45CC-9CE6-2BCCAA5E57FE}">
  <we:reference id="wa104178141" version="3.10.0.152" store="tr-TR" storeType="OMEX"/>
  <we:alternateReferences>
    <we:reference id="WA104178141" version="3.10.0.152" store="WA104178141" storeType="OMEX"/>
  </we:alternateReferences>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emplate>Office Theme</Template>
  <TotalTime>4032</TotalTime>
  <Words>1683</Words>
  <Application>Microsoft Office PowerPoint</Application>
  <PresentationFormat>Ekran Gösterisi (4:3)</PresentationFormat>
  <Paragraphs>165</Paragraphs>
  <Slides>28</Slides>
  <Notes>8</Notes>
  <HiddenSlides>0</HiddenSlides>
  <MMClips>0</MMClips>
  <ScaleCrop>false</ScaleCrop>
  <HeadingPairs>
    <vt:vector size="6" baseType="variant">
      <vt:variant>
        <vt:lpstr>Kullanılan Yazı Tipleri</vt:lpstr>
      </vt:variant>
      <vt:variant>
        <vt:i4>7</vt:i4>
      </vt:variant>
      <vt:variant>
        <vt:lpstr>Tema</vt:lpstr>
      </vt:variant>
      <vt:variant>
        <vt:i4>1</vt:i4>
      </vt:variant>
      <vt:variant>
        <vt:lpstr>Slayt Başlıkları</vt:lpstr>
      </vt:variant>
      <vt:variant>
        <vt:i4>28</vt:i4>
      </vt:variant>
    </vt:vector>
  </HeadingPairs>
  <TitlesOfParts>
    <vt:vector size="36" baseType="lpstr">
      <vt:lpstr>Adobe Caslon Pro Bold</vt:lpstr>
      <vt:lpstr>Arial</vt:lpstr>
      <vt:lpstr>Calibri</vt:lpstr>
      <vt:lpstr>Calibri Light</vt:lpstr>
      <vt:lpstr>Calibri Regular</vt:lpstr>
      <vt:lpstr>Noto Sans</vt:lpstr>
      <vt:lpstr>Tahoma</vt:lpstr>
      <vt:lpstr>Office Teması</vt:lpstr>
      <vt:lpstr>The Role of the Family in  Prevention and Rehabilitation</vt:lpstr>
      <vt:lpstr>Contents</vt:lpstr>
      <vt:lpstr>PowerPoint Sunusu</vt:lpstr>
      <vt:lpstr>Aims of Prevention</vt:lpstr>
      <vt:lpstr>Successful Prevention Strategies</vt:lpstr>
      <vt:lpstr>The Role of the Family in Prevention</vt:lpstr>
      <vt:lpstr>PowerPoint Sunusu</vt:lpstr>
      <vt:lpstr>PowerPoint Sunusu</vt:lpstr>
      <vt:lpstr> Effect of Family in Substance and Alcohol Addiction </vt:lpstr>
      <vt:lpstr>PowerPoint Sunusu</vt:lpstr>
      <vt:lpstr>PowerPoint Sunusu</vt:lpstr>
      <vt:lpstr>PowerPoint Sunusu</vt:lpstr>
      <vt:lpstr>PowerPoint Sunusu</vt:lpstr>
      <vt:lpstr>PowerPoint Sunusu</vt:lpstr>
      <vt:lpstr>PowerPoint Sunusu</vt:lpstr>
      <vt:lpstr>Treatments and the Role of the Family</vt:lpstr>
      <vt:lpstr>PowerPoint Sunusu</vt:lpstr>
      <vt:lpstr>PowerPoint Sunusu</vt:lpstr>
      <vt:lpstr>PowerPoint Sunusu</vt:lpstr>
      <vt:lpstr>PowerPoint Sunusu</vt:lpstr>
      <vt:lpstr>Substance Addiction  </vt:lpstr>
      <vt:lpstr>Treatment Stages in Substance addiction   </vt:lpstr>
      <vt:lpstr>Treatment of Substance Addiction</vt:lpstr>
      <vt:lpstr> Addiction Treatment in General</vt:lpstr>
      <vt:lpstr>PowerPoint Sunusu</vt:lpstr>
      <vt:lpstr>PowerPoint Sunusu</vt:lpstr>
      <vt:lpstr>PowerPoint Sunusu</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Caner Yıldırım</dc:creator>
  <cp:lastModifiedBy>Sultan Işık</cp:lastModifiedBy>
  <cp:revision>269</cp:revision>
  <dcterms:created xsi:type="dcterms:W3CDTF">2015-01-13T15:35:40Z</dcterms:created>
  <dcterms:modified xsi:type="dcterms:W3CDTF">2019-12-04T05:42:52Z</dcterms:modified>
</cp:coreProperties>
</file>