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 id="2147483765" r:id="rId2"/>
  </p:sldMasterIdLst>
  <p:notesMasterIdLst>
    <p:notesMasterId r:id="rId39"/>
  </p:notesMasterIdLst>
  <p:handoutMasterIdLst>
    <p:handoutMasterId r:id="rId40"/>
  </p:handoutMasterIdLst>
  <p:sldIdLst>
    <p:sldId id="278" r:id="rId3"/>
    <p:sldId id="328" r:id="rId4"/>
    <p:sldId id="331" r:id="rId5"/>
    <p:sldId id="330" r:id="rId6"/>
    <p:sldId id="333" r:id="rId7"/>
    <p:sldId id="332" r:id="rId8"/>
    <p:sldId id="318" r:id="rId9"/>
    <p:sldId id="319" r:id="rId10"/>
    <p:sldId id="320" r:id="rId11"/>
    <p:sldId id="321" r:id="rId12"/>
    <p:sldId id="323" r:id="rId13"/>
    <p:sldId id="325" r:id="rId14"/>
    <p:sldId id="326" r:id="rId15"/>
    <p:sldId id="327" r:id="rId16"/>
    <p:sldId id="288" r:id="rId17"/>
    <p:sldId id="289" r:id="rId18"/>
    <p:sldId id="350" r:id="rId19"/>
    <p:sldId id="351" r:id="rId20"/>
    <p:sldId id="296" r:id="rId21"/>
    <p:sldId id="295" r:id="rId22"/>
    <p:sldId id="297" r:id="rId23"/>
    <p:sldId id="298" r:id="rId24"/>
    <p:sldId id="299" r:id="rId25"/>
    <p:sldId id="305" r:id="rId26"/>
    <p:sldId id="306" r:id="rId27"/>
    <p:sldId id="309" r:id="rId28"/>
    <p:sldId id="310" r:id="rId29"/>
    <p:sldId id="311" r:id="rId30"/>
    <p:sldId id="312" r:id="rId31"/>
    <p:sldId id="313" r:id="rId32"/>
    <p:sldId id="314" r:id="rId33"/>
    <p:sldId id="315" r:id="rId34"/>
    <p:sldId id="316" r:id="rId35"/>
    <p:sldId id="336" r:id="rId36"/>
    <p:sldId id="338" r:id="rId37"/>
    <p:sldId id="352" r:id="rId3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EBE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p:scale>
          <a:sx n="70" d="100"/>
          <a:sy n="70" d="100"/>
        </p:scale>
        <p:origin x="-640" y="-15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EC55677-CF54-4292-A645-6A202DDA1EA5}" type="datetimeFigureOut">
              <a:rPr lang="tr-TR" smtClean="0"/>
              <a:pPr/>
              <a:t>1.12.2019</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485F79E7-8823-4DF8-A5AC-21E8CB4CD3D0}" type="slidenum">
              <a:rPr lang="tr-TR" smtClean="0"/>
              <a:pPr/>
              <a:t>‹#›</a:t>
            </a:fld>
            <a:endParaRPr lang="tr-TR"/>
          </a:p>
        </p:txBody>
      </p:sp>
    </p:spTree>
    <p:extLst>
      <p:ext uri="{BB962C8B-B14F-4D97-AF65-F5344CB8AC3E}">
        <p14:creationId xmlns:p14="http://schemas.microsoft.com/office/powerpoint/2010/main" xmlns="" val="262108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75D99E2-7F86-4AA0-A911-14B012569745}" type="datetimeFigureOut">
              <a:rPr lang="tr-TR" smtClean="0"/>
              <a:pPr/>
              <a:t>1.12.2019</a:t>
            </a:fld>
            <a:endParaRPr lang="tr-TR"/>
          </a:p>
        </p:txBody>
      </p:sp>
      <p:sp>
        <p:nvSpPr>
          <p:cNvPr id="4" name="Slayt Görüntüsü Yer Tutucusu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12F3BFD-0389-4F83-9DBD-5659E740E646}" type="slidenum">
              <a:rPr lang="tr-TR" smtClean="0"/>
              <a:pPr/>
              <a:t>‹#›</a:t>
            </a:fld>
            <a:endParaRPr lang="tr-TR"/>
          </a:p>
        </p:txBody>
      </p:sp>
    </p:spTree>
    <p:extLst>
      <p:ext uri="{BB962C8B-B14F-4D97-AF65-F5344CB8AC3E}">
        <p14:creationId xmlns:p14="http://schemas.microsoft.com/office/powerpoint/2010/main" xmlns="" val="2157773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66813" y="1241425"/>
            <a:ext cx="4464050" cy="3349625"/>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xmlns="" val="1126735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2051721" y="2130427"/>
            <a:ext cx="640648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2496475" y="3886200"/>
            <a:ext cx="52759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8898FF9C-8E4A-4FB7-BDCF-B55330E2DCF1}" type="datetime1">
              <a:rPr lang="tr-TR" smtClean="0">
                <a:solidFill>
                  <a:prstClr val="black">
                    <a:tint val="75000"/>
                  </a:prstClr>
                </a:solidFill>
              </a:rPr>
              <a:pPr/>
              <a:t>1.12.2019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5D5F8C35-FA9A-4D63-9827-1088BCB87148}" type="slidenum">
              <a:rPr lang="tr-TR" smtClean="0">
                <a:solidFill>
                  <a:prstClr val="black">
                    <a:tint val="75000"/>
                  </a:prstClr>
                </a:solidFill>
              </a:rPr>
              <a:pPr/>
              <a:t>‹#›</a:t>
            </a:fld>
            <a:endParaRPr lang="tr-TR">
              <a:solidFill>
                <a:prstClr val="black">
                  <a:tint val="75000"/>
                </a:prstClr>
              </a:solidFill>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4577" y="20638"/>
            <a:ext cx="1274763"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520975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37BA37E-E3A6-45A0-B8E3-C6D388BA13D7}" type="datetimeFigureOut">
              <a:rPr lang="en-US" smtClean="0"/>
              <a:pPr/>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932B5-1949-4C56-8BB7-9F02AB76946A}" type="slidenum">
              <a:rPr lang="en-US" smtClean="0"/>
              <a:pPr/>
              <a:t>‹#›</a:t>
            </a:fld>
            <a:endParaRPr lang="en-US"/>
          </a:p>
        </p:txBody>
      </p:sp>
    </p:spTree>
    <p:extLst>
      <p:ext uri="{BB962C8B-B14F-4D97-AF65-F5344CB8AC3E}">
        <p14:creationId xmlns:p14="http://schemas.microsoft.com/office/powerpoint/2010/main" xmlns="" val="1559142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37BA37E-E3A6-45A0-B8E3-C6D388BA13D7}" type="datetimeFigureOut">
              <a:rPr lang="en-US" smtClean="0"/>
              <a:pPr/>
              <a:t>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3932B5-1949-4C56-8BB7-9F02AB76946A}" type="slidenum">
              <a:rPr lang="en-US" smtClean="0"/>
              <a:pPr/>
              <a:t>‹#›</a:t>
            </a:fld>
            <a:endParaRPr lang="en-US"/>
          </a:p>
        </p:txBody>
      </p:sp>
    </p:spTree>
    <p:extLst>
      <p:ext uri="{BB962C8B-B14F-4D97-AF65-F5344CB8AC3E}">
        <p14:creationId xmlns:p14="http://schemas.microsoft.com/office/powerpoint/2010/main" xmlns="" val="3918797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37BA37E-E3A6-45A0-B8E3-C6D388BA13D7}" type="datetimeFigureOut">
              <a:rPr lang="en-US" smtClean="0"/>
              <a:pPr/>
              <a:t>12/1/2019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3932B5-1949-4C56-8BB7-9F02AB76946A}" type="slidenum">
              <a:rPr lang="en-US" smtClean="0"/>
              <a:pPr/>
              <a:t>‹#›</a:t>
            </a:fld>
            <a:endParaRPr lang="en-US"/>
          </a:p>
        </p:txBody>
      </p:sp>
    </p:spTree>
    <p:extLst>
      <p:ext uri="{BB962C8B-B14F-4D97-AF65-F5344CB8AC3E}">
        <p14:creationId xmlns:p14="http://schemas.microsoft.com/office/powerpoint/2010/main" xmlns="" val="289648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037BA37E-E3A6-45A0-B8E3-C6D388BA13D7}" type="datetimeFigureOut">
              <a:rPr lang="en-US" smtClean="0"/>
              <a:pPr/>
              <a:t>12/1/2019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3932B5-1949-4C56-8BB7-9F02AB76946A}" type="slidenum">
              <a:rPr lang="en-US" smtClean="0"/>
              <a:pPr/>
              <a:t>‹#›</a:t>
            </a:fld>
            <a:endParaRPr lang="en-US"/>
          </a:p>
        </p:txBody>
      </p:sp>
    </p:spTree>
    <p:extLst>
      <p:ext uri="{BB962C8B-B14F-4D97-AF65-F5344CB8AC3E}">
        <p14:creationId xmlns:p14="http://schemas.microsoft.com/office/powerpoint/2010/main" xmlns="" val="3306963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7BA37E-E3A6-45A0-B8E3-C6D388BA13D7}" type="datetimeFigureOut">
              <a:rPr lang="en-US" smtClean="0"/>
              <a:pPr/>
              <a:t>12/1/2019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3932B5-1949-4C56-8BB7-9F02AB76946A}" type="slidenum">
              <a:rPr lang="en-US" smtClean="0"/>
              <a:pPr/>
              <a:t>‹#›</a:t>
            </a:fld>
            <a:endParaRPr lang="en-US"/>
          </a:p>
        </p:txBody>
      </p:sp>
    </p:spTree>
    <p:extLst>
      <p:ext uri="{BB962C8B-B14F-4D97-AF65-F5344CB8AC3E}">
        <p14:creationId xmlns:p14="http://schemas.microsoft.com/office/powerpoint/2010/main" xmlns="" val="3116564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37BA37E-E3A6-45A0-B8E3-C6D388BA13D7}" type="datetimeFigureOut">
              <a:rPr lang="en-US" smtClean="0"/>
              <a:pPr/>
              <a:t>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3932B5-1949-4C56-8BB7-9F02AB76946A}" type="slidenum">
              <a:rPr lang="en-US" smtClean="0"/>
              <a:pPr/>
              <a:t>‹#›</a:t>
            </a:fld>
            <a:endParaRPr lang="en-US"/>
          </a:p>
        </p:txBody>
      </p:sp>
    </p:spTree>
    <p:extLst>
      <p:ext uri="{BB962C8B-B14F-4D97-AF65-F5344CB8AC3E}">
        <p14:creationId xmlns:p14="http://schemas.microsoft.com/office/powerpoint/2010/main" xmlns="" val="214149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37BA37E-E3A6-45A0-B8E3-C6D388BA13D7}" type="datetimeFigureOut">
              <a:rPr lang="en-US" smtClean="0"/>
              <a:pPr/>
              <a:t>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3932B5-1949-4C56-8BB7-9F02AB76946A}" type="slidenum">
              <a:rPr lang="en-US" smtClean="0"/>
              <a:pPr/>
              <a:t>‹#›</a:t>
            </a:fld>
            <a:endParaRPr lang="en-US"/>
          </a:p>
        </p:txBody>
      </p:sp>
    </p:spTree>
    <p:extLst>
      <p:ext uri="{BB962C8B-B14F-4D97-AF65-F5344CB8AC3E}">
        <p14:creationId xmlns:p14="http://schemas.microsoft.com/office/powerpoint/2010/main" xmlns="" val="3533131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37BA37E-E3A6-45A0-B8E3-C6D388BA13D7}" type="datetimeFigureOut">
              <a:rPr lang="en-US" smtClean="0"/>
              <a:pPr/>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932B5-1949-4C56-8BB7-9F02AB76946A}" type="slidenum">
              <a:rPr lang="en-US" smtClean="0"/>
              <a:pPr/>
              <a:t>‹#›</a:t>
            </a:fld>
            <a:endParaRPr lang="en-US"/>
          </a:p>
        </p:txBody>
      </p:sp>
    </p:spTree>
    <p:extLst>
      <p:ext uri="{BB962C8B-B14F-4D97-AF65-F5344CB8AC3E}">
        <p14:creationId xmlns:p14="http://schemas.microsoft.com/office/powerpoint/2010/main" xmlns="" val="61036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37BA37E-E3A6-45A0-B8E3-C6D388BA13D7}" type="datetimeFigureOut">
              <a:rPr lang="en-US" smtClean="0"/>
              <a:pPr/>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932B5-1949-4C56-8BB7-9F02AB76946A}" type="slidenum">
              <a:rPr lang="en-US" smtClean="0"/>
              <a:pPr/>
              <a:t>‹#›</a:t>
            </a:fld>
            <a:endParaRPr lang="en-US"/>
          </a:p>
        </p:txBody>
      </p:sp>
    </p:spTree>
    <p:extLst>
      <p:ext uri="{BB962C8B-B14F-4D97-AF65-F5344CB8AC3E}">
        <p14:creationId xmlns:p14="http://schemas.microsoft.com/office/powerpoint/2010/main" xmlns="" val="1674331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Başlık ve İçerik">
    <p:spTree>
      <p:nvGrpSpPr>
        <p:cNvPr id="1" name=""/>
        <p:cNvGrpSpPr/>
        <p:nvPr/>
      </p:nvGrpSpPr>
      <p:grpSpPr>
        <a:xfrm>
          <a:off x="0" y="0"/>
          <a:ext cx="0" cy="0"/>
          <a:chOff x="0" y="0"/>
          <a:chExt cx="0" cy="0"/>
        </a:xfrm>
      </p:grpSpPr>
      <p:pic>
        <p:nvPicPr>
          <p:cNvPr id="3074" name="Picture 2" descr="C:\Users\muhammet.ornek\Desktop\Resim2.jpg"/>
          <p:cNvPicPr>
            <a:picLocks noChangeAspect="1" noChangeArrowheads="1"/>
          </p:cNvPicPr>
          <p:nvPr userDrawn="1"/>
        </p:nvPicPr>
        <p:blipFill rotWithShape="1">
          <a:blip r:embed="rId2" cstate="print">
            <a:extLst>
              <a:ext uri="{BEBA8EAE-BF5A-486C-A8C5-ECC9F3942E4B}">
                <a14:imgProps xmlns:a14="http://schemas.microsoft.com/office/drawing/2010/main" xmlns="">
                  <a14:imgLayer r:embed="rId3">
                    <a14:imgEffect>
                      <a14:brightnessContrast bright="-27000" contrast="62000"/>
                    </a14:imgEffect>
                  </a14:imgLayer>
                </a14:imgProps>
              </a:ext>
              <a:ext uri="{28A0092B-C50C-407E-A947-70E740481C1C}">
                <a14:useLocalDpi xmlns:a14="http://schemas.microsoft.com/office/drawing/2010/main" xmlns="" val="0"/>
              </a:ext>
            </a:extLst>
          </a:blip>
          <a:srcRect/>
          <a:stretch/>
        </p:blipFill>
        <p:spPr bwMode="auto">
          <a:xfrm>
            <a:off x="-8336" y="2996952"/>
            <a:ext cx="6342469" cy="12241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49804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Başlık ve İçerik">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F3215705-A743-413E-B413-5D60DCACB6F9}" type="datetime1">
              <a:rPr lang="tr-TR" smtClean="0">
                <a:solidFill>
                  <a:prstClr val="black">
                    <a:tint val="75000"/>
                  </a:prstClr>
                </a:solidFill>
              </a:rPr>
              <a:pPr/>
              <a:t>1.12.2019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5D5F8C35-FA9A-4D63-9827-1088BCB87148}" type="slidenum">
              <a:rPr lang="tr-TR" smtClean="0">
                <a:solidFill>
                  <a:prstClr val="black">
                    <a:tint val="75000"/>
                  </a:prstClr>
                </a:solidFill>
              </a:rPr>
              <a:pPr/>
              <a:t>‹#›</a:t>
            </a:fld>
            <a:endParaRPr lang="tr-TR">
              <a:solidFill>
                <a:prstClr val="black">
                  <a:tint val="75000"/>
                </a:prstClr>
              </a:solidFill>
            </a:endParaRPr>
          </a:p>
        </p:txBody>
      </p:sp>
      <p:pic>
        <p:nvPicPr>
          <p:cNvPr id="8" name="Resim 7"/>
          <p:cNvPicPr>
            <a:picLocks noChangeAspect="1"/>
          </p:cNvPicPr>
          <p:nvPr userDrawn="1"/>
        </p:nvPicPr>
        <p:blipFill rotWithShape="1">
          <a:blip r:embed="rId2" cstate="print"/>
          <a:srcRect r="2731" b="12543"/>
          <a:stretch/>
        </p:blipFill>
        <p:spPr>
          <a:xfrm>
            <a:off x="8242970" y="1"/>
            <a:ext cx="907289" cy="620688"/>
          </a:xfrm>
          <a:prstGeom prst="rect">
            <a:avLst/>
          </a:prstGeom>
        </p:spPr>
      </p:pic>
    </p:spTree>
    <p:extLst>
      <p:ext uri="{BB962C8B-B14F-4D97-AF65-F5344CB8AC3E}">
        <p14:creationId xmlns:p14="http://schemas.microsoft.com/office/powerpoint/2010/main" xmlns="" val="39609193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aşlık ve İçerik">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559A298B-F9D0-49CF-ABCE-5A47420E23D0}" type="datetime1">
              <a:rPr lang="tr-TR" smtClean="0">
                <a:solidFill>
                  <a:prstClr val="black">
                    <a:tint val="75000"/>
                  </a:prstClr>
                </a:solidFill>
              </a:rPr>
              <a:pPr/>
              <a:t>1.12.2019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5D5F8C35-FA9A-4D63-9827-1088BCB87148}" type="slidenum">
              <a:rPr lang="tr-TR" smtClean="0">
                <a:solidFill>
                  <a:prstClr val="black">
                    <a:tint val="75000"/>
                  </a:prstClr>
                </a:solidFill>
              </a:rPr>
              <a:pPr/>
              <a:t>‹#›</a:t>
            </a:fld>
            <a:endParaRPr lang="tr-TR">
              <a:solidFill>
                <a:prstClr val="black">
                  <a:tint val="75000"/>
                </a:prstClr>
              </a:solidFill>
            </a:endParaRPr>
          </a:p>
        </p:txBody>
      </p:sp>
      <p:pic>
        <p:nvPicPr>
          <p:cNvPr id="7" name="Resim 6"/>
          <p:cNvPicPr>
            <a:picLocks noChangeAspect="1"/>
          </p:cNvPicPr>
          <p:nvPr userDrawn="1"/>
        </p:nvPicPr>
        <p:blipFill rotWithShape="1">
          <a:blip r:embed="rId2" cstate="print"/>
          <a:srcRect r="2731" b="12543"/>
          <a:stretch/>
        </p:blipFill>
        <p:spPr>
          <a:xfrm>
            <a:off x="7640352" y="266018"/>
            <a:ext cx="1259180" cy="861421"/>
          </a:xfrm>
          <a:prstGeom prst="rect">
            <a:avLst/>
          </a:prstGeom>
        </p:spPr>
      </p:pic>
    </p:spTree>
    <p:extLst>
      <p:ext uri="{BB962C8B-B14F-4D97-AF65-F5344CB8AC3E}">
        <p14:creationId xmlns:p14="http://schemas.microsoft.com/office/powerpoint/2010/main" xmlns="" val="29551138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Başlık ve İçerik">
    <p:bg>
      <p:bgPr>
        <a:solidFill>
          <a:schemeClr val="tx2">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439214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Özel Düzen">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1" y="476672"/>
            <a:ext cx="3779912" cy="648072"/>
          </a:xfrm>
          <a:solidFill>
            <a:srgbClr val="00B0F0"/>
          </a:solidFill>
        </p:spPr>
        <p:txBody>
          <a:bodyPr>
            <a:noAutofit/>
          </a:bodyPr>
          <a:lstStyle>
            <a:lvl1pPr algn="l">
              <a:defRPr sz="2800">
                <a:solidFill>
                  <a:schemeClr val="bg1"/>
                </a:solidFill>
              </a:defRPr>
            </a:lvl1p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5ABEDE0-7615-4A9E-A96F-D453F446CED1}" type="datetime1">
              <a:rPr lang="tr-TR" smtClean="0">
                <a:solidFill>
                  <a:prstClr val="black">
                    <a:tint val="75000"/>
                  </a:prstClr>
                </a:solidFill>
              </a:rPr>
              <a:pPr/>
              <a:t>1.12.2019</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5D5F8C35-FA9A-4D63-9827-1088BCB87148}" type="slidenum">
              <a:rPr lang="tr-TR" smtClean="0">
                <a:solidFill>
                  <a:prstClr val="black">
                    <a:tint val="75000"/>
                  </a:prstClr>
                </a:solidFill>
              </a:rPr>
              <a:pPr/>
              <a:t>‹#›</a:t>
            </a:fld>
            <a:endParaRPr lang="tr-TR">
              <a:solidFill>
                <a:prstClr val="black">
                  <a:tint val="75000"/>
                </a:prstClr>
              </a:solidFill>
            </a:endParaRPr>
          </a:p>
        </p:txBody>
      </p:sp>
      <p:cxnSp>
        <p:nvCxnSpPr>
          <p:cNvPr id="7" name="Düz Bağlayıcı 6"/>
          <p:cNvCxnSpPr/>
          <p:nvPr userDrawn="1"/>
        </p:nvCxnSpPr>
        <p:spPr>
          <a:xfrm>
            <a:off x="3784473" y="1122409"/>
            <a:ext cx="5320974"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Metin Yer Tutucusu 10"/>
          <p:cNvSpPr>
            <a:spLocks noGrp="1"/>
          </p:cNvSpPr>
          <p:nvPr>
            <p:ph type="body" sz="quarter" idx="13"/>
          </p:nvPr>
        </p:nvSpPr>
        <p:spPr>
          <a:xfrm>
            <a:off x="3923929" y="549277"/>
            <a:ext cx="4968551" cy="431453"/>
          </a:xfrm>
        </p:spPr>
        <p:txBody>
          <a:bodyPr>
            <a:noAutofit/>
          </a:bodyPr>
          <a:lstStyle>
            <a:lvl1pPr marL="0" indent="0">
              <a:buNone/>
              <a:defRPr sz="2800" b="1">
                <a:solidFill>
                  <a:srgbClr val="00B0F0"/>
                </a:solidFill>
              </a:defRPr>
            </a:lvl1pPr>
            <a:lvl2pPr>
              <a:defRPr sz="2400" b="1">
                <a:solidFill>
                  <a:srgbClr val="00B0F0"/>
                </a:solidFill>
              </a:defRPr>
            </a:lvl2pPr>
            <a:lvl3pPr>
              <a:defRPr sz="2000" b="1">
                <a:solidFill>
                  <a:srgbClr val="00B0F0"/>
                </a:solidFill>
              </a:defRPr>
            </a:lvl3pPr>
            <a:lvl4pPr>
              <a:defRPr sz="1800" b="1">
                <a:solidFill>
                  <a:srgbClr val="00B0F0"/>
                </a:solidFill>
              </a:defRPr>
            </a:lvl4pPr>
            <a:lvl5pPr>
              <a:defRPr sz="1800" b="1">
                <a:solidFill>
                  <a:srgbClr val="00B0F0"/>
                </a:solidFill>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Tree>
    <p:extLst>
      <p:ext uri="{BB962C8B-B14F-4D97-AF65-F5344CB8AC3E}">
        <p14:creationId xmlns:p14="http://schemas.microsoft.com/office/powerpoint/2010/main" xmlns="" val="2528326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A9DD09C-FE19-441D-A41E-285A7185E378}" type="datetime1">
              <a:rPr lang="tr-TR" smtClean="0">
                <a:solidFill>
                  <a:prstClr val="black">
                    <a:tint val="75000"/>
                  </a:prstClr>
                </a:solidFill>
              </a:rPr>
              <a:pPr/>
              <a:t>1.12.2019</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2DBDF029-7C74-4569-98C5-5B1315F739B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10259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037BA37E-E3A6-45A0-B8E3-C6D388BA13D7}" type="datetimeFigureOut">
              <a:rPr lang="en-US" smtClean="0"/>
              <a:pPr/>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932B5-1949-4C56-8BB7-9F02AB76946A}" type="slidenum">
              <a:rPr lang="en-US" smtClean="0"/>
              <a:pPr/>
              <a:t>‹#›</a:t>
            </a:fld>
            <a:endParaRPr lang="en-US"/>
          </a:p>
        </p:txBody>
      </p:sp>
    </p:spTree>
    <p:extLst>
      <p:ext uri="{BB962C8B-B14F-4D97-AF65-F5344CB8AC3E}">
        <p14:creationId xmlns:p14="http://schemas.microsoft.com/office/powerpoint/2010/main" xmlns="" val="437001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37BA37E-E3A6-45A0-B8E3-C6D388BA13D7}" type="datetimeFigureOut">
              <a:rPr lang="en-US" smtClean="0"/>
              <a:pPr/>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932B5-1949-4C56-8BB7-9F02AB76946A}" type="slidenum">
              <a:rPr lang="en-US" smtClean="0"/>
              <a:pPr/>
              <a:t>‹#›</a:t>
            </a:fld>
            <a:endParaRPr lang="en-US"/>
          </a:p>
        </p:txBody>
      </p:sp>
    </p:spTree>
    <p:extLst>
      <p:ext uri="{BB962C8B-B14F-4D97-AF65-F5344CB8AC3E}">
        <p14:creationId xmlns:p14="http://schemas.microsoft.com/office/powerpoint/2010/main" xmlns="" val="1222252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EA340-2532-4484-8CF6-033AB1BC1FE9}" type="datetime1">
              <a:rPr lang="tr-TR" smtClean="0">
                <a:solidFill>
                  <a:prstClr val="black">
                    <a:tint val="75000"/>
                  </a:prstClr>
                </a:solidFill>
              </a:rPr>
              <a:pPr/>
              <a:t>1.12.2019</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5F8C35-FA9A-4D63-9827-1088BCB87148}" type="slidenum">
              <a:rPr lang="tr-TR" smtClean="0">
                <a:solidFill>
                  <a:prstClr val="black">
                    <a:tint val="75000"/>
                  </a:prstClr>
                </a:solidFill>
              </a:rPr>
              <a:pPr/>
              <a:t>‹#›</a:t>
            </a:fld>
            <a:endParaRPr lang="tr-TR">
              <a:solidFill>
                <a:prstClr val="black">
                  <a:tint val="75000"/>
                </a:prstClr>
              </a:solidFill>
            </a:endParaRPr>
          </a:p>
        </p:txBody>
      </p:sp>
      <p:pic>
        <p:nvPicPr>
          <p:cNvPr id="1026" name="Picture 2"/>
          <p:cNvPicPr>
            <a:picLocks noChangeAspect="1" noChangeArrowheads="1"/>
          </p:cNvPicPr>
          <p:nvPr userDrawn="1"/>
        </p:nvPicPr>
        <p:blipFill>
          <a:blip r:embed="rId9">
            <a:extLst>
              <a:ext uri="{28A0092B-C50C-407E-A947-70E740481C1C}">
                <a14:useLocalDpi xmlns:a14="http://schemas.microsoft.com/office/drawing/2010/main" xmlns="" val="0"/>
              </a:ext>
            </a:extLst>
          </a:blip>
          <a:srcRect/>
          <a:stretch>
            <a:fillRect/>
          </a:stretch>
        </p:blipFill>
        <p:spPr bwMode="auto">
          <a:xfrm>
            <a:off x="9525" y="0"/>
            <a:ext cx="1866900" cy="10096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28398069"/>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3" r:id="rId7"/>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7BA37E-E3A6-45A0-B8E3-C6D388BA13D7}" type="datetimeFigureOut">
              <a:rPr lang="en-US" smtClean="0"/>
              <a:pPr/>
              <a:t>12/1/2019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3932B5-1949-4C56-8BB7-9F02AB76946A}" type="slidenum">
              <a:rPr lang="en-US" smtClean="0"/>
              <a:pPr/>
              <a:t>‹#›</a:t>
            </a:fld>
            <a:endParaRPr lang="en-US"/>
          </a:p>
        </p:txBody>
      </p:sp>
    </p:spTree>
    <p:extLst>
      <p:ext uri="{BB962C8B-B14F-4D97-AF65-F5344CB8AC3E}">
        <p14:creationId xmlns:p14="http://schemas.microsoft.com/office/powerpoint/2010/main" xmlns="" val="825257990"/>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1527953" y="2415432"/>
            <a:ext cx="6912768" cy="1944216"/>
          </a:xfrm>
        </p:spPr>
        <p:txBody>
          <a:bodyPr>
            <a:noAutofit/>
          </a:bodyPr>
          <a:lstStyle/>
          <a:p>
            <a:r>
              <a:rPr lang="tr-TR" sz="4800" b="1" dirty="0" smtClean="0"/>
              <a:t>Gençlerde Madde Kullanımı</a:t>
            </a:r>
            <a:br>
              <a:rPr lang="tr-TR" sz="4800" b="1" dirty="0" smtClean="0"/>
            </a:br>
            <a:r>
              <a:rPr lang="tr-TR" sz="4800" b="1" dirty="0" smtClean="0"/>
              <a:t>ve </a:t>
            </a:r>
            <a:br>
              <a:rPr lang="tr-TR" sz="4800" b="1" dirty="0" smtClean="0"/>
            </a:br>
            <a:r>
              <a:rPr lang="tr-TR" sz="4800" b="1" dirty="0" smtClean="0"/>
              <a:t>Koruyucu Önlemler</a:t>
            </a:r>
            <a:r>
              <a:rPr lang="tr-TR" sz="3200" b="1" dirty="0" smtClean="0"/>
              <a:t/>
            </a:r>
            <a:br>
              <a:rPr lang="tr-TR" sz="3200" b="1" dirty="0" smtClean="0"/>
            </a:br>
            <a:r>
              <a:rPr lang="tr-TR" sz="3200" b="1" dirty="0" smtClean="0"/>
              <a:t/>
            </a:r>
            <a:br>
              <a:rPr lang="tr-TR" sz="3200" b="1" dirty="0" smtClean="0"/>
            </a:br>
            <a:r>
              <a:rPr lang="tr-TR" sz="3200" b="1" dirty="0" smtClean="0"/>
              <a:t>Prof. Dr. Hakan </a:t>
            </a:r>
            <a:r>
              <a:rPr lang="tr-TR" sz="3200" b="1" dirty="0" err="1" smtClean="0"/>
              <a:t>Coşkunol</a:t>
            </a:r>
            <a:r>
              <a:rPr lang="tr-TR" sz="3200" b="1" dirty="0" smtClean="0"/>
              <a:t/>
            </a:r>
            <a:br>
              <a:rPr lang="tr-TR" sz="3200" b="1" dirty="0" smtClean="0"/>
            </a:br>
            <a:r>
              <a:rPr lang="tr-TR" sz="2800" b="1" dirty="0" smtClean="0"/>
              <a:t>Ege Üniver</a:t>
            </a:r>
            <a:r>
              <a:rPr lang="tr-TR" altLang="tr-TR" sz="2800" b="1" dirty="0" smtClean="0"/>
              <a:t>sitesi</a:t>
            </a:r>
            <a:br>
              <a:rPr lang="tr-TR" altLang="tr-TR" sz="2800" b="1" dirty="0" smtClean="0"/>
            </a:br>
            <a:r>
              <a:rPr lang="tr-TR" sz="3200" b="1" dirty="0" smtClean="0"/>
              <a:t/>
            </a:r>
            <a:br>
              <a:rPr lang="tr-TR" sz="3200" b="1" dirty="0" smtClean="0"/>
            </a:br>
            <a:endParaRPr lang="tr-TR" sz="1800" dirty="0"/>
          </a:p>
        </p:txBody>
      </p:sp>
      <p:sp>
        <p:nvSpPr>
          <p:cNvPr id="43010" name="AutoShape 2" descr="Image result for yeşil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3012" name="AutoShape 4" descr="Image result for yeşil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43014" name="Picture 6" descr="Image result for yeşilay"/>
          <p:cNvPicPr>
            <a:picLocks noChangeAspect="1" noChangeArrowheads="1"/>
          </p:cNvPicPr>
          <p:nvPr/>
        </p:nvPicPr>
        <p:blipFill>
          <a:blip r:embed="rId3"/>
          <a:srcRect/>
          <a:stretch>
            <a:fillRect/>
          </a:stretch>
        </p:blipFill>
        <p:spPr bwMode="auto">
          <a:xfrm>
            <a:off x="7632070" y="107343"/>
            <a:ext cx="1511929" cy="1404586"/>
          </a:xfrm>
          <a:prstGeom prst="rect">
            <a:avLst/>
          </a:prstGeom>
          <a:noFill/>
        </p:spPr>
      </p:pic>
    </p:spTree>
    <p:extLst>
      <p:ext uri="{BB962C8B-B14F-4D97-AF65-F5344CB8AC3E}">
        <p14:creationId xmlns:p14="http://schemas.microsoft.com/office/powerpoint/2010/main" xmlns="" val="4442367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Alkol Kullanma Oranları (Her gün)</a:t>
            </a:r>
            <a:endParaRPr lang="tr-TR" dirty="0"/>
          </a:p>
        </p:txBody>
      </p:sp>
      <p:pic>
        <p:nvPicPr>
          <p:cNvPr id="3076" name="Picture 4"/>
          <p:cNvPicPr>
            <a:picLocks noChangeAspect="1" noChangeArrowheads="1"/>
          </p:cNvPicPr>
          <p:nvPr/>
        </p:nvPicPr>
        <p:blipFill>
          <a:blip r:embed="rId2"/>
          <a:srcRect/>
          <a:stretch>
            <a:fillRect/>
          </a:stretch>
        </p:blipFill>
        <p:spPr bwMode="auto">
          <a:xfrm>
            <a:off x="453224" y="1423284"/>
            <a:ext cx="8261406" cy="4691270"/>
          </a:xfrm>
          <a:prstGeom prst="rect">
            <a:avLst/>
          </a:prstGeom>
          <a:noFill/>
          <a:ln w="9525">
            <a:noFill/>
            <a:miter lim="800000"/>
            <a:headEnd/>
            <a:tailEnd/>
          </a:ln>
          <a:effectLst/>
        </p:spPr>
      </p:pic>
      <p:sp>
        <p:nvSpPr>
          <p:cNvPr id="7" name="6 Dikdörtgen"/>
          <p:cNvSpPr/>
          <p:nvPr/>
        </p:nvSpPr>
        <p:spPr>
          <a:xfrm>
            <a:off x="2497684" y="6210171"/>
            <a:ext cx="4212243" cy="369332"/>
          </a:xfrm>
          <a:prstGeom prst="rect">
            <a:avLst/>
          </a:prstGeom>
        </p:spPr>
        <p:txBody>
          <a:bodyPr wrap="none">
            <a:spAutoFit/>
          </a:bodyPr>
          <a:lstStyle/>
          <a:p>
            <a:r>
              <a:rPr lang="tr-TR" dirty="0" smtClean="0"/>
              <a:t>Bağımlılık Risk Profili ve Ruh Sağlığı Haritası</a:t>
            </a: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Madde Kullanma Oranları (Tekli)</a:t>
            </a:r>
            <a:endParaRPr lang="tr-TR" dirty="0"/>
          </a:p>
        </p:txBody>
      </p:sp>
      <p:sp>
        <p:nvSpPr>
          <p:cNvPr id="7" name="6 Dikdörtgen"/>
          <p:cNvSpPr/>
          <p:nvPr/>
        </p:nvSpPr>
        <p:spPr>
          <a:xfrm>
            <a:off x="2497684" y="6210171"/>
            <a:ext cx="4212243" cy="369332"/>
          </a:xfrm>
          <a:prstGeom prst="rect">
            <a:avLst/>
          </a:prstGeom>
        </p:spPr>
        <p:txBody>
          <a:bodyPr wrap="none">
            <a:spAutoFit/>
          </a:bodyPr>
          <a:lstStyle/>
          <a:p>
            <a:r>
              <a:rPr lang="tr-TR" dirty="0" smtClean="0"/>
              <a:t>Bağımlılık Risk Profili ve Ruh Sağlığı Haritası</a:t>
            </a:r>
            <a:endParaRPr lang="tr-TR" dirty="0"/>
          </a:p>
        </p:txBody>
      </p:sp>
      <p:pic>
        <p:nvPicPr>
          <p:cNvPr id="4098" name="Picture 2"/>
          <p:cNvPicPr>
            <a:picLocks noChangeAspect="1" noChangeArrowheads="1"/>
          </p:cNvPicPr>
          <p:nvPr/>
        </p:nvPicPr>
        <p:blipFill>
          <a:blip r:embed="rId2"/>
          <a:srcRect/>
          <a:stretch>
            <a:fillRect/>
          </a:stretch>
        </p:blipFill>
        <p:spPr bwMode="auto">
          <a:xfrm>
            <a:off x="540689" y="1447137"/>
            <a:ext cx="8087263" cy="4466894"/>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Madde Kullanma Oranları (Çoklu)</a:t>
            </a:r>
            <a:endParaRPr lang="tr-TR" dirty="0"/>
          </a:p>
        </p:txBody>
      </p:sp>
      <p:sp>
        <p:nvSpPr>
          <p:cNvPr id="7" name="6 Dikdörtgen"/>
          <p:cNvSpPr/>
          <p:nvPr/>
        </p:nvSpPr>
        <p:spPr>
          <a:xfrm>
            <a:off x="2497684" y="6210171"/>
            <a:ext cx="4212243" cy="369332"/>
          </a:xfrm>
          <a:prstGeom prst="rect">
            <a:avLst/>
          </a:prstGeom>
        </p:spPr>
        <p:txBody>
          <a:bodyPr wrap="none">
            <a:spAutoFit/>
          </a:bodyPr>
          <a:lstStyle/>
          <a:p>
            <a:r>
              <a:rPr lang="tr-TR" dirty="0" smtClean="0"/>
              <a:t>Bağımlılık Risk Profili ve Ruh Sağlığı Haritası</a:t>
            </a:r>
            <a:endParaRPr lang="tr-TR" dirty="0"/>
          </a:p>
        </p:txBody>
      </p:sp>
      <p:pic>
        <p:nvPicPr>
          <p:cNvPr id="5122" name="Picture 2"/>
          <p:cNvPicPr>
            <a:picLocks noChangeAspect="1" noChangeArrowheads="1"/>
          </p:cNvPicPr>
          <p:nvPr/>
        </p:nvPicPr>
        <p:blipFill>
          <a:blip r:embed="rId2"/>
          <a:srcRect/>
          <a:stretch>
            <a:fillRect/>
          </a:stretch>
        </p:blipFill>
        <p:spPr bwMode="auto">
          <a:xfrm>
            <a:off x="612250" y="1702241"/>
            <a:ext cx="8042863" cy="4324847"/>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Kullanılan Maddeler/Cinsiyet</a:t>
            </a:r>
            <a:endParaRPr lang="tr-TR" dirty="0"/>
          </a:p>
        </p:txBody>
      </p:sp>
      <p:sp>
        <p:nvSpPr>
          <p:cNvPr id="3" name="2 İçerik Yer Tutucusu"/>
          <p:cNvSpPr>
            <a:spLocks noGrp="1"/>
          </p:cNvSpPr>
          <p:nvPr>
            <p:ph idx="1"/>
          </p:nvPr>
        </p:nvSpPr>
        <p:spPr/>
        <p:txBody>
          <a:bodyPr/>
          <a:lstStyle/>
          <a:p>
            <a:endParaRPr lang="tr-TR" dirty="0"/>
          </a:p>
        </p:txBody>
      </p:sp>
      <p:pic>
        <p:nvPicPr>
          <p:cNvPr id="6146" name="Picture 2"/>
          <p:cNvPicPr>
            <a:picLocks noChangeAspect="1" noChangeArrowheads="1"/>
          </p:cNvPicPr>
          <p:nvPr/>
        </p:nvPicPr>
        <p:blipFill>
          <a:blip r:embed="rId2"/>
          <a:srcRect/>
          <a:stretch>
            <a:fillRect/>
          </a:stretch>
        </p:blipFill>
        <p:spPr bwMode="auto">
          <a:xfrm>
            <a:off x="931545" y="1836751"/>
            <a:ext cx="6915150" cy="4869926"/>
          </a:xfrm>
          <a:prstGeom prst="rect">
            <a:avLst/>
          </a:prstGeom>
          <a:noFill/>
          <a:ln w="9525">
            <a:noFill/>
            <a:miter lim="800000"/>
            <a:headEnd/>
            <a:tailEnd/>
          </a:ln>
          <a:effectLst/>
        </p:spPr>
      </p:pic>
      <p:sp>
        <p:nvSpPr>
          <p:cNvPr id="5" name="4 Dikdörtgen"/>
          <p:cNvSpPr/>
          <p:nvPr/>
        </p:nvSpPr>
        <p:spPr>
          <a:xfrm>
            <a:off x="2497684" y="6210171"/>
            <a:ext cx="4212243" cy="369332"/>
          </a:xfrm>
          <a:prstGeom prst="rect">
            <a:avLst/>
          </a:prstGeom>
        </p:spPr>
        <p:txBody>
          <a:bodyPr wrap="none">
            <a:spAutoFit/>
          </a:bodyPr>
          <a:lstStyle/>
          <a:p>
            <a:r>
              <a:rPr lang="tr-TR" dirty="0" smtClean="0"/>
              <a:t>Bağımlılık Risk Profili ve Ruh Sağlığı Haritası</a:t>
            </a:r>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latin typeface="Calibri" pitchFamily="34" charset="0"/>
                <a:cs typeface="Calibri" pitchFamily="34" charset="0"/>
              </a:rPr>
              <a:t>Davranı</a:t>
            </a:r>
            <a:r>
              <a:rPr lang="tr-TR" dirty="0" smtClean="0"/>
              <a:t>şs</a:t>
            </a:r>
            <a:r>
              <a:rPr lang="tr-TR" dirty="0" smtClean="0">
                <a:latin typeface="Calibri" pitchFamily="34" charset="0"/>
                <a:cs typeface="Calibri" pitchFamily="34" charset="0"/>
              </a:rPr>
              <a:t>al Bağımlılık Ri</a:t>
            </a:r>
            <a:r>
              <a:rPr lang="tr-TR" dirty="0" smtClean="0"/>
              <a:t>s</a:t>
            </a:r>
            <a:r>
              <a:rPr lang="tr-TR" dirty="0" smtClean="0">
                <a:latin typeface="Calibri" pitchFamily="34" charset="0"/>
                <a:cs typeface="Calibri" pitchFamily="34" charset="0"/>
              </a:rPr>
              <a:t>k Oranları</a:t>
            </a:r>
            <a:endParaRPr lang="tr-TR" dirty="0">
              <a:latin typeface="Calibri" pitchFamily="34" charset="0"/>
              <a:cs typeface="Calibri" pitchFamily="34" charset="0"/>
            </a:endParaRPr>
          </a:p>
        </p:txBody>
      </p:sp>
      <p:sp>
        <p:nvSpPr>
          <p:cNvPr id="3" name="2 İçerik Yer Tutucusu"/>
          <p:cNvSpPr>
            <a:spLocks noGrp="1"/>
          </p:cNvSpPr>
          <p:nvPr>
            <p:ph idx="1"/>
          </p:nvPr>
        </p:nvSpPr>
        <p:spPr>
          <a:xfrm>
            <a:off x="628649" y="2313829"/>
            <a:ext cx="8109833" cy="3863133"/>
          </a:xfrm>
        </p:spPr>
        <p:txBody>
          <a:bodyPr/>
          <a:lstStyle/>
          <a:p>
            <a:r>
              <a:rPr lang="tr-TR" dirty="0" smtClean="0"/>
              <a:t>Kumar 			% 9 		(E: 14,8, K : 3,2)</a:t>
            </a:r>
          </a:p>
          <a:p>
            <a:r>
              <a:rPr lang="tr-TR" dirty="0" smtClean="0"/>
              <a:t>Alışveriş 	 		%42,6 	(E: 37,4, K: 47,9)</a:t>
            </a:r>
          </a:p>
          <a:p>
            <a:r>
              <a:rPr lang="tr-TR" dirty="0" smtClean="0"/>
              <a:t>Sosyal Medya 		%43,7		(E:44,3 , K:43,1)</a:t>
            </a:r>
          </a:p>
          <a:p>
            <a:r>
              <a:rPr lang="tr-TR" dirty="0" smtClean="0"/>
              <a:t>Yeme 			%43,7		</a:t>
            </a:r>
            <a:r>
              <a:rPr lang="tr-TR" dirty="0" smtClean="0"/>
              <a:t> (E:46,3, K: 41,1)</a:t>
            </a:r>
            <a:endParaRPr lang="tr-TR" dirty="0" smtClean="0"/>
          </a:p>
          <a:p>
            <a:r>
              <a:rPr lang="tr-TR" dirty="0" smtClean="0"/>
              <a:t>Dijital Oyun		%32,0 	</a:t>
            </a:r>
            <a:r>
              <a:rPr lang="tr-TR" dirty="0" smtClean="0"/>
              <a:t> (</a:t>
            </a:r>
            <a:r>
              <a:rPr lang="tr-TR" dirty="0" smtClean="0"/>
              <a:t>E:43,0, </a:t>
            </a:r>
            <a:r>
              <a:rPr lang="tr-TR" dirty="0" smtClean="0"/>
              <a:t>K: </a:t>
            </a:r>
            <a:r>
              <a:rPr lang="tr-TR" dirty="0" smtClean="0"/>
              <a:t>20,9)</a:t>
            </a:r>
          </a:p>
          <a:p>
            <a:r>
              <a:rPr lang="tr-TR" dirty="0" smtClean="0"/>
              <a:t>Cin</a:t>
            </a:r>
            <a:r>
              <a:rPr lang="tr-TR" dirty="0" smtClean="0"/>
              <a:t>s</a:t>
            </a:r>
            <a:r>
              <a:rPr lang="tr-TR" dirty="0" smtClean="0"/>
              <a:t>ellik/Pornografi	%23,0		</a:t>
            </a:r>
            <a:r>
              <a:rPr lang="tr-TR" dirty="0" smtClean="0"/>
              <a:t> (</a:t>
            </a:r>
            <a:r>
              <a:rPr lang="tr-TR" dirty="0" smtClean="0"/>
              <a:t>E:35,8 </a:t>
            </a:r>
            <a:r>
              <a:rPr lang="tr-TR" dirty="0" smtClean="0"/>
              <a:t>K: </a:t>
            </a:r>
            <a:r>
              <a:rPr lang="tr-TR" dirty="0" smtClean="0"/>
              <a:t>10,0)</a:t>
            </a:r>
            <a:endParaRPr lang="tr-TR" dirty="0"/>
          </a:p>
        </p:txBody>
      </p:sp>
      <p:sp>
        <p:nvSpPr>
          <p:cNvPr id="5" name="4 Dikdörtgen"/>
          <p:cNvSpPr/>
          <p:nvPr/>
        </p:nvSpPr>
        <p:spPr>
          <a:xfrm>
            <a:off x="2497684" y="6210171"/>
            <a:ext cx="4874283" cy="369332"/>
          </a:xfrm>
          <a:prstGeom prst="rect">
            <a:avLst/>
          </a:prstGeom>
        </p:spPr>
        <p:txBody>
          <a:bodyPr wrap="none">
            <a:spAutoFit/>
          </a:bodyPr>
          <a:lstStyle/>
          <a:p>
            <a:r>
              <a:rPr lang="tr-TR" dirty="0" smtClean="0"/>
              <a:t>Bağımlılık Risk Profili ve Ruh Sağlığı </a:t>
            </a:r>
            <a:r>
              <a:rPr lang="tr-TR" dirty="0" smtClean="0"/>
              <a:t>Haritası (2019)</a:t>
            </a:r>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Resim" descr="Resim2-alt çizg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466" y="6443664"/>
            <a:ext cx="9144000" cy="43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6" name="3 İçerik Yer Tutucusu"/>
          <p:cNvGraphicFramePr>
            <a:graphicFrameLocks noGrp="1"/>
          </p:cNvGraphicFramePr>
          <p:nvPr>
            <p:ph idx="1"/>
            <p:extLst>
              <p:ext uri="{D42A27DB-BD31-4B8C-83A1-F6EECF244321}">
                <p14:modId xmlns:p14="http://schemas.microsoft.com/office/powerpoint/2010/main" xmlns="" val="2759430054"/>
              </p:ext>
            </p:extLst>
          </p:nvPr>
        </p:nvGraphicFramePr>
        <p:xfrm>
          <a:off x="0" y="4"/>
          <a:ext cx="9143999" cy="6858005"/>
        </p:xfrm>
        <a:graphic>
          <a:graphicData uri="http://schemas.openxmlformats.org/drawingml/2006/table">
            <a:tbl>
              <a:tblPr/>
              <a:tblGrid>
                <a:gridCol w="2381061"/>
                <a:gridCol w="1926701"/>
                <a:gridCol w="209917"/>
                <a:gridCol w="1502395"/>
                <a:gridCol w="1552322"/>
                <a:gridCol w="1571603"/>
              </a:tblGrid>
              <a:tr h="526119">
                <a:tc rowSpan="2">
                  <a:txBody>
                    <a:bodyPr/>
                    <a:lstStyle/>
                    <a:p>
                      <a:pPr indent="0">
                        <a:lnSpc>
                          <a:spcPct val="100000"/>
                        </a:lnSpc>
                      </a:pPr>
                      <a:endParaRPr lang="tr-TR" sz="1400" dirty="0">
                        <a:latin typeface="Calibri"/>
                        <a:ea typeface="Times New Roman"/>
                        <a:cs typeface="Times New Roman"/>
                      </a:endParaRPr>
                    </a:p>
                  </a:txBody>
                  <a:tcPr marL="18334" marR="18334" marT="0" marB="0" anchor="ctr">
                    <a:lnL w="28575" cap="flat" cmpd="sng" algn="ctr">
                      <a:no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rgbClr val="FFFFFF"/>
                    </a:solidFill>
                  </a:tcPr>
                </a:tc>
                <a:tc gridSpan="5">
                  <a:txBody>
                    <a:bodyPr/>
                    <a:lstStyle/>
                    <a:p>
                      <a:pPr indent="0" algn="ctr">
                        <a:lnSpc>
                          <a:spcPct val="100000"/>
                        </a:lnSpc>
                        <a:spcBef>
                          <a:spcPts val="100"/>
                        </a:spcBef>
                        <a:spcAft>
                          <a:spcPts val="0"/>
                        </a:spcAft>
                      </a:pPr>
                      <a:r>
                        <a:rPr lang="tr-TR" sz="1400" b="1" dirty="0">
                          <a:solidFill>
                            <a:srgbClr val="000000"/>
                          </a:solidFill>
                          <a:latin typeface="Calibri"/>
                          <a:ea typeface="Times New Roman"/>
                          <a:cs typeface="Times New Roman"/>
                        </a:rPr>
                        <a:t>Madde Kullanım Sıklığı (%)</a:t>
                      </a:r>
                      <a:endParaRPr lang="tr-TR" sz="1400" dirty="0">
                        <a:latin typeface="Times New Roman"/>
                        <a:ea typeface="Calibri"/>
                        <a:cs typeface="Times New Roman"/>
                      </a:endParaRPr>
                    </a:p>
                  </a:txBody>
                  <a:tcPr marL="18334" marR="18334" marT="0" marB="0" anchor="ctr">
                    <a:lnL w="28575"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06169">
                <a:tc vMerge="1">
                  <a:txBody>
                    <a:bodyPr/>
                    <a:lstStyle/>
                    <a:p>
                      <a:pPr indent="0">
                        <a:lnSpc>
                          <a:spcPct val="100000"/>
                        </a:lnSpc>
                      </a:pPr>
                      <a:endParaRPr lang="tr-TR" sz="1100" dirty="0">
                        <a:latin typeface="Calibri"/>
                        <a:ea typeface="Times New Roman"/>
                        <a:cs typeface="Times New Roman"/>
                      </a:endParaRPr>
                    </a:p>
                  </a:txBody>
                  <a:tcPr marL="18334" marR="18334" marT="0" marB="0"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rgbClr val="FFFFFF"/>
                    </a:solidFill>
                  </a:tcPr>
                </a:tc>
                <a:tc gridSpan="2">
                  <a:txBody>
                    <a:bodyPr/>
                    <a:lstStyle/>
                    <a:p>
                      <a:pPr indent="0" algn="ctr">
                        <a:lnSpc>
                          <a:spcPct val="100000"/>
                        </a:lnSpc>
                        <a:spcBef>
                          <a:spcPts val="100"/>
                        </a:spcBef>
                        <a:spcAft>
                          <a:spcPts val="0"/>
                        </a:spcAft>
                      </a:pPr>
                      <a:r>
                        <a:rPr lang="tr-TR" sz="1400" b="1" dirty="0">
                          <a:solidFill>
                            <a:srgbClr val="000000"/>
                          </a:solidFill>
                          <a:latin typeface="Calibri"/>
                          <a:ea typeface="Times New Roman"/>
                          <a:cs typeface="Times New Roman"/>
                        </a:rPr>
                        <a:t>Yaşam Boyu Kullanım</a:t>
                      </a:r>
                      <a:endParaRPr lang="tr-TR" sz="1400" dirty="0">
                        <a:latin typeface="Times New Roman"/>
                        <a:ea typeface="Calibri"/>
                        <a:cs typeface="Times New Roman"/>
                      </a:endParaRPr>
                    </a:p>
                  </a:txBody>
                  <a:tcPr marL="18334" marR="18334"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hMerge="1">
                  <a:txBody>
                    <a:bodyPr/>
                    <a:lstStyle/>
                    <a:p>
                      <a:pPr indent="0" algn="ctr">
                        <a:lnSpc>
                          <a:spcPct val="100000"/>
                        </a:lnSpc>
                        <a:spcBef>
                          <a:spcPts val="100"/>
                        </a:spcBef>
                        <a:spcAft>
                          <a:spcPts val="0"/>
                        </a:spcAft>
                      </a:pP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100"/>
                        </a:spcBef>
                        <a:spcAft>
                          <a:spcPts val="0"/>
                        </a:spcAft>
                      </a:pPr>
                      <a:r>
                        <a:rPr lang="tr-TR" sz="1400" b="1" dirty="0">
                          <a:solidFill>
                            <a:srgbClr val="000000"/>
                          </a:solidFill>
                          <a:latin typeface="Calibri"/>
                          <a:ea typeface="Times New Roman"/>
                          <a:cs typeface="Times New Roman"/>
                        </a:rPr>
                        <a:t>Son 1 yıl kullanım</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100"/>
                        </a:spcBef>
                        <a:spcAft>
                          <a:spcPts val="0"/>
                        </a:spcAft>
                      </a:pPr>
                      <a:r>
                        <a:rPr lang="tr-TR" sz="1400" b="1" dirty="0">
                          <a:solidFill>
                            <a:srgbClr val="000000"/>
                          </a:solidFill>
                          <a:latin typeface="Calibri"/>
                          <a:ea typeface="Times New Roman"/>
                          <a:cs typeface="Times New Roman"/>
                        </a:rPr>
                        <a:t>Son 1 ay kullanım</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100"/>
                        </a:spcBef>
                        <a:spcAft>
                          <a:spcPts val="0"/>
                        </a:spcAft>
                      </a:pPr>
                      <a:r>
                        <a:rPr lang="tr-TR" sz="1400" b="1" spc="-100" baseline="0" dirty="0">
                          <a:solidFill>
                            <a:srgbClr val="000000"/>
                          </a:solidFill>
                          <a:latin typeface="Calibri"/>
                          <a:ea typeface="Times New Roman"/>
                          <a:cs typeface="Times New Roman"/>
                        </a:rPr>
                        <a:t>Erken Başlangıç Oranı (*)</a:t>
                      </a:r>
                      <a:endParaRPr lang="tr-TR" sz="1400" spc="-100" baseline="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r>
              <a:tr h="219471">
                <a:tc>
                  <a:txBody>
                    <a:bodyPr/>
                    <a:lstStyle/>
                    <a:p>
                      <a:pPr indent="0" algn="just">
                        <a:lnSpc>
                          <a:spcPct val="100000"/>
                        </a:lnSpc>
                        <a:spcBef>
                          <a:spcPts val="100"/>
                        </a:spcBef>
                        <a:spcAft>
                          <a:spcPts val="0"/>
                        </a:spcAft>
                      </a:pPr>
                      <a:r>
                        <a:rPr lang="tr-TR" sz="1400" b="1" dirty="0">
                          <a:solidFill>
                            <a:srgbClr val="000000"/>
                          </a:solidFill>
                          <a:latin typeface="Calibri"/>
                          <a:ea typeface="Times New Roman"/>
                          <a:cs typeface="Times New Roman"/>
                        </a:rPr>
                        <a:t>Sigara</a:t>
                      </a:r>
                      <a:endParaRPr lang="tr-TR" sz="1400" b="1" dirty="0">
                        <a:latin typeface="Times New Roman"/>
                        <a:ea typeface="Calibri"/>
                        <a:cs typeface="Times New Roman"/>
                      </a:endParaRPr>
                    </a:p>
                  </a:txBody>
                  <a:tcPr marL="18334" marR="18334"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gridSpan="2">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61,1</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hMerge="1">
                  <a:txBody>
                    <a:bodyPr/>
                    <a:lstStyle/>
                    <a:p>
                      <a:pPr indent="0" algn="ctr">
                        <a:lnSpc>
                          <a:spcPct val="100000"/>
                        </a:lnSpc>
                        <a:spcBef>
                          <a:spcPts val="100"/>
                        </a:spcBef>
                        <a:spcAft>
                          <a:spcPts val="0"/>
                        </a:spcAft>
                      </a:pP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 -</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39,8</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19,5/7,2</a:t>
                      </a:r>
                      <a:r>
                        <a:rPr lang="tr-TR" sz="1400" baseline="30000" dirty="0">
                          <a:solidFill>
                            <a:srgbClr val="000000"/>
                          </a:solidFill>
                          <a:latin typeface="Calibri"/>
                          <a:ea typeface="Times New Roman"/>
                          <a:cs typeface="Times New Roman"/>
                        </a:rPr>
                        <a:t>**</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r>
              <a:tr h="219471">
                <a:tc>
                  <a:txBody>
                    <a:bodyPr/>
                    <a:lstStyle/>
                    <a:p>
                      <a:pPr marL="233045" indent="0" algn="just">
                        <a:lnSpc>
                          <a:spcPct val="100000"/>
                        </a:lnSpc>
                        <a:spcBef>
                          <a:spcPts val="100"/>
                        </a:spcBef>
                        <a:spcAft>
                          <a:spcPts val="0"/>
                        </a:spcAft>
                      </a:pPr>
                      <a:r>
                        <a:rPr lang="tr-TR" sz="1400" dirty="0">
                          <a:solidFill>
                            <a:srgbClr val="000000"/>
                          </a:solidFill>
                          <a:latin typeface="Calibri"/>
                          <a:ea typeface="Times New Roman"/>
                          <a:cs typeface="Times New Roman"/>
                        </a:rPr>
                        <a:t>Nargile</a:t>
                      </a:r>
                      <a:endParaRPr lang="tr-TR" sz="1400" dirty="0">
                        <a:latin typeface="Times New Roman"/>
                        <a:ea typeface="Calibri"/>
                        <a:cs typeface="Times New Roman"/>
                      </a:endParaRPr>
                    </a:p>
                  </a:txBody>
                  <a:tcPr marL="18334" marR="18334"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gridSpan="2">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45,9</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hMerge="1">
                  <a:txBody>
                    <a:bodyPr/>
                    <a:lstStyle/>
                    <a:p>
                      <a:pPr indent="0" algn="ctr">
                        <a:lnSpc>
                          <a:spcPct val="100000"/>
                        </a:lnSpc>
                        <a:spcBef>
                          <a:spcPts val="100"/>
                        </a:spcBef>
                        <a:spcAft>
                          <a:spcPts val="0"/>
                        </a:spcAft>
                      </a:pP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27,5</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11,4</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r>
              <a:tr h="219471">
                <a:tc>
                  <a:txBody>
                    <a:bodyPr/>
                    <a:lstStyle/>
                    <a:p>
                      <a:pPr marL="233045" indent="0" algn="just">
                        <a:lnSpc>
                          <a:spcPct val="100000"/>
                        </a:lnSpc>
                        <a:spcBef>
                          <a:spcPts val="100"/>
                        </a:spcBef>
                        <a:spcAft>
                          <a:spcPts val="0"/>
                        </a:spcAft>
                      </a:pPr>
                      <a:r>
                        <a:rPr lang="tr-TR" sz="1400" dirty="0">
                          <a:solidFill>
                            <a:srgbClr val="000000"/>
                          </a:solidFill>
                          <a:latin typeface="Calibri"/>
                          <a:ea typeface="Times New Roman"/>
                          <a:cs typeface="Times New Roman"/>
                        </a:rPr>
                        <a:t>Elektronik Sigara</a:t>
                      </a:r>
                      <a:endParaRPr lang="tr-TR" sz="1400" dirty="0">
                        <a:latin typeface="Times New Roman"/>
                        <a:ea typeface="Calibri"/>
                        <a:cs typeface="Times New Roman"/>
                      </a:endParaRPr>
                    </a:p>
                  </a:txBody>
                  <a:tcPr marL="18334" marR="18334"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gridSpan="2">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6,6</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hMerge="1">
                  <a:txBody>
                    <a:bodyPr/>
                    <a:lstStyle/>
                    <a:p>
                      <a:pPr indent="0" algn="ctr">
                        <a:lnSpc>
                          <a:spcPct val="100000"/>
                        </a:lnSpc>
                        <a:spcBef>
                          <a:spcPts val="100"/>
                        </a:spcBef>
                        <a:spcAft>
                          <a:spcPts val="0"/>
                        </a:spcAft>
                      </a:pPr>
                      <a:endParaRPr lang="tr-TR" sz="140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4,0</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2,3</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r>
              <a:tr h="219471">
                <a:tc>
                  <a:txBody>
                    <a:bodyPr/>
                    <a:lstStyle/>
                    <a:p>
                      <a:pPr marL="233045" indent="0" algn="just">
                        <a:lnSpc>
                          <a:spcPct val="100000"/>
                        </a:lnSpc>
                        <a:spcBef>
                          <a:spcPts val="100"/>
                        </a:spcBef>
                        <a:spcAft>
                          <a:spcPts val="0"/>
                        </a:spcAft>
                      </a:pPr>
                      <a:r>
                        <a:rPr lang="tr-TR" sz="1400" dirty="0">
                          <a:solidFill>
                            <a:srgbClr val="000000"/>
                          </a:solidFill>
                          <a:latin typeface="Calibri"/>
                          <a:ea typeface="Times New Roman"/>
                          <a:cs typeface="Times New Roman"/>
                        </a:rPr>
                        <a:t>Çiğneme-sarma tütün</a:t>
                      </a:r>
                      <a:endParaRPr lang="tr-TR" sz="1400" dirty="0">
                        <a:latin typeface="Times New Roman"/>
                        <a:ea typeface="Calibri"/>
                        <a:cs typeface="Times New Roman"/>
                      </a:endParaRPr>
                    </a:p>
                  </a:txBody>
                  <a:tcPr marL="18334" marR="18334"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rgbClr val="FFFFFF"/>
                    </a:solidFill>
                  </a:tcPr>
                </a:tc>
                <a:tc gridSpan="2">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23,4</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rgbClr val="FFFFFF"/>
                    </a:solidFill>
                  </a:tcPr>
                </a:tc>
                <a:tc hMerge="1">
                  <a:txBody>
                    <a:bodyPr/>
                    <a:lstStyle/>
                    <a:p>
                      <a:pPr indent="0" algn="ctr">
                        <a:lnSpc>
                          <a:spcPct val="100000"/>
                        </a:lnSpc>
                        <a:spcBef>
                          <a:spcPts val="100"/>
                        </a:spcBef>
                        <a:spcAft>
                          <a:spcPts val="0"/>
                        </a:spcAft>
                      </a:pPr>
                      <a:endParaRPr lang="tr-TR" sz="140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18,4</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12,6</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rgbClr val="FFFFFF"/>
                    </a:solidFill>
                  </a:tcPr>
                </a:tc>
              </a:tr>
              <a:tr h="219471">
                <a:tc>
                  <a:txBody>
                    <a:bodyPr/>
                    <a:lstStyle/>
                    <a:p>
                      <a:pPr indent="0" algn="just">
                        <a:lnSpc>
                          <a:spcPct val="100000"/>
                        </a:lnSpc>
                        <a:spcBef>
                          <a:spcPts val="100"/>
                        </a:spcBef>
                        <a:spcAft>
                          <a:spcPts val="0"/>
                        </a:spcAft>
                      </a:pPr>
                      <a:r>
                        <a:rPr lang="tr-TR" sz="1400" b="1" dirty="0">
                          <a:solidFill>
                            <a:srgbClr val="000000"/>
                          </a:solidFill>
                          <a:latin typeface="Calibri"/>
                          <a:ea typeface="Times New Roman"/>
                          <a:cs typeface="Times New Roman"/>
                        </a:rPr>
                        <a:t>Alkol</a:t>
                      </a:r>
                      <a:endParaRPr lang="tr-TR" sz="1400" b="1" dirty="0">
                        <a:latin typeface="Times New Roman"/>
                        <a:ea typeface="Calibri"/>
                        <a:cs typeface="Times New Roman"/>
                      </a:endParaRPr>
                    </a:p>
                  </a:txBody>
                  <a:tcPr marL="18334" marR="18334"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gridSpan="2">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52,9</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hMerge="1">
                  <a:txBody>
                    <a:bodyPr/>
                    <a:lstStyle/>
                    <a:p>
                      <a:pPr indent="0" algn="ctr">
                        <a:lnSpc>
                          <a:spcPct val="100000"/>
                        </a:lnSpc>
                        <a:spcBef>
                          <a:spcPts val="100"/>
                        </a:spcBef>
                        <a:spcAft>
                          <a:spcPts val="0"/>
                        </a:spcAft>
                      </a:pP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36,4</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24,8</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13,2</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r>
              <a:tr h="219471">
                <a:tc>
                  <a:txBody>
                    <a:bodyPr/>
                    <a:lstStyle/>
                    <a:p>
                      <a:pPr marL="233045" indent="0" algn="just">
                        <a:lnSpc>
                          <a:spcPct val="100000"/>
                        </a:lnSpc>
                        <a:spcBef>
                          <a:spcPts val="100"/>
                        </a:spcBef>
                        <a:spcAft>
                          <a:spcPts val="0"/>
                        </a:spcAft>
                      </a:pPr>
                      <a:r>
                        <a:rPr lang="tr-TR" sz="1400" dirty="0">
                          <a:solidFill>
                            <a:srgbClr val="000000"/>
                          </a:solidFill>
                          <a:latin typeface="Calibri"/>
                          <a:ea typeface="Times New Roman"/>
                          <a:cs typeface="Times New Roman"/>
                        </a:rPr>
                        <a:t>Sarhoş Olma</a:t>
                      </a:r>
                      <a:endParaRPr lang="tr-TR" sz="1400" dirty="0">
                        <a:latin typeface="Times New Roman"/>
                        <a:ea typeface="Calibri"/>
                        <a:cs typeface="Times New Roman"/>
                      </a:endParaRPr>
                    </a:p>
                  </a:txBody>
                  <a:tcPr marL="18334" marR="18334"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gridSpan="2">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24,1</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hMerge="1">
                  <a:txBody>
                    <a:bodyPr/>
                    <a:lstStyle/>
                    <a:p>
                      <a:pPr indent="0" algn="ctr">
                        <a:lnSpc>
                          <a:spcPct val="100000"/>
                        </a:lnSpc>
                        <a:spcBef>
                          <a:spcPts val="100"/>
                        </a:spcBef>
                        <a:spcAft>
                          <a:spcPts val="0"/>
                        </a:spcAft>
                      </a:pP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15,1</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5,4</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6,5</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r>
              <a:tr h="219471">
                <a:tc>
                  <a:txBody>
                    <a:bodyPr/>
                    <a:lstStyle/>
                    <a:p>
                      <a:pPr marL="233045" indent="0" algn="just">
                        <a:lnSpc>
                          <a:spcPct val="100000"/>
                        </a:lnSpc>
                        <a:spcBef>
                          <a:spcPts val="100"/>
                        </a:spcBef>
                        <a:spcAft>
                          <a:spcPts val="0"/>
                        </a:spcAft>
                      </a:pPr>
                      <a:r>
                        <a:rPr lang="tr-TR" sz="1400" dirty="0">
                          <a:solidFill>
                            <a:srgbClr val="000000"/>
                          </a:solidFill>
                          <a:latin typeface="Calibri"/>
                          <a:ea typeface="Times New Roman"/>
                          <a:cs typeface="Times New Roman"/>
                        </a:rPr>
                        <a:t>Alkol ile madde</a:t>
                      </a:r>
                      <a:endParaRPr lang="tr-TR" sz="1400" dirty="0">
                        <a:latin typeface="Times New Roman"/>
                        <a:ea typeface="Calibri"/>
                        <a:cs typeface="Times New Roman"/>
                      </a:endParaRPr>
                    </a:p>
                  </a:txBody>
                  <a:tcPr marL="18334" marR="18334"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rgbClr val="FFFFFF"/>
                    </a:solidFill>
                  </a:tcPr>
                </a:tc>
                <a:tc gridSpan="2">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2,3</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rgbClr val="FFFFFF"/>
                    </a:solidFill>
                  </a:tcPr>
                </a:tc>
                <a:tc hMerge="1">
                  <a:txBody>
                    <a:bodyPr/>
                    <a:lstStyle/>
                    <a:p>
                      <a:pPr indent="0" algn="ctr">
                        <a:lnSpc>
                          <a:spcPct val="100000"/>
                        </a:lnSpc>
                        <a:spcBef>
                          <a:spcPts val="100"/>
                        </a:spcBef>
                        <a:spcAft>
                          <a:spcPts val="0"/>
                        </a:spcAft>
                      </a:pP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8,4</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rgbClr val="FFFFFF"/>
                    </a:solidFill>
                  </a:tcPr>
                </a:tc>
              </a:tr>
              <a:tr h="219471">
                <a:tc>
                  <a:txBody>
                    <a:bodyPr/>
                    <a:lstStyle/>
                    <a:p>
                      <a:pPr indent="0" algn="just">
                        <a:lnSpc>
                          <a:spcPct val="100000"/>
                        </a:lnSpc>
                        <a:spcBef>
                          <a:spcPts val="100"/>
                        </a:spcBef>
                        <a:spcAft>
                          <a:spcPts val="0"/>
                        </a:spcAft>
                      </a:pPr>
                      <a:r>
                        <a:rPr lang="tr-TR" sz="1400" b="1" dirty="0">
                          <a:solidFill>
                            <a:srgbClr val="000000"/>
                          </a:solidFill>
                          <a:latin typeface="Calibri"/>
                          <a:ea typeface="Times New Roman"/>
                          <a:cs typeface="Times New Roman"/>
                        </a:rPr>
                        <a:t>Madde Kullanımı</a:t>
                      </a:r>
                      <a:endParaRPr lang="tr-TR" sz="1400" b="1" dirty="0">
                        <a:latin typeface="Times New Roman"/>
                        <a:ea typeface="Calibri"/>
                        <a:cs typeface="Times New Roman"/>
                      </a:endParaRPr>
                    </a:p>
                  </a:txBody>
                  <a:tcPr marL="18334" marR="18334"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gridSpan="2">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13,8</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hMerge="1">
                  <a:txBody>
                    <a:bodyPr/>
                    <a:lstStyle/>
                    <a:p>
                      <a:pPr indent="0" algn="ctr">
                        <a:lnSpc>
                          <a:spcPct val="100000"/>
                        </a:lnSpc>
                        <a:spcBef>
                          <a:spcPts val="100"/>
                        </a:spcBef>
                        <a:spcAft>
                          <a:spcPts val="0"/>
                        </a:spcAft>
                      </a:pP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r>
              <a:tr h="219471">
                <a:tc>
                  <a:txBody>
                    <a:bodyPr/>
                    <a:lstStyle/>
                    <a:p>
                      <a:pPr indent="0" algn="just">
                        <a:lnSpc>
                          <a:spcPct val="100000"/>
                        </a:lnSpc>
                        <a:spcBef>
                          <a:spcPts val="100"/>
                        </a:spcBef>
                        <a:spcAft>
                          <a:spcPts val="0"/>
                        </a:spcAft>
                      </a:pPr>
                      <a:r>
                        <a:rPr lang="tr-TR" sz="1400" dirty="0">
                          <a:solidFill>
                            <a:srgbClr val="000000"/>
                          </a:solidFill>
                          <a:latin typeface="Calibri"/>
                          <a:ea typeface="Times New Roman"/>
                          <a:cs typeface="Times New Roman"/>
                        </a:rPr>
                        <a:t>Esrar</a:t>
                      </a:r>
                      <a:endParaRPr lang="tr-TR" sz="1400" dirty="0">
                        <a:latin typeface="Times New Roman"/>
                        <a:ea typeface="Calibri"/>
                        <a:cs typeface="Times New Roman"/>
                      </a:endParaRPr>
                    </a:p>
                  </a:txBody>
                  <a:tcPr marL="18334" marR="18334"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rgbClr val="FFFFFF"/>
                    </a:solidFill>
                  </a:tcPr>
                </a:tc>
                <a:tc gridSpan="2">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9,8</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rgbClr val="FFFFFF"/>
                    </a:solidFill>
                  </a:tcPr>
                </a:tc>
                <a:tc hMerge="1">
                  <a:txBody>
                    <a:bodyPr/>
                    <a:lstStyle/>
                    <a:p>
                      <a:pPr indent="0" algn="ctr">
                        <a:lnSpc>
                          <a:spcPct val="100000"/>
                        </a:lnSpc>
                        <a:spcBef>
                          <a:spcPts val="100"/>
                        </a:spcBef>
                        <a:spcAft>
                          <a:spcPts val="0"/>
                        </a:spcAft>
                      </a:pP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4,1</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2,1</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5,5</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rgbClr val="FFFFFF"/>
                    </a:solidFill>
                  </a:tcPr>
                </a:tc>
              </a:tr>
              <a:tr h="219471">
                <a:tc>
                  <a:txBody>
                    <a:bodyPr/>
                    <a:lstStyle/>
                    <a:p>
                      <a:pPr indent="0" algn="just">
                        <a:lnSpc>
                          <a:spcPct val="100000"/>
                        </a:lnSpc>
                        <a:spcBef>
                          <a:spcPts val="100"/>
                        </a:spcBef>
                        <a:spcAft>
                          <a:spcPts val="0"/>
                        </a:spcAft>
                      </a:pPr>
                      <a:r>
                        <a:rPr lang="tr-TR" sz="1400" b="1" dirty="0">
                          <a:solidFill>
                            <a:srgbClr val="000000"/>
                          </a:solidFill>
                          <a:latin typeface="Calibri"/>
                          <a:ea typeface="Times New Roman"/>
                          <a:cs typeface="Times New Roman"/>
                        </a:rPr>
                        <a:t>Uyarıcılar</a:t>
                      </a:r>
                      <a:endParaRPr lang="tr-TR" sz="1400" b="1" dirty="0">
                        <a:latin typeface="Times New Roman"/>
                        <a:ea typeface="Calibri"/>
                        <a:cs typeface="Times New Roman"/>
                      </a:endParaRPr>
                    </a:p>
                  </a:txBody>
                  <a:tcPr marL="18334" marR="18334"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gridSpan="4">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indent="0" algn="ctr">
                        <a:lnSpc>
                          <a:spcPct val="100000"/>
                        </a:lnSpc>
                        <a:spcBef>
                          <a:spcPts val="100"/>
                        </a:spcBef>
                        <a:spcAft>
                          <a:spcPts val="0"/>
                        </a:spcAft>
                      </a:pPr>
                      <a:endParaRPr lang="tr-TR" sz="1400" dirty="0">
                        <a:solidFill>
                          <a:srgbClr val="000000"/>
                        </a:solidFill>
                        <a:latin typeface="Calibri"/>
                        <a:ea typeface="Times New Roman"/>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r>
              <a:tr h="219471">
                <a:tc>
                  <a:txBody>
                    <a:bodyPr/>
                    <a:lstStyle/>
                    <a:p>
                      <a:pPr marL="233045" indent="0" algn="just">
                        <a:lnSpc>
                          <a:spcPct val="100000"/>
                        </a:lnSpc>
                        <a:spcBef>
                          <a:spcPts val="100"/>
                        </a:spcBef>
                        <a:spcAft>
                          <a:spcPts val="0"/>
                        </a:spcAft>
                      </a:pPr>
                      <a:r>
                        <a:rPr lang="tr-TR" sz="1400" dirty="0">
                          <a:solidFill>
                            <a:srgbClr val="000000"/>
                          </a:solidFill>
                          <a:latin typeface="Calibri"/>
                          <a:ea typeface="Times New Roman"/>
                          <a:cs typeface="Times New Roman"/>
                        </a:rPr>
                        <a:t>Amfetamin</a:t>
                      </a:r>
                      <a:endParaRPr lang="tr-TR" sz="1400" dirty="0">
                        <a:latin typeface="Times New Roman"/>
                        <a:ea typeface="Calibri"/>
                        <a:cs typeface="Times New Roman"/>
                      </a:endParaRPr>
                    </a:p>
                  </a:txBody>
                  <a:tcPr marL="18334" marR="18334"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1,1</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gridSpan="2">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0,5</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hMerge="1">
                  <a:txBody>
                    <a:bodyPr/>
                    <a:lstStyle/>
                    <a:p>
                      <a:endParaRPr lang="tr-TR"/>
                    </a:p>
                  </a:txBody>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6,1</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r>
              <a:tr h="219471">
                <a:tc>
                  <a:txBody>
                    <a:bodyPr/>
                    <a:lstStyle/>
                    <a:p>
                      <a:pPr marL="233045" indent="0" algn="just">
                        <a:lnSpc>
                          <a:spcPct val="100000"/>
                        </a:lnSpc>
                        <a:spcBef>
                          <a:spcPts val="100"/>
                        </a:spcBef>
                        <a:spcAft>
                          <a:spcPts val="0"/>
                        </a:spcAft>
                      </a:pPr>
                      <a:r>
                        <a:rPr lang="tr-TR" sz="1400" dirty="0">
                          <a:solidFill>
                            <a:srgbClr val="000000"/>
                          </a:solidFill>
                          <a:latin typeface="Calibri"/>
                          <a:ea typeface="Times New Roman"/>
                          <a:cs typeface="Times New Roman"/>
                        </a:rPr>
                        <a:t>Metamfetamin</a:t>
                      </a:r>
                      <a:endParaRPr lang="tr-TR" sz="1400" dirty="0">
                        <a:latin typeface="Times New Roman"/>
                        <a:ea typeface="Calibri"/>
                        <a:cs typeface="Times New Roman"/>
                      </a:endParaRPr>
                    </a:p>
                  </a:txBody>
                  <a:tcPr marL="18334" marR="18334"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1,2</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gridSpan="2">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0,6</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hMerge="1">
                  <a:txBody>
                    <a:bodyPr/>
                    <a:lstStyle/>
                    <a:p>
                      <a:endParaRPr lang="tr-TR"/>
                    </a:p>
                  </a:txBody>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6,1</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r>
              <a:tr h="219471">
                <a:tc>
                  <a:txBody>
                    <a:bodyPr/>
                    <a:lstStyle/>
                    <a:p>
                      <a:pPr marL="233045" indent="0" algn="just">
                        <a:lnSpc>
                          <a:spcPct val="100000"/>
                        </a:lnSpc>
                        <a:spcBef>
                          <a:spcPts val="100"/>
                        </a:spcBef>
                        <a:spcAft>
                          <a:spcPts val="0"/>
                        </a:spcAft>
                      </a:pPr>
                      <a:r>
                        <a:rPr lang="tr-TR" sz="1400" dirty="0">
                          <a:solidFill>
                            <a:srgbClr val="000000"/>
                          </a:solidFill>
                          <a:latin typeface="Calibri"/>
                          <a:ea typeface="Times New Roman"/>
                          <a:cs typeface="Times New Roman"/>
                        </a:rPr>
                        <a:t>Kokain</a:t>
                      </a:r>
                      <a:endParaRPr lang="tr-TR" sz="1400" dirty="0">
                        <a:latin typeface="Times New Roman"/>
                        <a:ea typeface="Calibri"/>
                        <a:cs typeface="Times New Roman"/>
                      </a:endParaRPr>
                    </a:p>
                  </a:txBody>
                  <a:tcPr marL="18334" marR="18334"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1,9</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gridSpan="2">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0,8</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hMerge="1">
                  <a:txBody>
                    <a:bodyPr/>
                    <a:lstStyle/>
                    <a:p>
                      <a:endParaRPr lang="tr-TR"/>
                    </a:p>
                  </a:txBody>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4,8</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r>
              <a:tr h="219471">
                <a:tc>
                  <a:txBody>
                    <a:bodyPr/>
                    <a:lstStyle/>
                    <a:p>
                      <a:pPr marL="233045" indent="0" algn="just">
                        <a:lnSpc>
                          <a:spcPct val="100000"/>
                        </a:lnSpc>
                        <a:spcBef>
                          <a:spcPts val="100"/>
                        </a:spcBef>
                        <a:spcAft>
                          <a:spcPts val="0"/>
                        </a:spcAft>
                      </a:pPr>
                      <a:r>
                        <a:rPr lang="tr-TR" sz="1400" dirty="0">
                          <a:solidFill>
                            <a:srgbClr val="000000"/>
                          </a:solidFill>
                          <a:latin typeface="Calibri"/>
                          <a:ea typeface="Times New Roman"/>
                          <a:cs typeface="Times New Roman"/>
                        </a:rPr>
                        <a:t>Taş</a:t>
                      </a:r>
                      <a:endParaRPr lang="tr-TR" sz="1400" dirty="0">
                        <a:latin typeface="Times New Roman"/>
                        <a:ea typeface="Calibri"/>
                        <a:cs typeface="Times New Roman"/>
                      </a:endParaRPr>
                    </a:p>
                  </a:txBody>
                  <a:tcPr marL="18334" marR="18334"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1,5</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rgbClr val="FFFFFF"/>
                    </a:solidFill>
                  </a:tcPr>
                </a:tc>
                <a:tc gridSpan="2">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0,5</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rgbClr val="FFFFFF"/>
                    </a:solidFill>
                  </a:tcPr>
                </a:tc>
                <a:tc hMerge="1">
                  <a:txBody>
                    <a:bodyPr/>
                    <a:lstStyle/>
                    <a:p>
                      <a:endParaRPr lang="tr-TR"/>
                    </a:p>
                  </a:txBody>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4,8</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rgbClr val="FFFFFF"/>
                    </a:solidFill>
                  </a:tcPr>
                </a:tc>
              </a:tr>
              <a:tr h="219471">
                <a:tc>
                  <a:txBody>
                    <a:bodyPr/>
                    <a:lstStyle/>
                    <a:p>
                      <a:pPr indent="0" algn="just">
                        <a:lnSpc>
                          <a:spcPct val="100000"/>
                        </a:lnSpc>
                        <a:spcBef>
                          <a:spcPts val="100"/>
                        </a:spcBef>
                        <a:spcAft>
                          <a:spcPts val="0"/>
                        </a:spcAft>
                      </a:pPr>
                      <a:r>
                        <a:rPr lang="tr-TR" sz="1400" b="1" dirty="0" err="1">
                          <a:solidFill>
                            <a:srgbClr val="000000"/>
                          </a:solidFill>
                          <a:latin typeface="Calibri"/>
                          <a:ea typeface="Times New Roman"/>
                          <a:cs typeface="Times New Roman"/>
                        </a:rPr>
                        <a:t>Hallusinojenler</a:t>
                      </a:r>
                      <a:endParaRPr lang="tr-TR" sz="1400" b="1" dirty="0">
                        <a:latin typeface="Times New Roman"/>
                        <a:ea typeface="Calibri"/>
                        <a:cs typeface="Times New Roman"/>
                      </a:endParaRPr>
                    </a:p>
                  </a:txBody>
                  <a:tcPr marL="18334" marR="18334"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nSpc>
                          <a:spcPct val="100000"/>
                        </a:lnSpc>
                      </a:pPr>
                      <a:endParaRPr lang="tr-TR" sz="1400" dirty="0">
                        <a:latin typeface="Calibri"/>
                        <a:ea typeface="Times New Roman"/>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gridSpan="2">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hMerge="1">
                  <a:txBody>
                    <a:bodyPr/>
                    <a:lstStyle/>
                    <a:p>
                      <a:endParaRPr lang="tr-TR"/>
                    </a:p>
                  </a:txBody>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100"/>
                        </a:spcBef>
                        <a:spcAft>
                          <a:spcPts val="0"/>
                        </a:spcAft>
                      </a:pPr>
                      <a:endParaRPr lang="tr-TR" sz="1400" dirty="0">
                        <a:solidFill>
                          <a:srgbClr val="000000"/>
                        </a:solidFill>
                        <a:latin typeface="Calibri"/>
                        <a:ea typeface="Times New Roman"/>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r>
              <a:tr h="219471">
                <a:tc>
                  <a:txBody>
                    <a:bodyPr/>
                    <a:lstStyle/>
                    <a:p>
                      <a:pPr marL="233045" indent="0" algn="just">
                        <a:lnSpc>
                          <a:spcPct val="100000"/>
                        </a:lnSpc>
                        <a:spcBef>
                          <a:spcPts val="100"/>
                        </a:spcBef>
                        <a:spcAft>
                          <a:spcPts val="0"/>
                        </a:spcAft>
                      </a:pPr>
                      <a:r>
                        <a:rPr lang="tr-TR" sz="1400">
                          <a:solidFill>
                            <a:srgbClr val="000000"/>
                          </a:solidFill>
                          <a:latin typeface="Calibri"/>
                          <a:ea typeface="Times New Roman"/>
                          <a:cs typeface="Times New Roman"/>
                        </a:rPr>
                        <a:t>LSD</a:t>
                      </a:r>
                      <a:endParaRPr lang="tr-TR" sz="1400">
                        <a:latin typeface="Times New Roman"/>
                        <a:ea typeface="Calibri"/>
                        <a:cs typeface="Times New Roman"/>
                      </a:endParaRPr>
                    </a:p>
                  </a:txBody>
                  <a:tcPr marL="18334" marR="18334"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2,1</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gridSpan="2">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hMerge="1">
                  <a:txBody>
                    <a:bodyPr/>
                    <a:lstStyle/>
                    <a:p>
                      <a:endParaRPr lang="tr-TR"/>
                    </a:p>
                  </a:txBody>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r>
              <a:tr h="219471">
                <a:tc>
                  <a:txBody>
                    <a:bodyPr/>
                    <a:lstStyle/>
                    <a:p>
                      <a:pPr marL="233045" indent="0" algn="just">
                        <a:lnSpc>
                          <a:spcPct val="100000"/>
                        </a:lnSpc>
                        <a:spcBef>
                          <a:spcPts val="100"/>
                        </a:spcBef>
                        <a:spcAft>
                          <a:spcPts val="0"/>
                        </a:spcAft>
                      </a:pPr>
                      <a:r>
                        <a:rPr lang="tr-TR" sz="1400" dirty="0">
                          <a:solidFill>
                            <a:srgbClr val="000000"/>
                          </a:solidFill>
                          <a:latin typeface="Calibri"/>
                          <a:ea typeface="Times New Roman"/>
                          <a:cs typeface="Times New Roman"/>
                        </a:rPr>
                        <a:t>Mantar</a:t>
                      </a:r>
                      <a:endParaRPr lang="tr-TR" sz="1400" dirty="0">
                        <a:latin typeface="Times New Roman"/>
                        <a:ea typeface="Calibri"/>
                        <a:cs typeface="Times New Roman"/>
                      </a:endParaRPr>
                    </a:p>
                  </a:txBody>
                  <a:tcPr marL="18334" marR="18334"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400">
                          <a:solidFill>
                            <a:srgbClr val="000000"/>
                          </a:solidFill>
                          <a:latin typeface="Calibri"/>
                          <a:ea typeface="Times New Roman"/>
                          <a:cs typeface="Times New Roman"/>
                        </a:rPr>
                        <a:t>1,0</a:t>
                      </a:r>
                      <a:endParaRPr lang="tr-TR" sz="140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rgbClr val="FFFFFF"/>
                    </a:solidFill>
                  </a:tcPr>
                </a:tc>
                <a:tc gridSpan="2">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rgbClr val="FFFFFF"/>
                    </a:solidFill>
                  </a:tcPr>
                </a:tc>
                <a:tc hMerge="1">
                  <a:txBody>
                    <a:bodyPr/>
                    <a:lstStyle/>
                    <a:p>
                      <a:endParaRPr lang="tr-TR"/>
                    </a:p>
                  </a:txBody>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400">
                          <a:solidFill>
                            <a:srgbClr val="000000"/>
                          </a:solidFill>
                          <a:latin typeface="Calibri"/>
                          <a:ea typeface="Times New Roman"/>
                          <a:cs typeface="Times New Roman"/>
                        </a:rPr>
                        <a:t>-</a:t>
                      </a:r>
                      <a:endParaRPr lang="tr-TR" sz="140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rgbClr val="FFFFFF"/>
                    </a:solidFill>
                  </a:tcPr>
                </a:tc>
              </a:tr>
              <a:tr h="219471">
                <a:tc>
                  <a:txBody>
                    <a:bodyPr/>
                    <a:lstStyle/>
                    <a:p>
                      <a:pPr indent="0" algn="just">
                        <a:lnSpc>
                          <a:spcPct val="100000"/>
                        </a:lnSpc>
                        <a:spcBef>
                          <a:spcPts val="100"/>
                        </a:spcBef>
                        <a:spcAft>
                          <a:spcPts val="0"/>
                        </a:spcAft>
                      </a:pPr>
                      <a:r>
                        <a:rPr lang="tr-TR" sz="1400" b="1" dirty="0">
                          <a:solidFill>
                            <a:srgbClr val="000000"/>
                          </a:solidFill>
                          <a:latin typeface="Calibri"/>
                          <a:ea typeface="Times New Roman"/>
                          <a:cs typeface="Times New Roman"/>
                        </a:rPr>
                        <a:t>Eroin</a:t>
                      </a:r>
                      <a:endParaRPr lang="tr-TR" sz="1400" b="1" dirty="0">
                        <a:latin typeface="Times New Roman"/>
                        <a:ea typeface="Calibri"/>
                        <a:cs typeface="Times New Roman"/>
                      </a:endParaRPr>
                    </a:p>
                  </a:txBody>
                  <a:tcPr marL="18334" marR="18334"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0,9</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gridSpan="2">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hMerge="1">
                  <a:txBody>
                    <a:bodyPr/>
                    <a:lstStyle/>
                    <a:p>
                      <a:endParaRPr lang="tr-TR"/>
                    </a:p>
                  </a:txBody>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r>
              <a:tr h="219471">
                <a:tc>
                  <a:txBody>
                    <a:bodyPr/>
                    <a:lstStyle/>
                    <a:p>
                      <a:pPr marL="233045" indent="0" algn="just">
                        <a:lnSpc>
                          <a:spcPct val="100000"/>
                        </a:lnSpc>
                        <a:spcBef>
                          <a:spcPts val="100"/>
                        </a:spcBef>
                        <a:spcAft>
                          <a:spcPts val="0"/>
                        </a:spcAft>
                      </a:pPr>
                      <a:r>
                        <a:rPr lang="tr-TR" sz="1400" dirty="0">
                          <a:solidFill>
                            <a:srgbClr val="000000"/>
                          </a:solidFill>
                          <a:latin typeface="Calibri"/>
                          <a:ea typeface="Times New Roman"/>
                          <a:cs typeface="Times New Roman"/>
                        </a:rPr>
                        <a:t>Enjeksiyonla madde</a:t>
                      </a:r>
                      <a:endParaRPr lang="tr-TR" sz="1400" dirty="0">
                        <a:latin typeface="Times New Roman"/>
                        <a:ea typeface="Calibri"/>
                        <a:cs typeface="Times New Roman"/>
                      </a:endParaRPr>
                    </a:p>
                  </a:txBody>
                  <a:tcPr marL="18334" marR="18334"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400">
                          <a:solidFill>
                            <a:srgbClr val="000000"/>
                          </a:solidFill>
                          <a:latin typeface="Calibri"/>
                          <a:ea typeface="Times New Roman"/>
                          <a:cs typeface="Times New Roman"/>
                        </a:rPr>
                        <a:t>0,7</a:t>
                      </a:r>
                      <a:endParaRPr lang="tr-TR" sz="140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rgbClr val="FFFFFF"/>
                    </a:solidFill>
                  </a:tcPr>
                </a:tc>
                <a:tc gridSpan="2">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rgbClr val="FFFFFF"/>
                    </a:solidFill>
                  </a:tcPr>
                </a:tc>
                <a:tc hMerge="1">
                  <a:txBody>
                    <a:bodyPr/>
                    <a:lstStyle/>
                    <a:p>
                      <a:endParaRPr lang="tr-TR"/>
                    </a:p>
                  </a:txBody>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400">
                          <a:solidFill>
                            <a:srgbClr val="000000"/>
                          </a:solidFill>
                          <a:latin typeface="Calibri"/>
                          <a:ea typeface="Times New Roman"/>
                          <a:cs typeface="Times New Roman"/>
                        </a:rPr>
                        <a:t>-</a:t>
                      </a:r>
                      <a:endParaRPr lang="tr-TR" sz="140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rgbClr val="FFFFFF"/>
                    </a:solidFill>
                  </a:tcPr>
                </a:tc>
              </a:tr>
              <a:tr h="219471">
                <a:tc>
                  <a:txBody>
                    <a:bodyPr/>
                    <a:lstStyle/>
                    <a:p>
                      <a:pPr indent="0" algn="just">
                        <a:lnSpc>
                          <a:spcPct val="100000"/>
                        </a:lnSpc>
                        <a:spcBef>
                          <a:spcPts val="100"/>
                        </a:spcBef>
                        <a:spcAft>
                          <a:spcPts val="0"/>
                        </a:spcAft>
                      </a:pPr>
                      <a:r>
                        <a:rPr lang="tr-TR" sz="1400" b="1" dirty="0">
                          <a:solidFill>
                            <a:srgbClr val="000000"/>
                          </a:solidFill>
                          <a:latin typeface="Calibri"/>
                          <a:ea typeface="Times New Roman"/>
                          <a:cs typeface="Times New Roman"/>
                        </a:rPr>
                        <a:t>Diğerleri</a:t>
                      </a:r>
                      <a:endParaRPr lang="tr-TR" sz="1400" b="1" dirty="0">
                        <a:latin typeface="Times New Roman"/>
                        <a:ea typeface="Calibri"/>
                        <a:cs typeface="Times New Roman"/>
                      </a:endParaRPr>
                    </a:p>
                  </a:txBody>
                  <a:tcPr marL="18334" marR="18334"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nSpc>
                          <a:spcPct val="100000"/>
                        </a:lnSpc>
                      </a:pPr>
                      <a:endParaRPr lang="tr-TR" sz="1400" dirty="0">
                        <a:latin typeface="Calibri"/>
                        <a:ea typeface="Times New Roman"/>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gridSpan="2">
                  <a:txBody>
                    <a:bodyPr/>
                    <a:lstStyle/>
                    <a:p>
                      <a:pPr indent="0">
                        <a:lnSpc>
                          <a:spcPct val="100000"/>
                        </a:lnSpc>
                      </a:pPr>
                      <a:endParaRPr lang="tr-TR" sz="1400" dirty="0">
                        <a:latin typeface="Calibri"/>
                        <a:ea typeface="Times New Roman"/>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hMerge="1">
                  <a:txBody>
                    <a:bodyPr/>
                    <a:lstStyle/>
                    <a:p>
                      <a:endParaRPr lang="tr-TR"/>
                    </a:p>
                  </a:txBody>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100"/>
                        </a:spcBef>
                        <a:spcAft>
                          <a:spcPts val="0"/>
                        </a:spcAft>
                      </a:pPr>
                      <a:endParaRPr lang="tr-TR" sz="1400" dirty="0">
                        <a:solidFill>
                          <a:srgbClr val="000000"/>
                        </a:solidFill>
                        <a:latin typeface="Calibri"/>
                        <a:ea typeface="Times New Roman"/>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r>
              <a:tr h="219471">
                <a:tc>
                  <a:txBody>
                    <a:bodyPr/>
                    <a:lstStyle/>
                    <a:p>
                      <a:pPr marL="233045" indent="0" algn="just">
                        <a:lnSpc>
                          <a:spcPct val="100000"/>
                        </a:lnSpc>
                        <a:spcBef>
                          <a:spcPts val="100"/>
                        </a:spcBef>
                        <a:spcAft>
                          <a:spcPts val="0"/>
                        </a:spcAft>
                      </a:pPr>
                      <a:r>
                        <a:rPr lang="tr-TR" sz="1400">
                          <a:solidFill>
                            <a:srgbClr val="000000"/>
                          </a:solidFill>
                          <a:latin typeface="Calibri"/>
                          <a:ea typeface="Times New Roman"/>
                          <a:cs typeface="Times New Roman"/>
                        </a:rPr>
                        <a:t>Ekstazy</a:t>
                      </a:r>
                      <a:endParaRPr lang="tr-TR" sz="1400">
                        <a:latin typeface="Times New Roman"/>
                        <a:ea typeface="Calibri"/>
                        <a:cs typeface="Times New Roman"/>
                      </a:endParaRPr>
                    </a:p>
                  </a:txBody>
                  <a:tcPr marL="18334" marR="18334"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400">
                          <a:solidFill>
                            <a:srgbClr val="000000"/>
                          </a:solidFill>
                          <a:latin typeface="Calibri"/>
                          <a:ea typeface="Times New Roman"/>
                          <a:cs typeface="Times New Roman"/>
                        </a:rPr>
                        <a:t>3,1</a:t>
                      </a:r>
                      <a:endParaRPr lang="tr-TR" sz="140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gridSpan="2">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1,2</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hMerge="1">
                  <a:txBody>
                    <a:bodyPr/>
                    <a:lstStyle/>
                    <a:p>
                      <a:endParaRPr lang="tr-TR"/>
                    </a:p>
                  </a:txBody>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3,7</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r>
              <a:tr h="219471">
                <a:tc>
                  <a:txBody>
                    <a:bodyPr/>
                    <a:lstStyle/>
                    <a:p>
                      <a:pPr marL="233045" indent="0" algn="just">
                        <a:lnSpc>
                          <a:spcPct val="100000"/>
                        </a:lnSpc>
                        <a:spcBef>
                          <a:spcPts val="100"/>
                        </a:spcBef>
                        <a:spcAft>
                          <a:spcPts val="0"/>
                        </a:spcAft>
                      </a:pPr>
                      <a:r>
                        <a:rPr lang="tr-TR" sz="1400" dirty="0">
                          <a:solidFill>
                            <a:srgbClr val="000000"/>
                          </a:solidFill>
                          <a:latin typeface="Calibri"/>
                          <a:ea typeface="Times New Roman"/>
                          <a:cs typeface="Times New Roman"/>
                        </a:rPr>
                        <a:t>Sentetik </a:t>
                      </a:r>
                      <a:r>
                        <a:rPr lang="tr-TR" sz="1400" dirty="0" err="1" smtClean="0">
                          <a:solidFill>
                            <a:srgbClr val="000000"/>
                          </a:solidFill>
                          <a:latin typeface="Calibri"/>
                          <a:ea typeface="Times New Roman"/>
                          <a:cs typeface="Times New Roman"/>
                        </a:rPr>
                        <a:t>Kannabinoidler</a:t>
                      </a:r>
                      <a:endParaRPr lang="tr-TR" sz="1400" dirty="0">
                        <a:latin typeface="Times New Roman"/>
                        <a:ea typeface="Calibri"/>
                        <a:cs typeface="Times New Roman"/>
                      </a:endParaRPr>
                    </a:p>
                  </a:txBody>
                  <a:tcPr marL="18334" marR="18334"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400">
                          <a:solidFill>
                            <a:srgbClr val="000000"/>
                          </a:solidFill>
                          <a:latin typeface="Calibri"/>
                          <a:ea typeface="Times New Roman"/>
                          <a:cs typeface="Times New Roman"/>
                        </a:rPr>
                        <a:t>5,3</a:t>
                      </a:r>
                      <a:endParaRPr lang="tr-TR" sz="140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gridSpan="2">
                  <a:txBody>
                    <a:bodyPr/>
                    <a:lstStyle/>
                    <a:p>
                      <a:pPr indent="0" algn="ctr">
                        <a:lnSpc>
                          <a:spcPct val="100000"/>
                        </a:lnSpc>
                        <a:spcBef>
                          <a:spcPts val="100"/>
                        </a:spcBef>
                        <a:spcAft>
                          <a:spcPts val="0"/>
                        </a:spcAft>
                      </a:pPr>
                      <a:r>
                        <a:rPr lang="tr-TR" sz="1400">
                          <a:solidFill>
                            <a:srgbClr val="000000"/>
                          </a:solidFill>
                          <a:latin typeface="Calibri"/>
                          <a:ea typeface="Times New Roman"/>
                          <a:cs typeface="Times New Roman"/>
                        </a:rPr>
                        <a:t>-</a:t>
                      </a:r>
                      <a:endParaRPr lang="tr-TR" sz="140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hMerge="1">
                  <a:txBody>
                    <a:bodyPr/>
                    <a:lstStyle/>
                    <a:p>
                      <a:endParaRPr lang="tr-TR"/>
                    </a:p>
                  </a:txBody>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r>
              <a:tr h="219471">
                <a:tc>
                  <a:txBody>
                    <a:bodyPr/>
                    <a:lstStyle/>
                    <a:p>
                      <a:pPr marL="233045" indent="0" algn="just">
                        <a:lnSpc>
                          <a:spcPct val="100000"/>
                        </a:lnSpc>
                        <a:spcBef>
                          <a:spcPts val="100"/>
                        </a:spcBef>
                        <a:spcAft>
                          <a:spcPts val="0"/>
                        </a:spcAft>
                      </a:pPr>
                      <a:r>
                        <a:rPr lang="tr-TR" sz="1400">
                          <a:solidFill>
                            <a:srgbClr val="000000"/>
                          </a:solidFill>
                          <a:latin typeface="Calibri"/>
                          <a:ea typeface="Times New Roman"/>
                          <a:cs typeface="Times New Roman"/>
                        </a:rPr>
                        <a:t>Uçucu</a:t>
                      </a:r>
                      <a:endParaRPr lang="tr-TR" sz="1400">
                        <a:latin typeface="Times New Roman"/>
                        <a:ea typeface="Calibri"/>
                        <a:cs typeface="Times New Roman"/>
                      </a:endParaRPr>
                    </a:p>
                  </a:txBody>
                  <a:tcPr marL="18334" marR="18334"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400">
                          <a:solidFill>
                            <a:srgbClr val="000000"/>
                          </a:solidFill>
                          <a:latin typeface="Calibri"/>
                          <a:ea typeface="Times New Roman"/>
                          <a:cs typeface="Times New Roman"/>
                        </a:rPr>
                        <a:t>3,5</a:t>
                      </a:r>
                      <a:endParaRPr lang="tr-TR" sz="140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gridSpan="2">
                  <a:txBody>
                    <a:bodyPr/>
                    <a:lstStyle/>
                    <a:p>
                      <a:pPr indent="0" algn="ctr">
                        <a:lnSpc>
                          <a:spcPct val="100000"/>
                        </a:lnSpc>
                        <a:spcBef>
                          <a:spcPts val="100"/>
                        </a:spcBef>
                        <a:spcAft>
                          <a:spcPts val="0"/>
                        </a:spcAft>
                      </a:pPr>
                      <a:r>
                        <a:rPr lang="tr-TR" sz="1400">
                          <a:solidFill>
                            <a:srgbClr val="000000"/>
                          </a:solidFill>
                          <a:latin typeface="Calibri"/>
                          <a:ea typeface="Times New Roman"/>
                          <a:cs typeface="Times New Roman"/>
                        </a:rPr>
                        <a:t>0,9</a:t>
                      </a:r>
                      <a:endParaRPr lang="tr-TR" sz="140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hMerge="1">
                  <a:txBody>
                    <a:bodyPr/>
                    <a:lstStyle/>
                    <a:p>
                      <a:endParaRPr lang="tr-TR"/>
                    </a:p>
                  </a:txBody>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6,2</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r>
              <a:tr h="219471">
                <a:tc>
                  <a:txBody>
                    <a:bodyPr/>
                    <a:lstStyle/>
                    <a:p>
                      <a:pPr marL="233045" indent="0" algn="just">
                        <a:lnSpc>
                          <a:spcPct val="100000"/>
                        </a:lnSpc>
                        <a:spcBef>
                          <a:spcPts val="100"/>
                        </a:spcBef>
                        <a:spcAft>
                          <a:spcPts val="0"/>
                        </a:spcAft>
                      </a:pPr>
                      <a:r>
                        <a:rPr lang="tr-TR" sz="1400">
                          <a:solidFill>
                            <a:srgbClr val="000000"/>
                          </a:solidFill>
                          <a:latin typeface="Calibri"/>
                          <a:ea typeface="Times New Roman"/>
                          <a:cs typeface="Times New Roman"/>
                        </a:rPr>
                        <a:t>Yatıştırıcı</a:t>
                      </a:r>
                      <a:endParaRPr lang="tr-TR" sz="1400">
                        <a:latin typeface="Times New Roman"/>
                        <a:ea typeface="Calibri"/>
                        <a:cs typeface="Times New Roman"/>
                      </a:endParaRPr>
                    </a:p>
                  </a:txBody>
                  <a:tcPr marL="18334" marR="18334"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400">
                          <a:solidFill>
                            <a:srgbClr val="000000"/>
                          </a:solidFill>
                          <a:latin typeface="Calibri"/>
                          <a:ea typeface="Times New Roman"/>
                          <a:cs typeface="Times New Roman"/>
                        </a:rPr>
                        <a:t>4,3</a:t>
                      </a:r>
                      <a:endParaRPr lang="tr-TR" sz="140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gridSpan="2">
                  <a:txBody>
                    <a:bodyPr/>
                    <a:lstStyle/>
                    <a:p>
                      <a:pPr indent="0" algn="ctr">
                        <a:lnSpc>
                          <a:spcPct val="100000"/>
                        </a:lnSpc>
                        <a:spcBef>
                          <a:spcPts val="100"/>
                        </a:spcBef>
                        <a:spcAft>
                          <a:spcPts val="0"/>
                        </a:spcAft>
                      </a:pPr>
                      <a:r>
                        <a:rPr lang="tr-TR" sz="1400">
                          <a:solidFill>
                            <a:srgbClr val="000000"/>
                          </a:solidFill>
                          <a:latin typeface="Calibri"/>
                          <a:ea typeface="Times New Roman"/>
                          <a:cs typeface="Times New Roman"/>
                        </a:rPr>
                        <a:t>-</a:t>
                      </a:r>
                      <a:endParaRPr lang="tr-TR" sz="140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hMerge="1">
                  <a:txBody>
                    <a:bodyPr/>
                    <a:lstStyle/>
                    <a:p>
                      <a:endParaRPr lang="tr-TR"/>
                    </a:p>
                  </a:txBody>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7,7</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r>
              <a:tr h="219471">
                <a:tc>
                  <a:txBody>
                    <a:bodyPr/>
                    <a:lstStyle/>
                    <a:p>
                      <a:pPr marL="233045" indent="0" algn="just">
                        <a:lnSpc>
                          <a:spcPct val="100000"/>
                        </a:lnSpc>
                        <a:spcBef>
                          <a:spcPts val="100"/>
                        </a:spcBef>
                        <a:spcAft>
                          <a:spcPts val="0"/>
                        </a:spcAft>
                      </a:pPr>
                      <a:r>
                        <a:rPr lang="tr-TR" sz="1400">
                          <a:solidFill>
                            <a:srgbClr val="000000"/>
                          </a:solidFill>
                          <a:latin typeface="Calibri"/>
                          <a:ea typeface="Times New Roman"/>
                          <a:cs typeface="Times New Roman"/>
                        </a:rPr>
                        <a:t>Anabolik Steroid</a:t>
                      </a:r>
                      <a:endParaRPr lang="tr-TR" sz="1400">
                        <a:latin typeface="Times New Roman"/>
                        <a:ea typeface="Calibri"/>
                        <a:cs typeface="Times New Roman"/>
                      </a:endParaRPr>
                    </a:p>
                  </a:txBody>
                  <a:tcPr marL="18334" marR="18334"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400">
                          <a:solidFill>
                            <a:srgbClr val="000000"/>
                          </a:solidFill>
                          <a:latin typeface="Calibri"/>
                          <a:ea typeface="Times New Roman"/>
                          <a:cs typeface="Times New Roman"/>
                        </a:rPr>
                        <a:t>0,3</a:t>
                      </a:r>
                      <a:endParaRPr lang="tr-TR" sz="140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gridSpan="2">
                  <a:txBody>
                    <a:bodyPr/>
                    <a:lstStyle/>
                    <a:p>
                      <a:pPr indent="0" algn="ctr">
                        <a:lnSpc>
                          <a:spcPct val="100000"/>
                        </a:lnSpc>
                        <a:spcBef>
                          <a:spcPts val="100"/>
                        </a:spcBef>
                        <a:spcAft>
                          <a:spcPts val="0"/>
                        </a:spcAft>
                      </a:pPr>
                      <a:r>
                        <a:rPr lang="tr-TR" sz="1400">
                          <a:solidFill>
                            <a:srgbClr val="000000"/>
                          </a:solidFill>
                          <a:latin typeface="Calibri"/>
                          <a:ea typeface="Times New Roman"/>
                          <a:cs typeface="Times New Roman"/>
                        </a:rPr>
                        <a:t>-</a:t>
                      </a:r>
                      <a:endParaRPr lang="tr-TR" sz="140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hMerge="1">
                  <a:txBody>
                    <a:bodyPr/>
                    <a:lstStyle/>
                    <a:p>
                      <a:endParaRPr lang="tr-TR"/>
                    </a:p>
                  </a:txBody>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r>
              <a:tr h="219471">
                <a:tc>
                  <a:txBody>
                    <a:bodyPr/>
                    <a:lstStyle/>
                    <a:p>
                      <a:pPr marL="233045" indent="0" algn="just">
                        <a:lnSpc>
                          <a:spcPct val="100000"/>
                        </a:lnSpc>
                        <a:spcBef>
                          <a:spcPts val="100"/>
                        </a:spcBef>
                        <a:spcAft>
                          <a:spcPts val="0"/>
                        </a:spcAft>
                      </a:pPr>
                      <a:r>
                        <a:rPr lang="tr-TR" sz="1400">
                          <a:solidFill>
                            <a:srgbClr val="000000"/>
                          </a:solidFill>
                          <a:latin typeface="Calibri"/>
                          <a:ea typeface="Times New Roman"/>
                          <a:cs typeface="Times New Roman"/>
                        </a:rPr>
                        <a:t>Ağrı kesici</a:t>
                      </a:r>
                      <a:endParaRPr lang="tr-TR" sz="1400">
                        <a:latin typeface="Times New Roman"/>
                        <a:ea typeface="Calibri"/>
                        <a:cs typeface="Times New Roman"/>
                      </a:endParaRPr>
                    </a:p>
                  </a:txBody>
                  <a:tcPr marL="18334" marR="18334"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400">
                          <a:solidFill>
                            <a:srgbClr val="000000"/>
                          </a:solidFill>
                          <a:latin typeface="Calibri"/>
                          <a:ea typeface="Times New Roman"/>
                          <a:cs typeface="Times New Roman"/>
                        </a:rPr>
                        <a:t>2,0</a:t>
                      </a:r>
                      <a:endParaRPr lang="tr-TR" sz="140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gridSpan="2">
                  <a:txBody>
                    <a:bodyPr/>
                    <a:lstStyle/>
                    <a:p>
                      <a:pPr indent="0" algn="ctr">
                        <a:lnSpc>
                          <a:spcPct val="100000"/>
                        </a:lnSpc>
                        <a:spcBef>
                          <a:spcPts val="100"/>
                        </a:spcBef>
                        <a:spcAft>
                          <a:spcPts val="0"/>
                        </a:spcAft>
                      </a:pPr>
                      <a:r>
                        <a:rPr lang="tr-TR" sz="1400">
                          <a:solidFill>
                            <a:srgbClr val="000000"/>
                          </a:solidFill>
                          <a:latin typeface="Calibri"/>
                          <a:ea typeface="Times New Roman"/>
                          <a:cs typeface="Times New Roman"/>
                        </a:rPr>
                        <a:t>-</a:t>
                      </a:r>
                      <a:endParaRPr lang="tr-TR" sz="140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hMerge="1">
                  <a:txBody>
                    <a:bodyPr/>
                    <a:lstStyle/>
                    <a:p>
                      <a:endParaRPr lang="tr-TR"/>
                    </a:p>
                  </a:txBody>
                  <a:tcPr/>
                </a:tc>
                <a:tc>
                  <a:txBody>
                    <a:bodyPr/>
                    <a:lstStyle/>
                    <a:p>
                      <a:pPr indent="0" algn="ctr">
                        <a:lnSpc>
                          <a:spcPct val="100000"/>
                        </a:lnSpc>
                        <a:spcBef>
                          <a:spcPts val="100"/>
                        </a:spcBef>
                        <a:spcAft>
                          <a:spcPts val="0"/>
                        </a:spcAft>
                      </a:pPr>
                      <a:r>
                        <a:rPr lang="tr-TR" sz="1400">
                          <a:solidFill>
                            <a:srgbClr val="000000"/>
                          </a:solidFill>
                          <a:latin typeface="Calibri"/>
                          <a:ea typeface="Times New Roman"/>
                          <a:cs typeface="Times New Roman"/>
                        </a:rPr>
                        <a:t>-</a:t>
                      </a:r>
                      <a:endParaRPr lang="tr-TR" sz="140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r>
              <a:tr h="219471">
                <a:tc>
                  <a:txBody>
                    <a:bodyPr/>
                    <a:lstStyle/>
                    <a:p>
                      <a:pPr marL="233045" indent="0" algn="just">
                        <a:lnSpc>
                          <a:spcPct val="100000"/>
                        </a:lnSpc>
                        <a:spcBef>
                          <a:spcPts val="100"/>
                        </a:spcBef>
                        <a:spcAft>
                          <a:spcPts val="0"/>
                        </a:spcAft>
                      </a:pPr>
                      <a:r>
                        <a:rPr lang="tr-TR" sz="1400" dirty="0">
                          <a:solidFill>
                            <a:srgbClr val="000000"/>
                          </a:solidFill>
                          <a:latin typeface="Calibri"/>
                          <a:ea typeface="Times New Roman"/>
                          <a:cs typeface="Times New Roman"/>
                        </a:rPr>
                        <a:t>GHB</a:t>
                      </a:r>
                      <a:endParaRPr lang="tr-TR" sz="1400" dirty="0">
                        <a:latin typeface="Times New Roman"/>
                        <a:ea typeface="Calibri"/>
                        <a:cs typeface="Times New Roman"/>
                      </a:endParaRPr>
                    </a:p>
                  </a:txBody>
                  <a:tcPr marL="18334" marR="18334"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0,2</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rgbClr val="FFFFFF"/>
                    </a:solidFill>
                  </a:tcPr>
                </a:tc>
                <a:tc gridSpan="2">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rgbClr val="FFFFFF"/>
                    </a:solidFill>
                  </a:tcPr>
                </a:tc>
                <a:tc hMerge="1">
                  <a:txBody>
                    <a:bodyPr/>
                    <a:lstStyle/>
                    <a:p>
                      <a:endParaRPr lang="tr-TR"/>
                    </a:p>
                  </a:txBody>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400" dirty="0">
                          <a:solidFill>
                            <a:srgbClr val="000000"/>
                          </a:solidFill>
                          <a:latin typeface="Calibri"/>
                          <a:ea typeface="Times New Roman"/>
                          <a:cs typeface="Times New Roman"/>
                        </a:rPr>
                        <a:t>-</a:t>
                      </a:r>
                      <a:endParaRPr lang="tr-TR" sz="14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xmlns="" val="1369567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Resim" descr="Resim2-alt çizg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466" y="6443664"/>
            <a:ext cx="9144000" cy="43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txBox="1">
            <a:spLocks/>
          </p:cNvSpPr>
          <p:nvPr/>
        </p:nvSpPr>
        <p:spPr>
          <a:xfrm>
            <a:off x="2535597" y="667363"/>
            <a:ext cx="4172816" cy="539390"/>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3200" b="1">
                <a:latin typeface="+mj-lt"/>
                <a:ea typeface="+mj-ea"/>
                <a:cs typeface="+mj-cs"/>
              </a:defRPr>
            </a:lvl1pPr>
          </a:lstStyle>
          <a:p>
            <a:pPr algn="ctr"/>
            <a:r>
              <a:rPr lang="tr-TR" sz="2700" dirty="0"/>
              <a:t>Çoğul Madde Kullanımı</a:t>
            </a:r>
            <a:endParaRPr lang="en-US" sz="2700" dirty="0"/>
          </a:p>
        </p:txBody>
      </p:sp>
      <p:graphicFrame>
        <p:nvGraphicFramePr>
          <p:cNvPr id="7" name="3 İçerik Yer Tutucusu"/>
          <p:cNvGraphicFramePr>
            <a:graphicFrameLocks noGrp="1"/>
          </p:cNvGraphicFramePr>
          <p:nvPr>
            <p:ph idx="1"/>
            <p:extLst>
              <p:ext uri="{D42A27DB-BD31-4B8C-83A1-F6EECF244321}">
                <p14:modId xmlns:p14="http://schemas.microsoft.com/office/powerpoint/2010/main" xmlns="" val="924219995"/>
              </p:ext>
            </p:extLst>
          </p:nvPr>
        </p:nvGraphicFramePr>
        <p:xfrm>
          <a:off x="530395" y="1443027"/>
          <a:ext cx="8115664" cy="2785466"/>
        </p:xfrm>
        <a:graphic>
          <a:graphicData uri="http://schemas.openxmlformats.org/drawingml/2006/table">
            <a:tbl>
              <a:tblPr/>
              <a:tblGrid>
                <a:gridCol w="4057171"/>
                <a:gridCol w="4058493"/>
              </a:tblGrid>
              <a:tr h="571501">
                <a:tc>
                  <a:txBody>
                    <a:bodyPr/>
                    <a:lstStyle/>
                    <a:p>
                      <a:pPr indent="0" algn="ctr">
                        <a:lnSpc>
                          <a:spcPct val="150000"/>
                        </a:lnSpc>
                        <a:spcBef>
                          <a:spcPts val="300"/>
                        </a:spcBef>
                        <a:spcAft>
                          <a:spcPts val="0"/>
                        </a:spcAft>
                      </a:pPr>
                      <a:r>
                        <a:rPr lang="tr-TR" sz="2000" b="1" dirty="0">
                          <a:latin typeface="Times New Roman"/>
                          <a:ea typeface="Calibri"/>
                          <a:cs typeface="Times New Roman"/>
                        </a:rPr>
                        <a:t>Kullanılan Madde Sayısı</a:t>
                      </a:r>
                    </a:p>
                  </a:txBody>
                  <a:tcPr marL="68580" marR="68580" marT="0" marB="0">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50000"/>
                        </a:lnSpc>
                        <a:spcBef>
                          <a:spcPts val="300"/>
                        </a:spcBef>
                        <a:spcAft>
                          <a:spcPts val="0"/>
                        </a:spcAft>
                      </a:pPr>
                      <a:r>
                        <a:rPr lang="tr-TR" sz="2000" b="1" dirty="0" smtClean="0">
                          <a:latin typeface="Times New Roman"/>
                          <a:ea typeface="Calibri"/>
                          <a:cs typeface="Times New Roman"/>
                        </a:rPr>
                        <a:t> Kullanıcı Oranı </a:t>
                      </a:r>
                      <a:r>
                        <a:rPr lang="tr-TR" sz="2000" b="1" dirty="0">
                          <a:latin typeface="Times New Roman"/>
                          <a:ea typeface="Calibri"/>
                          <a:cs typeface="Times New Roman"/>
                        </a:rPr>
                        <a:t>%</a:t>
                      </a:r>
                    </a:p>
                  </a:txBody>
                  <a:tcPr marL="68580" marR="68580" marT="0" marB="0">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r>
              <a:tr h="385165">
                <a:tc>
                  <a:txBody>
                    <a:bodyPr/>
                    <a:lstStyle/>
                    <a:p>
                      <a:pPr indent="0" algn="just">
                        <a:lnSpc>
                          <a:spcPct val="150000"/>
                        </a:lnSpc>
                        <a:spcBef>
                          <a:spcPts val="300"/>
                        </a:spcBef>
                        <a:spcAft>
                          <a:spcPts val="0"/>
                        </a:spcAft>
                      </a:pPr>
                      <a:r>
                        <a:rPr lang="tr-TR" sz="1600" dirty="0">
                          <a:latin typeface="Times New Roman"/>
                          <a:ea typeface="Calibri"/>
                          <a:cs typeface="Times New Roman"/>
                        </a:rPr>
                        <a:t>Hiç Madde Kullanmayanlar</a:t>
                      </a:r>
                    </a:p>
                  </a:txBody>
                  <a:tcPr marL="68580" marR="68580" marT="0" marB="0">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indent="0" algn="ctr">
                        <a:lnSpc>
                          <a:spcPct val="150000"/>
                        </a:lnSpc>
                        <a:spcBef>
                          <a:spcPts val="300"/>
                        </a:spcBef>
                        <a:spcAft>
                          <a:spcPts val="0"/>
                        </a:spcAft>
                      </a:pPr>
                      <a:r>
                        <a:rPr lang="tr-TR" sz="1600" dirty="0">
                          <a:latin typeface="Times New Roman"/>
                          <a:ea typeface="Calibri"/>
                          <a:cs typeface="Times New Roman"/>
                        </a:rPr>
                        <a:t>86,2</a:t>
                      </a:r>
                    </a:p>
                  </a:txBody>
                  <a:tcPr marL="68580" marR="68580" marT="0" marB="0">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343201">
                <a:tc>
                  <a:txBody>
                    <a:bodyPr/>
                    <a:lstStyle/>
                    <a:p>
                      <a:pPr indent="0" algn="just">
                        <a:lnSpc>
                          <a:spcPct val="150000"/>
                        </a:lnSpc>
                        <a:spcBef>
                          <a:spcPts val="300"/>
                        </a:spcBef>
                        <a:spcAft>
                          <a:spcPts val="0"/>
                        </a:spcAft>
                      </a:pPr>
                      <a:r>
                        <a:rPr lang="tr-TR" sz="1600" dirty="0">
                          <a:latin typeface="Times New Roman"/>
                          <a:ea typeface="Calibri"/>
                          <a:cs typeface="Times New Roman"/>
                        </a:rPr>
                        <a:t>1 madde</a:t>
                      </a:r>
                    </a:p>
                  </a:txBody>
                  <a:tcPr marL="68580" marR="68580" marT="0" marB="0">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50000"/>
                        </a:lnSpc>
                        <a:spcBef>
                          <a:spcPts val="300"/>
                        </a:spcBef>
                        <a:spcAft>
                          <a:spcPts val="0"/>
                        </a:spcAft>
                      </a:pPr>
                      <a:r>
                        <a:rPr lang="tr-TR" sz="1600" dirty="0">
                          <a:latin typeface="Times New Roman"/>
                          <a:ea typeface="Calibri"/>
                          <a:cs typeface="Times New Roman"/>
                        </a:rPr>
                        <a:t>7,4</a:t>
                      </a:r>
                    </a:p>
                  </a:txBody>
                  <a:tcPr marL="68580" marR="68580" marT="0" marB="0">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r>
              <a:tr h="343201">
                <a:tc>
                  <a:txBody>
                    <a:bodyPr/>
                    <a:lstStyle/>
                    <a:p>
                      <a:pPr indent="0" algn="just">
                        <a:lnSpc>
                          <a:spcPct val="150000"/>
                        </a:lnSpc>
                        <a:spcBef>
                          <a:spcPts val="300"/>
                        </a:spcBef>
                        <a:spcAft>
                          <a:spcPts val="0"/>
                        </a:spcAft>
                      </a:pPr>
                      <a:r>
                        <a:rPr lang="tr-TR" sz="1600" dirty="0">
                          <a:latin typeface="Times New Roman"/>
                          <a:ea typeface="Calibri"/>
                          <a:cs typeface="Times New Roman"/>
                        </a:rPr>
                        <a:t>2 madde</a:t>
                      </a:r>
                    </a:p>
                  </a:txBody>
                  <a:tcPr marL="68580" marR="68580" marT="0" marB="0">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indent="0" algn="ctr">
                        <a:lnSpc>
                          <a:spcPct val="150000"/>
                        </a:lnSpc>
                        <a:spcBef>
                          <a:spcPts val="300"/>
                        </a:spcBef>
                        <a:spcAft>
                          <a:spcPts val="0"/>
                        </a:spcAft>
                      </a:pPr>
                      <a:r>
                        <a:rPr lang="tr-TR" sz="1600" dirty="0">
                          <a:latin typeface="Times New Roman"/>
                          <a:ea typeface="Calibri"/>
                          <a:cs typeface="Times New Roman"/>
                        </a:rPr>
                        <a:t>2,3</a:t>
                      </a:r>
                    </a:p>
                  </a:txBody>
                  <a:tcPr marL="68580" marR="68580" marT="0" marB="0">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343201">
                <a:tc>
                  <a:txBody>
                    <a:bodyPr/>
                    <a:lstStyle/>
                    <a:p>
                      <a:pPr indent="0" algn="just">
                        <a:lnSpc>
                          <a:spcPct val="150000"/>
                        </a:lnSpc>
                        <a:spcBef>
                          <a:spcPts val="300"/>
                        </a:spcBef>
                        <a:spcAft>
                          <a:spcPts val="0"/>
                        </a:spcAft>
                      </a:pPr>
                      <a:r>
                        <a:rPr lang="tr-TR" sz="1600" dirty="0">
                          <a:latin typeface="Times New Roman"/>
                          <a:ea typeface="Calibri"/>
                          <a:cs typeface="Times New Roman"/>
                        </a:rPr>
                        <a:t>3.madde</a:t>
                      </a:r>
                    </a:p>
                  </a:txBody>
                  <a:tcPr marL="68580" marR="68580" marT="0" marB="0">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50000"/>
                        </a:lnSpc>
                        <a:spcBef>
                          <a:spcPts val="300"/>
                        </a:spcBef>
                        <a:spcAft>
                          <a:spcPts val="0"/>
                        </a:spcAft>
                      </a:pPr>
                      <a:r>
                        <a:rPr lang="tr-TR" sz="1600" dirty="0">
                          <a:latin typeface="Times New Roman"/>
                          <a:ea typeface="Calibri"/>
                          <a:cs typeface="Times New Roman"/>
                        </a:rPr>
                        <a:t>1,3</a:t>
                      </a:r>
                    </a:p>
                  </a:txBody>
                  <a:tcPr marL="68580" marR="68580" marT="0" marB="0">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r>
              <a:tr h="343201">
                <a:tc>
                  <a:txBody>
                    <a:bodyPr/>
                    <a:lstStyle/>
                    <a:p>
                      <a:pPr indent="0" algn="just">
                        <a:lnSpc>
                          <a:spcPct val="150000"/>
                        </a:lnSpc>
                        <a:spcBef>
                          <a:spcPts val="300"/>
                        </a:spcBef>
                        <a:spcAft>
                          <a:spcPts val="0"/>
                        </a:spcAft>
                      </a:pPr>
                      <a:r>
                        <a:rPr lang="tr-TR" sz="1600" dirty="0">
                          <a:latin typeface="Times New Roman"/>
                          <a:ea typeface="Calibri"/>
                          <a:cs typeface="Times New Roman"/>
                        </a:rPr>
                        <a:t>4 madde</a:t>
                      </a:r>
                    </a:p>
                  </a:txBody>
                  <a:tcPr marL="68580" marR="68580" marT="0" marB="0">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indent="0" algn="ctr">
                        <a:lnSpc>
                          <a:spcPct val="150000"/>
                        </a:lnSpc>
                        <a:spcBef>
                          <a:spcPts val="300"/>
                        </a:spcBef>
                        <a:spcAft>
                          <a:spcPts val="0"/>
                        </a:spcAft>
                      </a:pPr>
                      <a:r>
                        <a:rPr lang="tr-TR" sz="1600" dirty="0">
                          <a:latin typeface="Times New Roman"/>
                          <a:ea typeface="Calibri"/>
                          <a:cs typeface="Times New Roman"/>
                        </a:rPr>
                        <a:t>0,7</a:t>
                      </a:r>
                    </a:p>
                  </a:txBody>
                  <a:tcPr marL="68580" marR="68580" marT="0" marB="0">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343201">
                <a:tc>
                  <a:txBody>
                    <a:bodyPr/>
                    <a:lstStyle/>
                    <a:p>
                      <a:pPr indent="0" algn="just">
                        <a:lnSpc>
                          <a:spcPct val="150000"/>
                        </a:lnSpc>
                        <a:spcBef>
                          <a:spcPts val="300"/>
                        </a:spcBef>
                        <a:spcAft>
                          <a:spcPts val="0"/>
                        </a:spcAft>
                      </a:pPr>
                      <a:r>
                        <a:rPr lang="tr-TR" sz="1600" dirty="0">
                          <a:latin typeface="Times New Roman"/>
                          <a:ea typeface="Calibri"/>
                          <a:cs typeface="Times New Roman"/>
                        </a:rPr>
                        <a:t>5 madde ve üstü</a:t>
                      </a:r>
                    </a:p>
                  </a:txBody>
                  <a:tcPr marL="68580" marR="68580" marT="0" marB="0">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50000"/>
                        </a:lnSpc>
                        <a:spcBef>
                          <a:spcPts val="300"/>
                        </a:spcBef>
                        <a:spcAft>
                          <a:spcPts val="0"/>
                        </a:spcAft>
                      </a:pPr>
                      <a:r>
                        <a:rPr lang="tr-TR" sz="1600" dirty="0">
                          <a:latin typeface="Times New Roman"/>
                          <a:ea typeface="Calibri"/>
                          <a:cs typeface="Times New Roman"/>
                        </a:rPr>
                        <a:t>2,1</a:t>
                      </a:r>
                    </a:p>
                  </a:txBody>
                  <a:tcPr marL="68580" marR="68580" marT="0" marB="0">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r>
            </a:tbl>
          </a:graphicData>
        </a:graphic>
      </p:graphicFrame>
      <p:sp>
        <p:nvSpPr>
          <p:cNvPr id="8" name="4 Dikdörtgen"/>
          <p:cNvSpPr/>
          <p:nvPr/>
        </p:nvSpPr>
        <p:spPr>
          <a:xfrm>
            <a:off x="261937" y="4429132"/>
            <a:ext cx="8720137" cy="1938992"/>
          </a:xfrm>
          <a:prstGeom prst="rect">
            <a:avLst/>
          </a:prstGeom>
        </p:spPr>
        <p:txBody>
          <a:bodyPr wrap="square">
            <a:spAutoFit/>
          </a:bodyPr>
          <a:lstStyle/>
          <a:p>
            <a:pPr>
              <a:lnSpc>
                <a:spcPct val="150000"/>
              </a:lnSpc>
            </a:pPr>
            <a:r>
              <a:rPr lang="tr-TR" sz="2000" dirty="0"/>
              <a:t>Çoklu madde kullanımının en fazla olduğu gruplar eroin (%100), kokain (%99,1) ve taş (%97,7) </a:t>
            </a:r>
            <a:r>
              <a:rPr lang="tr-TR" sz="2000" dirty="0" smtClean="0"/>
              <a:t>kullanıcılarıdır.</a:t>
            </a:r>
          </a:p>
          <a:p>
            <a:pPr>
              <a:lnSpc>
                <a:spcPct val="150000"/>
              </a:lnSpc>
            </a:pPr>
            <a:r>
              <a:rPr lang="tr-TR" sz="2000" dirty="0"/>
              <a:t>Çoklu madde kullanımı madde kullanımı en az %54,5 ile yatıştırıcı </a:t>
            </a:r>
            <a:r>
              <a:rPr lang="tr-TR" sz="2000" dirty="0" smtClean="0"/>
              <a:t>kullanıcılarında </a:t>
            </a:r>
            <a:r>
              <a:rPr lang="tr-TR" sz="2000" dirty="0"/>
              <a:t>olmaktadır. Bunu % 59,3 ile esrar kullanıcıları </a:t>
            </a:r>
            <a:r>
              <a:rPr lang="tr-TR" sz="2000" dirty="0" smtClean="0"/>
              <a:t>izlemektedir</a:t>
            </a:r>
            <a:endParaRPr lang="tr-TR" sz="2000" dirty="0"/>
          </a:p>
        </p:txBody>
      </p:sp>
    </p:spTree>
    <p:extLst>
      <p:ext uri="{BB962C8B-B14F-4D97-AF65-F5344CB8AC3E}">
        <p14:creationId xmlns:p14="http://schemas.microsoft.com/office/powerpoint/2010/main" xmlns="" val="590784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Resim" descr="Resim2-alt çizg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466" y="6443664"/>
            <a:ext cx="9144000" cy="43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txBox="1">
            <a:spLocks/>
          </p:cNvSpPr>
          <p:nvPr/>
        </p:nvSpPr>
        <p:spPr>
          <a:xfrm>
            <a:off x="579422" y="354044"/>
            <a:ext cx="8030424" cy="5393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700" b="1" dirty="0" smtClean="0"/>
              <a:t>Gençlerde Alkol </a:t>
            </a:r>
            <a:r>
              <a:rPr lang="tr-TR" sz="2700" b="1" dirty="0"/>
              <a:t>Kullanımına Başlama </a:t>
            </a:r>
            <a:r>
              <a:rPr lang="tr-TR" sz="2700" b="1" dirty="0" smtClean="0"/>
              <a:t>Nedenleri Nelerdir ?</a:t>
            </a:r>
            <a:endParaRPr lang="en-US" sz="2700" b="1" dirty="0"/>
          </a:p>
        </p:txBody>
      </p:sp>
      <p:graphicFrame>
        <p:nvGraphicFramePr>
          <p:cNvPr id="6" name="3 İçerik Yer Tutucusu"/>
          <p:cNvGraphicFramePr>
            <a:graphicFrameLocks noGrp="1"/>
          </p:cNvGraphicFramePr>
          <p:nvPr>
            <p:ph idx="1"/>
            <p:extLst>
              <p:ext uri="{D42A27DB-BD31-4B8C-83A1-F6EECF244321}">
                <p14:modId xmlns:p14="http://schemas.microsoft.com/office/powerpoint/2010/main" xmlns="" val="1486460051"/>
              </p:ext>
            </p:extLst>
          </p:nvPr>
        </p:nvGraphicFramePr>
        <p:xfrm>
          <a:off x="117695" y="1143000"/>
          <a:ext cx="8851209" cy="5765846"/>
        </p:xfrm>
        <a:graphic>
          <a:graphicData uri="http://schemas.openxmlformats.org/drawingml/2006/table">
            <a:tbl>
              <a:tblPr firstRow="1" bandRow="1">
                <a:tableStyleId>{5C22544A-7EE6-4342-B048-85BDC9FD1C3A}</a:tableStyleId>
              </a:tblPr>
              <a:tblGrid>
                <a:gridCol w="2133911"/>
                <a:gridCol w="2054702"/>
                <a:gridCol w="2331298"/>
                <a:gridCol w="2331298"/>
              </a:tblGrid>
              <a:tr h="416606">
                <a:tc rowSpan="2">
                  <a:txBody>
                    <a:bodyPr/>
                    <a:lstStyle/>
                    <a:p>
                      <a:pPr>
                        <a:lnSpc>
                          <a:spcPct val="107000"/>
                        </a:lnSpc>
                      </a:pPr>
                      <a:endParaRPr lang="tr-TR" sz="1800" dirty="0">
                        <a:latin typeface="Calibri"/>
                        <a:ea typeface="Times New Roman"/>
                        <a:cs typeface="Times New Roman"/>
                      </a:endParaRPr>
                    </a:p>
                  </a:txBody>
                  <a:tcPr marL="44450" marR="44450" marT="0" marB="0" anchor="ctr">
                    <a:lnL w="28575" cap="flat" cmpd="sng" algn="ctr">
                      <a:no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noFill/>
                  </a:tcPr>
                </a:tc>
                <a:tc gridSpan="3">
                  <a:txBody>
                    <a:bodyPr/>
                    <a:lstStyle/>
                    <a:p>
                      <a:pPr indent="450215" algn="ctr">
                        <a:lnSpc>
                          <a:spcPct val="150000"/>
                        </a:lnSpc>
                        <a:spcBef>
                          <a:spcPts val="300"/>
                        </a:spcBef>
                        <a:spcAft>
                          <a:spcPts val="0"/>
                        </a:spcAft>
                      </a:pPr>
                      <a:r>
                        <a:rPr lang="tr-TR" sz="1800" b="1" dirty="0">
                          <a:solidFill>
                            <a:srgbClr val="000000"/>
                          </a:solidFill>
                          <a:latin typeface="Calibri"/>
                          <a:ea typeface="Times New Roman"/>
                          <a:cs typeface="Times New Roman"/>
                        </a:rPr>
                        <a:t>Alkol Kullanımına Başlama/Deneme </a:t>
                      </a:r>
                      <a:r>
                        <a:rPr lang="tr-TR" sz="1800" b="1" dirty="0" smtClean="0">
                          <a:solidFill>
                            <a:srgbClr val="000000"/>
                          </a:solidFill>
                          <a:latin typeface="Calibri"/>
                          <a:ea typeface="Times New Roman"/>
                          <a:cs typeface="Times New Roman"/>
                        </a:rPr>
                        <a:t>Nedenleri</a:t>
                      </a:r>
                      <a:endParaRPr lang="tr-TR" sz="1800" dirty="0">
                        <a:latin typeface="Times New Roman"/>
                        <a:ea typeface="Calibri"/>
                        <a:cs typeface="Times New Roman"/>
                      </a:endParaRPr>
                    </a:p>
                  </a:txBody>
                  <a:tcPr marL="44450" marR="44450" marT="0" marB="0">
                    <a:lnL w="28575"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hMerge="1">
                  <a:txBody>
                    <a:bodyPr/>
                    <a:lstStyle/>
                    <a:p>
                      <a:endParaRPr lang="tr-TR"/>
                    </a:p>
                  </a:txBody>
                  <a:tcPr/>
                </a:tc>
                <a:tc hMerge="1">
                  <a:txBody>
                    <a:bodyPr/>
                    <a:lstStyle/>
                    <a:p>
                      <a:endParaRPr lang="tr-TR"/>
                    </a:p>
                  </a:txBody>
                  <a:tcPr/>
                </a:tc>
              </a:tr>
              <a:tr h="334055">
                <a:tc vMerge="1">
                  <a:txBody>
                    <a:bodyPr/>
                    <a:lstStyle/>
                    <a:p>
                      <a:pPr>
                        <a:lnSpc>
                          <a:spcPct val="107000"/>
                        </a:lnSpc>
                      </a:pPr>
                      <a:endParaRPr lang="tr-TR" sz="1600" dirty="0">
                        <a:latin typeface="Calibri"/>
                        <a:ea typeface="Times New Roman"/>
                        <a:cs typeface="Times New Roman"/>
                      </a:endParaRPr>
                    </a:p>
                  </a:txBody>
                  <a:tcPr marL="44450" marR="44450" marT="0" marB="0" anchor="ctr">
                    <a:lnL w="28575"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450215" algn="ctr">
                        <a:lnSpc>
                          <a:spcPct val="150000"/>
                        </a:lnSpc>
                        <a:spcBef>
                          <a:spcPts val="300"/>
                        </a:spcBef>
                        <a:spcAft>
                          <a:spcPts val="0"/>
                        </a:spcAft>
                      </a:pPr>
                      <a:r>
                        <a:rPr lang="tr-TR" sz="1800" b="1" dirty="0">
                          <a:solidFill>
                            <a:srgbClr val="000000"/>
                          </a:solidFill>
                          <a:latin typeface="Calibri"/>
                          <a:ea typeface="Times New Roman"/>
                          <a:cs typeface="Times New Roman"/>
                        </a:rPr>
                        <a:t>Erkek</a:t>
                      </a:r>
                      <a:endParaRPr lang="tr-TR" sz="1800" dirty="0">
                        <a:latin typeface="Times New Roman"/>
                        <a:ea typeface="Calibri"/>
                        <a:cs typeface="Times New Roman"/>
                      </a:endParaRPr>
                    </a:p>
                  </a:txBody>
                  <a:tcPr marL="44450" marR="44450"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450215" algn="ctr">
                        <a:lnSpc>
                          <a:spcPct val="150000"/>
                        </a:lnSpc>
                        <a:spcBef>
                          <a:spcPts val="300"/>
                        </a:spcBef>
                        <a:spcAft>
                          <a:spcPts val="0"/>
                        </a:spcAft>
                      </a:pPr>
                      <a:r>
                        <a:rPr lang="tr-TR" sz="1800" b="1" dirty="0">
                          <a:solidFill>
                            <a:srgbClr val="000000"/>
                          </a:solidFill>
                          <a:latin typeface="Calibri"/>
                          <a:ea typeface="Times New Roman"/>
                          <a:cs typeface="Times New Roman"/>
                        </a:rPr>
                        <a:t>Kadın</a:t>
                      </a:r>
                      <a:endParaRPr lang="tr-TR" sz="1800" dirty="0">
                        <a:latin typeface="Times New Roman"/>
                        <a:ea typeface="Calibri"/>
                        <a:cs typeface="Times New Roman"/>
                      </a:endParaRPr>
                    </a:p>
                  </a:txBody>
                  <a:tcPr marL="44450" marR="44450"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450215" algn="ctr">
                        <a:lnSpc>
                          <a:spcPct val="150000"/>
                        </a:lnSpc>
                        <a:spcBef>
                          <a:spcPts val="300"/>
                        </a:spcBef>
                        <a:spcAft>
                          <a:spcPts val="0"/>
                        </a:spcAft>
                      </a:pPr>
                      <a:r>
                        <a:rPr lang="tr-TR" sz="1800" b="1" dirty="0">
                          <a:solidFill>
                            <a:srgbClr val="000000"/>
                          </a:solidFill>
                          <a:latin typeface="Calibri"/>
                          <a:ea typeface="Times New Roman"/>
                          <a:cs typeface="Times New Roman"/>
                        </a:rPr>
                        <a:t>Toplam %</a:t>
                      </a:r>
                      <a:endParaRPr lang="tr-TR" sz="1800" dirty="0">
                        <a:latin typeface="Times New Roman"/>
                        <a:ea typeface="Calibri"/>
                        <a:cs typeface="Times New Roman"/>
                      </a:endParaRPr>
                    </a:p>
                  </a:txBody>
                  <a:tcPr marL="44450" marR="44450" marT="0" marB="0" anchor="ctr">
                    <a:lnL w="28575"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r>
              <a:tr h="334055">
                <a:tc>
                  <a:txBody>
                    <a:bodyPr/>
                    <a:lstStyle/>
                    <a:p>
                      <a:pPr indent="450215" algn="l">
                        <a:lnSpc>
                          <a:spcPct val="150000"/>
                        </a:lnSpc>
                        <a:spcBef>
                          <a:spcPts val="300"/>
                        </a:spcBef>
                        <a:spcAft>
                          <a:spcPts val="0"/>
                        </a:spcAft>
                      </a:pPr>
                      <a:r>
                        <a:rPr lang="tr-TR" sz="1800" dirty="0">
                          <a:solidFill>
                            <a:srgbClr val="000000"/>
                          </a:solidFill>
                          <a:latin typeface="Calibri"/>
                          <a:ea typeface="Times New Roman"/>
                          <a:cs typeface="Times New Roman"/>
                        </a:rPr>
                        <a:t>Eğlence</a:t>
                      </a:r>
                      <a:endParaRPr lang="tr-TR" sz="1800" dirty="0">
                        <a:latin typeface="Times New Roman"/>
                        <a:ea typeface="Calibri"/>
                        <a:cs typeface="Times New Roman"/>
                      </a:endParaRPr>
                    </a:p>
                  </a:txBody>
                  <a:tcPr marL="44450" marR="44450"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indent="450215" algn="ctr">
                        <a:lnSpc>
                          <a:spcPct val="150000"/>
                        </a:lnSpc>
                        <a:spcBef>
                          <a:spcPts val="300"/>
                        </a:spcBef>
                        <a:spcAft>
                          <a:spcPts val="0"/>
                        </a:spcAft>
                      </a:pPr>
                      <a:r>
                        <a:rPr lang="tr-TR" sz="1800" dirty="0">
                          <a:solidFill>
                            <a:srgbClr val="000000"/>
                          </a:solidFill>
                          <a:latin typeface="Calibri"/>
                          <a:ea typeface="Times New Roman"/>
                          <a:cs typeface="Times New Roman"/>
                        </a:rPr>
                        <a:t>36,1</a:t>
                      </a:r>
                      <a:endParaRPr lang="tr-TR" sz="1800" dirty="0">
                        <a:latin typeface="Times New Roman"/>
                        <a:ea typeface="Calibri"/>
                        <a:cs typeface="Times New Roman"/>
                      </a:endParaRPr>
                    </a:p>
                  </a:txBody>
                  <a:tcPr marL="44450" marR="4445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indent="450215" algn="ctr">
                        <a:lnSpc>
                          <a:spcPct val="150000"/>
                        </a:lnSpc>
                        <a:spcBef>
                          <a:spcPts val="300"/>
                        </a:spcBef>
                        <a:spcAft>
                          <a:spcPts val="0"/>
                        </a:spcAft>
                      </a:pPr>
                      <a:r>
                        <a:rPr lang="tr-TR" sz="1800" dirty="0">
                          <a:solidFill>
                            <a:srgbClr val="000000"/>
                          </a:solidFill>
                          <a:latin typeface="Calibri"/>
                          <a:ea typeface="Times New Roman"/>
                          <a:cs typeface="Times New Roman"/>
                        </a:rPr>
                        <a:t>27,8</a:t>
                      </a:r>
                      <a:endParaRPr lang="tr-TR" sz="1800" dirty="0">
                        <a:latin typeface="Times New Roman"/>
                        <a:ea typeface="Calibri"/>
                        <a:cs typeface="Times New Roman"/>
                      </a:endParaRPr>
                    </a:p>
                  </a:txBody>
                  <a:tcPr marL="44450" marR="44450"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indent="450215" algn="ctr">
                        <a:lnSpc>
                          <a:spcPct val="150000"/>
                        </a:lnSpc>
                        <a:spcBef>
                          <a:spcPts val="300"/>
                        </a:spcBef>
                        <a:spcAft>
                          <a:spcPts val="0"/>
                        </a:spcAft>
                      </a:pPr>
                      <a:r>
                        <a:rPr lang="tr-TR" sz="1800" dirty="0">
                          <a:solidFill>
                            <a:srgbClr val="000000"/>
                          </a:solidFill>
                          <a:latin typeface="Calibri"/>
                          <a:ea typeface="Times New Roman"/>
                          <a:cs typeface="Times New Roman"/>
                        </a:rPr>
                        <a:t>31,6</a:t>
                      </a:r>
                      <a:endParaRPr lang="tr-TR" sz="1800" dirty="0">
                        <a:latin typeface="Times New Roman"/>
                        <a:ea typeface="Calibri"/>
                        <a:cs typeface="Times New Roman"/>
                      </a:endParaRPr>
                    </a:p>
                  </a:txBody>
                  <a:tcPr marL="44450" marR="44450" marT="0" marB="0" anchor="ctr">
                    <a:lnL w="28575"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r>
              <a:tr h="334055">
                <a:tc>
                  <a:txBody>
                    <a:bodyPr/>
                    <a:lstStyle/>
                    <a:p>
                      <a:pPr indent="450215" algn="l">
                        <a:lnSpc>
                          <a:spcPct val="150000"/>
                        </a:lnSpc>
                        <a:spcBef>
                          <a:spcPts val="300"/>
                        </a:spcBef>
                        <a:spcAft>
                          <a:spcPts val="0"/>
                        </a:spcAft>
                      </a:pPr>
                      <a:r>
                        <a:rPr lang="tr-TR" sz="1800" dirty="0">
                          <a:solidFill>
                            <a:srgbClr val="000000"/>
                          </a:solidFill>
                          <a:latin typeface="Calibri"/>
                          <a:ea typeface="Times New Roman"/>
                          <a:cs typeface="Times New Roman"/>
                        </a:rPr>
                        <a:t>Merak</a:t>
                      </a:r>
                      <a:endParaRPr lang="tr-TR" sz="1800" dirty="0">
                        <a:latin typeface="Times New Roman"/>
                        <a:ea typeface="Calibri"/>
                        <a:cs typeface="Times New Roman"/>
                      </a:endParaRPr>
                    </a:p>
                  </a:txBody>
                  <a:tcPr marL="44450" marR="44450"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450215" algn="ctr">
                        <a:lnSpc>
                          <a:spcPct val="150000"/>
                        </a:lnSpc>
                        <a:spcBef>
                          <a:spcPts val="300"/>
                        </a:spcBef>
                        <a:spcAft>
                          <a:spcPts val="0"/>
                        </a:spcAft>
                      </a:pPr>
                      <a:r>
                        <a:rPr lang="tr-TR" sz="1800" dirty="0">
                          <a:solidFill>
                            <a:srgbClr val="000000"/>
                          </a:solidFill>
                          <a:latin typeface="Calibri"/>
                          <a:ea typeface="Times New Roman"/>
                          <a:cs typeface="Times New Roman"/>
                        </a:rPr>
                        <a:t>24,2</a:t>
                      </a:r>
                      <a:endParaRPr lang="tr-TR" sz="1800" dirty="0">
                        <a:latin typeface="Times New Roman"/>
                        <a:ea typeface="Calibri"/>
                        <a:cs typeface="Times New Roman"/>
                      </a:endParaRPr>
                    </a:p>
                  </a:txBody>
                  <a:tcPr marL="44450" marR="4445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450215" algn="ctr">
                        <a:lnSpc>
                          <a:spcPct val="150000"/>
                        </a:lnSpc>
                        <a:spcBef>
                          <a:spcPts val="300"/>
                        </a:spcBef>
                        <a:spcAft>
                          <a:spcPts val="0"/>
                        </a:spcAft>
                      </a:pPr>
                      <a:r>
                        <a:rPr lang="tr-TR" sz="1800" dirty="0">
                          <a:solidFill>
                            <a:srgbClr val="000000"/>
                          </a:solidFill>
                          <a:latin typeface="Calibri"/>
                          <a:ea typeface="Times New Roman"/>
                          <a:cs typeface="Times New Roman"/>
                        </a:rPr>
                        <a:t>22,3</a:t>
                      </a:r>
                      <a:endParaRPr lang="tr-TR" sz="1800" dirty="0">
                        <a:latin typeface="Times New Roman"/>
                        <a:ea typeface="Calibri"/>
                        <a:cs typeface="Times New Roman"/>
                      </a:endParaRPr>
                    </a:p>
                  </a:txBody>
                  <a:tcPr marL="44450" marR="44450"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450215" algn="ctr">
                        <a:lnSpc>
                          <a:spcPct val="150000"/>
                        </a:lnSpc>
                        <a:spcBef>
                          <a:spcPts val="300"/>
                        </a:spcBef>
                        <a:spcAft>
                          <a:spcPts val="0"/>
                        </a:spcAft>
                      </a:pPr>
                      <a:r>
                        <a:rPr lang="tr-TR" sz="1800" dirty="0">
                          <a:solidFill>
                            <a:srgbClr val="000000"/>
                          </a:solidFill>
                          <a:latin typeface="Calibri"/>
                          <a:ea typeface="Times New Roman"/>
                          <a:cs typeface="Times New Roman"/>
                        </a:rPr>
                        <a:t>23,2</a:t>
                      </a:r>
                      <a:endParaRPr lang="tr-TR" sz="1800" dirty="0">
                        <a:latin typeface="Times New Roman"/>
                        <a:ea typeface="Calibri"/>
                        <a:cs typeface="Times New Roman"/>
                      </a:endParaRPr>
                    </a:p>
                  </a:txBody>
                  <a:tcPr marL="44450" marR="44450" marT="0" marB="0" anchor="ctr">
                    <a:lnL w="28575"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r>
              <a:tr h="334055">
                <a:tc>
                  <a:txBody>
                    <a:bodyPr/>
                    <a:lstStyle/>
                    <a:p>
                      <a:pPr indent="450215" algn="l">
                        <a:lnSpc>
                          <a:spcPct val="150000"/>
                        </a:lnSpc>
                        <a:spcBef>
                          <a:spcPts val="300"/>
                        </a:spcBef>
                        <a:spcAft>
                          <a:spcPts val="0"/>
                        </a:spcAft>
                      </a:pPr>
                      <a:r>
                        <a:rPr lang="tr-TR" sz="1800" dirty="0">
                          <a:solidFill>
                            <a:srgbClr val="000000"/>
                          </a:solidFill>
                          <a:latin typeface="Calibri"/>
                          <a:ea typeface="Times New Roman"/>
                          <a:cs typeface="Times New Roman"/>
                        </a:rPr>
                        <a:t>Sıkıntı/Stres</a:t>
                      </a:r>
                      <a:endParaRPr lang="tr-TR" sz="1800" dirty="0">
                        <a:latin typeface="Times New Roman"/>
                        <a:ea typeface="Calibri"/>
                        <a:cs typeface="Times New Roman"/>
                      </a:endParaRPr>
                    </a:p>
                  </a:txBody>
                  <a:tcPr marL="44450" marR="44450"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indent="450215" algn="ctr">
                        <a:lnSpc>
                          <a:spcPct val="150000"/>
                        </a:lnSpc>
                        <a:spcBef>
                          <a:spcPts val="300"/>
                        </a:spcBef>
                        <a:spcAft>
                          <a:spcPts val="0"/>
                        </a:spcAft>
                      </a:pPr>
                      <a:r>
                        <a:rPr lang="tr-TR" sz="1800" dirty="0">
                          <a:solidFill>
                            <a:srgbClr val="000000"/>
                          </a:solidFill>
                          <a:latin typeface="Calibri"/>
                          <a:ea typeface="Times New Roman"/>
                          <a:cs typeface="Times New Roman"/>
                        </a:rPr>
                        <a:t>23,4</a:t>
                      </a:r>
                      <a:endParaRPr lang="tr-TR" sz="1800" dirty="0">
                        <a:latin typeface="Times New Roman"/>
                        <a:ea typeface="Calibri"/>
                        <a:cs typeface="Times New Roman"/>
                      </a:endParaRPr>
                    </a:p>
                  </a:txBody>
                  <a:tcPr marL="44450" marR="4445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indent="450215" algn="ctr">
                        <a:lnSpc>
                          <a:spcPct val="150000"/>
                        </a:lnSpc>
                        <a:spcBef>
                          <a:spcPts val="300"/>
                        </a:spcBef>
                        <a:spcAft>
                          <a:spcPts val="0"/>
                        </a:spcAft>
                      </a:pPr>
                      <a:r>
                        <a:rPr lang="tr-TR" sz="1800" dirty="0">
                          <a:solidFill>
                            <a:srgbClr val="000000"/>
                          </a:solidFill>
                          <a:latin typeface="Calibri"/>
                          <a:ea typeface="Times New Roman"/>
                          <a:cs typeface="Times New Roman"/>
                        </a:rPr>
                        <a:t>12,4</a:t>
                      </a:r>
                      <a:endParaRPr lang="tr-TR" sz="1800" dirty="0">
                        <a:latin typeface="Times New Roman"/>
                        <a:ea typeface="Calibri"/>
                        <a:cs typeface="Times New Roman"/>
                      </a:endParaRPr>
                    </a:p>
                  </a:txBody>
                  <a:tcPr marL="44450" marR="44450"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indent="450215" algn="ctr">
                        <a:lnSpc>
                          <a:spcPct val="150000"/>
                        </a:lnSpc>
                        <a:spcBef>
                          <a:spcPts val="300"/>
                        </a:spcBef>
                        <a:spcAft>
                          <a:spcPts val="0"/>
                        </a:spcAft>
                      </a:pPr>
                      <a:r>
                        <a:rPr lang="tr-TR" sz="1800" dirty="0">
                          <a:solidFill>
                            <a:srgbClr val="000000"/>
                          </a:solidFill>
                          <a:latin typeface="Calibri"/>
                          <a:ea typeface="Times New Roman"/>
                          <a:cs typeface="Times New Roman"/>
                        </a:rPr>
                        <a:t>17,5</a:t>
                      </a:r>
                      <a:endParaRPr lang="tr-TR" sz="1800" dirty="0">
                        <a:latin typeface="Times New Roman"/>
                        <a:ea typeface="Calibri"/>
                        <a:cs typeface="Times New Roman"/>
                      </a:endParaRPr>
                    </a:p>
                  </a:txBody>
                  <a:tcPr marL="44450" marR="44450" marT="0" marB="0" anchor="ctr">
                    <a:lnL w="28575"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r>
              <a:tr h="334055">
                <a:tc>
                  <a:txBody>
                    <a:bodyPr/>
                    <a:lstStyle/>
                    <a:p>
                      <a:pPr indent="450215" algn="l">
                        <a:lnSpc>
                          <a:spcPct val="150000"/>
                        </a:lnSpc>
                        <a:spcBef>
                          <a:spcPts val="300"/>
                        </a:spcBef>
                        <a:spcAft>
                          <a:spcPts val="0"/>
                        </a:spcAft>
                      </a:pPr>
                      <a:r>
                        <a:rPr lang="tr-TR" sz="1800" dirty="0">
                          <a:solidFill>
                            <a:srgbClr val="000000"/>
                          </a:solidFill>
                          <a:latin typeface="Calibri"/>
                          <a:ea typeface="Times New Roman"/>
                          <a:cs typeface="Times New Roman"/>
                        </a:rPr>
                        <a:t>Ortam Gereği</a:t>
                      </a:r>
                      <a:endParaRPr lang="tr-TR" sz="1800" dirty="0">
                        <a:latin typeface="Times New Roman"/>
                        <a:ea typeface="Calibri"/>
                        <a:cs typeface="Times New Roman"/>
                      </a:endParaRPr>
                    </a:p>
                  </a:txBody>
                  <a:tcPr marL="44450" marR="44450"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450215" algn="ctr">
                        <a:lnSpc>
                          <a:spcPct val="150000"/>
                        </a:lnSpc>
                        <a:spcBef>
                          <a:spcPts val="300"/>
                        </a:spcBef>
                        <a:spcAft>
                          <a:spcPts val="0"/>
                        </a:spcAft>
                      </a:pPr>
                      <a:r>
                        <a:rPr lang="tr-TR" sz="1800" dirty="0">
                          <a:solidFill>
                            <a:srgbClr val="000000"/>
                          </a:solidFill>
                          <a:latin typeface="Calibri"/>
                          <a:ea typeface="Times New Roman"/>
                          <a:cs typeface="Times New Roman"/>
                        </a:rPr>
                        <a:t>20,0</a:t>
                      </a:r>
                      <a:endParaRPr lang="tr-TR" sz="1800" dirty="0">
                        <a:latin typeface="Times New Roman"/>
                        <a:ea typeface="Calibri"/>
                        <a:cs typeface="Times New Roman"/>
                      </a:endParaRPr>
                    </a:p>
                  </a:txBody>
                  <a:tcPr marL="44450" marR="4445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450215" algn="ctr">
                        <a:lnSpc>
                          <a:spcPct val="150000"/>
                        </a:lnSpc>
                        <a:spcBef>
                          <a:spcPts val="300"/>
                        </a:spcBef>
                        <a:spcAft>
                          <a:spcPts val="0"/>
                        </a:spcAft>
                      </a:pPr>
                      <a:r>
                        <a:rPr lang="tr-TR" sz="1800" dirty="0">
                          <a:solidFill>
                            <a:srgbClr val="000000"/>
                          </a:solidFill>
                          <a:latin typeface="Calibri"/>
                          <a:ea typeface="Times New Roman"/>
                          <a:cs typeface="Times New Roman"/>
                        </a:rPr>
                        <a:t>13,2</a:t>
                      </a:r>
                      <a:endParaRPr lang="tr-TR" sz="1800" dirty="0">
                        <a:latin typeface="Times New Roman"/>
                        <a:ea typeface="Calibri"/>
                        <a:cs typeface="Times New Roman"/>
                      </a:endParaRPr>
                    </a:p>
                  </a:txBody>
                  <a:tcPr marL="44450" marR="44450"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450215" algn="ctr">
                        <a:lnSpc>
                          <a:spcPct val="150000"/>
                        </a:lnSpc>
                        <a:spcBef>
                          <a:spcPts val="300"/>
                        </a:spcBef>
                        <a:spcAft>
                          <a:spcPts val="0"/>
                        </a:spcAft>
                      </a:pPr>
                      <a:r>
                        <a:rPr lang="tr-TR" sz="1800" dirty="0">
                          <a:solidFill>
                            <a:srgbClr val="000000"/>
                          </a:solidFill>
                          <a:latin typeface="Calibri"/>
                          <a:ea typeface="Times New Roman"/>
                          <a:cs typeface="Times New Roman"/>
                        </a:rPr>
                        <a:t>16,3</a:t>
                      </a:r>
                      <a:endParaRPr lang="tr-TR" sz="1800" dirty="0">
                        <a:latin typeface="Times New Roman"/>
                        <a:ea typeface="Calibri"/>
                        <a:cs typeface="Times New Roman"/>
                      </a:endParaRPr>
                    </a:p>
                  </a:txBody>
                  <a:tcPr marL="44450" marR="44450" marT="0" marB="0" anchor="ctr">
                    <a:lnL w="28575"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r>
              <a:tr h="334055">
                <a:tc>
                  <a:txBody>
                    <a:bodyPr/>
                    <a:lstStyle/>
                    <a:p>
                      <a:pPr indent="450215" algn="l">
                        <a:lnSpc>
                          <a:spcPct val="150000"/>
                        </a:lnSpc>
                        <a:spcBef>
                          <a:spcPts val="300"/>
                        </a:spcBef>
                        <a:spcAft>
                          <a:spcPts val="0"/>
                        </a:spcAft>
                      </a:pPr>
                      <a:r>
                        <a:rPr lang="tr-TR" sz="1800" dirty="0">
                          <a:solidFill>
                            <a:srgbClr val="000000"/>
                          </a:solidFill>
                          <a:latin typeface="Calibri"/>
                          <a:ea typeface="Times New Roman"/>
                          <a:cs typeface="Times New Roman"/>
                        </a:rPr>
                        <a:t>Tadını Sevme</a:t>
                      </a:r>
                      <a:endParaRPr lang="tr-TR" sz="1800" dirty="0">
                        <a:latin typeface="Times New Roman"/>
                        <a:ea typeface="Calibri"/>
                        <a:cs typeface="Times New Roman"/>
                      </a:endParaRPr>
                    </a:p>
                  </a:txBody>
                  <a:tcPr marL="44450" marR="44450"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indent="450215" algn="ctr">
                        <a:lnSpc>
                          <a:spcPct val="150000"/>
                        </a:lnSpc>
                        <a:spcBef>
                          <a:spcPts val="300"/>
                        </a:spcBef>
                        <a:spcAft>
                          <a:spcPts val="0"/>
                        </a:spcAft>
                      </a:pPr>
                      <a:r>
                        <a:rPr lang="tr-TR" sz="1800" dirty="0">
                          <a:solidFill>
                            <a:srgbClr val="000000"/>
                          </a:solidFill>
                          <a:latin typeface="Calibri"/>
                          <a:ea typeface="Times New Roman"/>
                          <a:cs typeface="Times New Roman"/>
                        </a:rPr>
                        <a:t>18,8</a:t>
                      </a:r>
                      <a:endParaRPr lang="tr-TR" sz="1800" dirty="0">
                        <a:latin typeface="Times New Roman"/>
                        <a:ea typeface="Calibri"/>
                        <a:cs typeface="Times New Roman"/>
                      </a:endParaRPr>
                    </a:p>
                  </a:txBody>
                  <a:tcPr marL="44450" marR="4445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indent="450215" algn="ctr">
                        <a:lnSpc>
                          <a:spcPct val="150000"/>
                        </a:lnSpc>
                        <a:spcBef>
                          <a:spcPts val="300"/>
                        </a:spcBef>
                        <a:spcAft>
                          <a:spcPts val="0"/>
                        </a:spcAft>
                      </a:pPr>
                      <a:r>
                        <a:rPr lang="tr-TR" sz="1800" dirty="0">
                          <a:solidFill>
                            <a:srgbClr val="000000"/>
                          </a:solidFill>
                          <a:latin typeface="Calibri"/>
                          <a:ea typeface="Times New Roman"/>
                          <a:cs typeface="Times New Roman"/>
                        </a:rPr>
                        <a:t>12,7</a:t>
                      </a:r>
                      <a:endParaRPr lang="tr-TR" sz="1800" dirty="0">
                        <a:latin typeface="Times New Roman"/>
                        <a:ea typeface="Calibri"/>
                        <a:cs typeface="Times New Roman"/>
                      </a:endParaRPr>
                    </a:p>
                  </a:txBody>
                  <a:tcPr marL="44450" marR="44450"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indent="450215" algn="ctr">
                        <a:lnSpc>
                          <a:spcPct val="150000"/>
                        </a:lnSpc>
                        <a:spcBef>
                          <a:spcPts val="300"/>
                        </a:spcBef>
                        <a:spcAft>
                          <a:spcPts val="0"/>
                        </a:spcAft>
                      </a:pPr>
                      <a:r>
                        <a:rPr lang="tr-TR" sz="1800" dirty="0">
                          <a:solidFill>
                            <a:srgbClr val="000000"/>
                          </a:solidFill>
                          <a:latin typeface="Calibri"/>
                          <a:ea typeface="Times New Roman"/>
                          <a:cs typeface="Times New Roman"/>
                        </a:rPr>
                        <a:t>15,5</a:t>
                      </a:r>
                      <a:endParaRPr lang="tr-TR" sz="1800" dirty="0">
                        <a:latin typeface="Times New Roman"/>
                        <a:ea typeface="Calibri"/>
                        <a:cs typeface="Times New Roman"/>
                      </a:endParaRPr>
                    </a:p>
                  </a:txBody>
                  <a:tcPr marL="44450" marR="44450" marT="0" marB="0" anchor="ctr">
                    <a:lnL w="28575"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r>
              <a:tr h="334055">
                <a:tc>
                  <a:txBody>
                    <a:bodyPr/>
                    <a:lstStyle/>
                    <a:p>
                      <a:pPr indent="450215" algn="l">
                        <a:lnSpc>
                          <a:spcPct val="150000"/>
                        </a:lnSpc>
                        <a:spcBef>
                          <a:spcPts val="300"/>
                        </a:spcBef>
                        <a:spcAft>
                          <a:spcPts val="0"/>
                        </a:spcAft>
                      </a:pPr>
                      <a:r>
                        <a:rPr lang="tr-TR" sz="1800" dirty="0">
                          <a:solidFill>
                            <a:srgbClr val="000000"/>
                          </a:solidFill>
                          <a:latin typeface="Calibri"/>
                          <a:ea typeface="Times New Roman"/>
                          <a:cs typeface="Times New Roman"/>
                        </a:rPr>
                        <a:t>Öfke/kızgınlık</a:t>
                      </a:r>
                      <a:endParaRPr lang="tr-TR" sz="1800" dirty="0">
                        <a:latin typeface="Times New Roman"/>
                        <a:ea typeface="Calibri"/>
                        <a:cs typeface="Times New Roman"/>
                      </a:endParaRPr>
                    </a:p>
                  </a:txBody>
                  <a:tcPr marL="44450" marR="44450"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450215" algn="ctr">
                        <a:lnSpc>
                          <a:spcPct val="150000"/>
                        </a:lnSpc>
                        <a:spcBef>
                          <a:spcPts val="300"/>
                        </a:spcBef>
                        <a:spcAft>
                          <a:spcPts val="0"/>
                        </a:spcAft>
                      </a:pPr>
                      <a:r>
                        <a:rPr lang="tr-TR" sz="1800" dirty="0">
                          <a:solidFill>
                            <a:srgbClr val="000000"/>
                          </a:solidFill>
                          <a:latin typeface="Calibri"/>
                          <a:ea typeface="Times New Roman"/>
                          <a:cs typeface="Times New Roman"/>
                        </a:rPr>
                        <a:t>11,2</a:t>
                      </a:r>
                      <a:endParaRPr lang="tr-TR" sz="1800" dirty="0">
                        <a:latin typeface="Times New Roman"/>
                        <a:ea typeface="Calibri"/>
                        <a:cs typeface="Times New Roman"/>
                      </a:endParaRPr>
                    </a:p>
                  </a:txBody>
                  <a:tcPr marL="44450" marR="4445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450215" algn="ctr">
                        <a:lnSpc>
                          <a:spcPct val="150000"/>
                        </a:lnSpc>
                        <a:spcBef>
                          <a:spcPts val="300"/>
                        </a:spcBef>
                        <a:spcAft>
                          <a:spcPts val="0"/>
                        </a:spcAft>
                      </a:pPr>
                      <a:r>
                        <a:rPr lang="tr-TR" sz="1800" dirty="0">
                          <a:solidFill>
                            <a:srgbClr val="000000"/>
                          </a:solidFill>
                          <a:latin typeface="Calibri"/>
                          <a:ea typeface="Times New Roman"/>
                          <a:cs typeface="Times New Roman"/>
                        </a:rPr>
                        <a:t>4,9</a:t>
                      </a:r>
                      <a:endParaRPr lang="tr-TR" sz="1800" dirty="0">
                        <a:latin typeface="Times New Roman"/>
                        <a:ea typeface="Calibri"/>
                        <a:cs typeface="Times New Roman"/>
                      </a:endParaRPr>
                    </a:p>
                  </a:txBody>
                  <a:tcPr marL="44450" marR="44450"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450215" algn="ctr">
                        <a:lnSpc>
                          <a:spcPct val="150000"/>
                        </a:lnSpc>
                        <a:spcBef>
                          <a:spcPts val="300"/>
                        </a:spcBef>
                        <a:spcAft>
                          <a:spcPts val="0"/>
                        </a:spcAft>
                      </a:pPr>
                      <a:r>
                        <a:rPr lang="tr-TR" sz="1800" dirty="0">
                          <a:solidFill>
                            <a:srgbClr val="000000"/>
                          </a:solidFill>
                          <a:latin typeface="Calibri"/>
                          <a:ea typeface="Times New Roman"/>
                          <a:cs typeface="Times New Roman"/>
                        </a:rPr>
                        <a:t>7,8</a:t>
                      </a:r>
                      <a:endParaRPr lang="tr-TR" sz="1800" dirty="0">
                        <a:latin typeface="Times New Roman"/>
                        <a:ea typeface="Calibri"/>
                        <a:cs typeface="Times New Roman"/>
                      </a:endParaRPr>
                    </a:p>
                  </a:txBody>
                  <a:tcPr marL="44450" marR="44450" marT="0" marB="0" anchor="ctr">
                    <a:lnL w="28575"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r>
              <a:tr h="334055">
                <a:tc>
                  <a:txBody>
                    <a:bodyPr/>
                    <a:lstStyle/>
                    <a:p>
                      <a:pPr indent="450215" algn="l">
                        <a:lnSpc>
                          <a:spcPct val="150000"/>
                        </a:lnSpc>
                        <a:spcBef>
                          <a:spcPts val="300"/>
                        </a:spcBef>
                        <a:spcAft>
                          <a:spcPts val="0"/>
                        </a:spcAft>
                      </a:pPr>
                      <a:r>
                        <a:rPr lang="tr-TR" sz="1800" dirty="0">
                          <a:solidFill>
                            <a:srgbClr val="000000"/>
                          </a:solidFill>
                          <a:latin typeface="Calibri"/>
                          <a:ea typeface="Times New Roman"/>
                          <a:cs typeface="Times New Roman"/>
                        </a:rPr>
                        <a:t>Yalnızlık</a:t>
                      </a:r>
                      <a:endParaRPr lang="tr-TR" sz="1800" dirty="0">
                        <a:latin typeface="Times New Roman"/>
                        <a:ea typeface="Calibri"/>
                        <a:cs typeface="Times New Roman"/>
                      </a:endParaRPr>
                    </a:p>
                  </a:txBody>
                  <a:tcPr marL="44450" marR="44450"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indent="450215" algn="ctr">
                        <a:lnSpc>
                          <a:spcPct val="150000"/>
                        </a:lnSpc>
                        <a:spcBef>
                          <a:spcPts val="300"/>
                        </a:spcBef>
                        <a:spcAft>
                          <a:spcPts val="0"/>
                        </a:spcAft>
                      </a:pPr>
                      <a:r>
                        <a:rPr lang="tr-TR" sz="1800" dirty="0">
                          <a:solidFill>
                            <a:srgbClr val="000000"/>
                          </a:solidFill>
                          <a:latin typeface="Calibri"/>
                          <a:ea typeface="Times New Roman"/>
                          <a:cs typeface="Times New Roman"/>
                        </a:rPr>
                        <a:t>10,1</a:t>
                      </a:r>
                      <a:endParaRPr lang="tr-TR" sz="1800" dirty="0">
                        <a:latin typeface="Times New Roman"/>
                        <a:ea typeface="Calibri"/>
                        <a:cs typeface="Times New Roman"/>
                      </a:endParaRPr>
                    </a:p>
                  </a:txBody>
                  <a:tcPr marL="44450" marR="4445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indent="450215" algn="ctr">
                        <a:lnSpc>
                          <a:spcPct val="150000"/>
                        </a:lnSpc>
                        <a:spcBef>
                          <a:spcPts val="300"/>
                        </a:spcBef>
                        <a:spcAft>
                          <a:spcPts val="0"/>
                        </a:spcAft>
                      </a:pPr>
                      <a:r>
                        <a:rPr lang="tr-TR" sz="1800" dirty="0">
                          <a:solidFill>
                            <a:srgbClr val="000000"/>
                          </a:solidFill>
                          <a:latin typeface="Calibri"/>
                          <a:ea typeface="Times New Roman"/>
                          <a:cs typeface="Times New Roman"/>
                        </a:rPr>
                        <a:t>3,6</a:t>
                      </a:r>
                      <a:endParaRPr lang="tr-TR" sz="1800" dirty="0">
                        <a:latin typeface="Times New Roman"/>
                        <a:ea typeface="Calibri"/>
                        <a:cs typeface="Times New Roman"/>
                      </a:endParaRPr>
                    </a:p>
                  </a:txBody>
                  <a:tcPr marL="44450" marR="44450"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indent="450215" algn="ctr">
                        <a:lnSpc>
                          <a:spcPct val="150000"/>
                        </a:lnSpc>
                        <a:spcBef>
                          <a:spcPts val="300"/>
                        </a:spcBef>
                        <a:spcAft>
                          <a:spcPts val="0"/>
                        </a:spcAft>
                      </a:pPr>
                      <a:r>
                        <a:rPr lang="tr-TR" sz="1800" dirty="0">
                          <a:solidFill>
                            <a:srgbClr val="000000"/>
                          </a:solidFill>
                          <a:latin typeface="Calibri"/>
                          <a:ea typeface="Times New Roman"/>
                          <a:cs typeface="Times New Roman"/>
                        </a:rPr>
                        <a:t>6,6</a:t>
                      </a:r>
                      <a:endParaRPr lang="tr-TR" sz="1800" dirty="0">
                        <a:latin typeface="Times New Roman"/>
                        <a:ea typeface="Calibri"/>
                        <a:cs typeface="Times New Roman"/>
                      </a:endParaRPr>
                    </a:p>
                  </a:txBody>
                  <a:tcPr marL="44450" marR="44450" marT="0" marB="0" anchor="ctr">
                    <a:lnL w="28575"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r>
              <a:tr h="334055">
                <a:tc>
                  <a:txBody>
                    <a:bodyPr/>
                    <a:lstStyle/>
                    <a:p>
                      <a:pPr indent="450215" algn="l">
                        <a:lnSpc>
                          <a:spcPct val="150000"/>
                        </a:lnSpc>
                        <a:spcBef>
                          <a:spcPts val="300"/>
                        </a:spcBef>
                        <a:spcAft>
                          <a:spcPts val="0"/>
                        </a:spcAft>
                      </a:pPr>
                      <a:r>
                        <a:rPr lang="tr-TR" sz="1800" dirty="0">
                          <a:solidFill>
                            <a:srgbClr val="000000"/>
                          </a:solidFill>
                          <a:latin typeface="Calibri"/>
                          <a:ea typeface="Times New Roman"/>
                          <a:cs typeface="Times New Roman"/>
                        </a:rPr>
                        <a:t>Umutsuzluk</a:t>
                      </a:r>
                      <a:endParaRPr lang="tr-TR" sz="1800" dirty="0">
                        <a:latin typeface="Times New Roman"/>
                        <a:ea typeface="Calibri"/>
                        <a:cs typeface="Times New Roman"/>
                      </a:endParaRPr>
                    </a:p>
                  </a:txBody>
                  <a:tcPr marL="44450" marR="44450"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450215" algn="ctr">
                        <a:lnSpc>
                          <a:spcPct val="150000"/>
                        </a:lnSpc>
                        <a:spcBef>
                          <a:spcPts val="300"/>
                        </a:spcBef>
                        <a:spcAft>
                          <a:spcPts val="0"/>
                        </a:spcAft>
                      </a:pPr>
                      <a:r>
                        <a:rPr lang="tr-TR" sz="1800" dirty="0">
                          <a:solidFill>
                            <a:srgbClr val="000000"/>
                          </a:solidFill>
                          <a:latin typeface="Calibri"/>
                          <a:ea typeface="Times New Roman"/>
                          <a:cs typeface="Times New Roman"/>
                        </a:rPr>
                        <a:t>7,6</a:t>
                      </a:r>
                      <a:endParaRPr lang="tr-TR" sz="1800" dirty="0">
                        <a:latin typeface="Times New Roman"/>
                        <a:ea typeface="Calibri"/>
                        <a:cs typeface="Times New Roman"/>
                      </a:endParaRPr>
                    </a:p>
                  </a:txBody>
                  <a:tcPr marL="44450" marR="4445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450215" algn="ctr">
                        <a:lnSpc>
                          <a:spcPct val="150000"/>
                        </a:lnSpc>
                        <a:spcBef>
                          <a:spcPts val="300"/>
                        </a:spcBef>
                        <a:spcAft>
                          <a:spcPts val="0"/>
                        </a:spcAft>
                      </a:pPr>
                      <a:r>
                        <a:rPr lang="tr-TR" sz="1800" dirty="0">
                          <a:solidFill>
                            <a:srgbClr val="000000"/>
                          </a:solidFill>
                          <a:latin typeface="Calibri"/>
                          <a:ea typeface="Times New Roman"/>
                          <a:cs typeface="Times New Roman"/>
                        </a:rPr>
                        <a:t>3,8</a:t>
                      </a:r>
                      <a:endParaRPr lang="tr-TR" sz="1800" dirty="0">
                        <a:latin typeface="Times New Roman"/>
                        <a:ea typeface="Calibri"/>
                        <a:cs typeface="Times New Roman"/>
                      </a:endParaRPr>
                    </a:p>
                  </a:txBody>
                  <a:tcPr marL="44450" marR="44450"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450215" algn="ctr">
                        <a:lnSpc>
                          <a:spcPct val="150000"/>
                        </a:lnSpc>
                        <a:spcBef>
                          <a:spcPts val="300"/>
                        </a:spcBef>
                        <a:spcAft>
                          <a:spcPts val="0"/>
                        </a:spcAft>
                      </a:pPr>
                      <a:r>
                        <a:rPr lang="tr-TR" sz="1800" dirty="0">
                          <a:solidFill>
                            <a:srgbClr val="000000"/>
                          </a:solidFill>
                          <a:latin typeface="Calibri"/>
                          <a:ea typeface="Times New Roman"/>
                          <a:cs typeface="Times New Roman"/>
                        </a:rPr>
                        <a:t>5,6</a:t>
                      </a:r>
                      <a:endParaRPr lang="tr-TR" sz="1800" dirty="0">
                        <a:latin typeface="Times New Roman"/>
                        <a:ea typeface="Calibri"/>
                        <a:cs typeface="Times New Roman"/>
                      </a:endParaRPr>
                    </a:p>
                  </a:txBody>
                  <a:tcPr marL="44450" marR="44450" marT="0" marB="0" anchor="ctr">
                    <a:lnL w="28575"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r>
              <a:tr h="334055">
                <a:tc>
                  <a:txBody>
                    <a:bodyPr/>
                    <a:lstStyle/>
                    <a:p>
                      <a:pPr indent="450215" algn="l">
                        <a:lnSpc>
                          <a:spcPct val="150000"/>
                        </a:lnSpc>
                        <a:spcBef>
                          <a:spcPts val="300"/>
                        </a:spcBef>
                        <a:spcAft>
                          <a:spcPts val="0"/>
                        </a:spcAft>
                      </a:pPr>
                      <a:r>
                        <a:rPr lang="tr-TR" sz="1800" dirty="0">
                          <a:solidFill>
                            <a:srgbClr val="000000"/>
                          </a:solidFill>
                          <a:latin typeface="Calibri"/>
                          <a:ea typeface="Times New Roman"/>
                          <a:cs typeface="Times New Roman"/>
                        </a:rPr>
                        <a:t>Teşvik</a:t>
                      </a:r>
                      <a:endParaRPr lang="tr-TR" sz="1800" dirty="0">
                        <a:latin typeface="Times New Roman"/>
                        <a:ea typeface="Calibri"/>
                        <a:cs typeface="Times New Roman"/>
                      </a:endParaRPr>
                    </a:p>
                  </a:txBody>
                  <a:tcPr marL="44450" marR="44450"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indent="450215" algn="ctr">
                        <a:lnSpc>
                          <a:spcPct val="150000"/>
                        </a:lnSpc>
                        <a:spcBef>
                          <a:spcPts val="300"/>
                        </a:spcBef>
                        <a:spcAft>
                          <a:spcPts val="0"/>
                        </a:spcAft>
                      </a:pPr>
                      <a:r>
                        <a:rPr lang="tr-TR" sz="1800" dirty="0">
                          <a:solidFill>
                            <a:srgbClr val="000000"/>
                          </a:solidFill>
                          <a:latin typeface="Calibri"/>
                          <a:ea typeface="Times New Roman"/>
                          <a:cs typeface="Times New Roman"/>
                        </a:rPr>
                        <a:t>5,0</a:t>
                      </a:r>
                      <a:endParaRPr lang="tr-TR" sz="1800" dirty="0">
                        <a:latin typeface="Times New Roman"/>
                        <a:ea typeface="Calibri"/>
                        <a:cs typeface="Times New Roman"/>
                      </a:endParaRPr>
                    </a:p>
                  </a:txBody>
                  <a:tcPr marL="44450" marR="4445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indent="450215" algn="ctr">
                        <a:lnSpc>
                          <a:spcPct val="150000"/>
                        </a:lnSpc>
                        <a:spcBef>
                          <a:spcPts val="300"/>
                        </a:spcBef>
                        <a:spcAft>
                          <a:spcPts val="0"/>
                        </a:spcAft>
                      </a:pPr>
                      <a:r>
                        <a:rPr lang="tr-TR" sz="1800" dirty="0">
                          <a:solidFill>
                            <a:srgbClr val="000000"/>
                          </a:solidFill>
                          <a:latin typeface="Calibri"/>
                          <a:ea typeface="Times New Roman"/>
                          <a:cs typeface="Times New Roman"/>
                        </a:rPr>
                        <a:t>2,9</a:t>
                      </a:r>
                      <a:endParaRPr lang="tr-TR" sz="1800" dirty="0">
                        <a:latin typeface="Times New Roman"/>
                        <a:ea typeface="Calibri"/>
                        <a:cs typeface="Times New Roman"/>
                      </a:endParaRPr>
                    </a:p>
                  </a:txBody>
                  <a:tcPr marL="44450" marR="44450"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indent="450215" algn="ctr">
                        <a:lnSpc>
                          <a:spcPct val="150000"/>
                        </a:lnSpc>
                        <a:spcBef>
                          <a:spcPts val="300"/>
                        </a:spcBef>
                        <a:spcAft>
                          <a:spcPts val="0"/>
                        </a:spcAft>
                      </a:pPr>
                      <a:r>
                        <a:rPr lang="tr-TR" sz="1800" dirty="0">
                          <a:solidFill>
                            <a:srgbClr val="000000"/>
                          </a:solidFill>
                          <a:latin typeface="Calibri"/>
                          <a:ea typeface="Times New Roman"/>
                          <a:cs typeface="Times New Roman"/>
                        </a:rPr>
                        <a:t>3,9</a:t>
                      </a:r>
                      <a:endParaRPr lang="tr-TR" sz="1800" dirty="0">
                        <a:latin typeface="Times New Roman"/>
                        <a:ea typeface="Calibri"/>
                        <a:cs typeface="Times New Roman"/>
                      </a:endParaRPr>
                    </a:p>
                  </a:txBody>
                  <a:tcPr marL="44450" marR="44450" marT="0" marB="0" anchor="ctr">
                    <a:lnL w="28575"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r>
              <a:tr h="334055">
                <a:tc>
                  <a:txBody>
                    <a:bodyPr/>
                    <a:lstStyle/>
                    <a:p>
                      <a:pPr indent="450215" algn="l">
                        <a:lnSpc>
                          <a:spcPct val="150000"/>
                        </a:lnSpc>
                        <a:spcBef>
                          <a:spcPts val="300"/>
                        </a:spcBef>
                        <a:spcAft>
                          <a:spcPts val="0"/>
                        </a:spcAft>
                      </a:pPr>
                      <a:r>
                        <a:rPr lang="tr-TR" sz="1800" dirty="0">
                          <a:solidFill>
                            <a:srgbClr val="000000"/>
                          </a:solidFill>
                          <a:latin typeface="Calibri"/>
                          <a:ea typeface="Times New Roman"/>
                          <a:cs typeface="Times New Roman"/>
                        </a:rPr>
                        <a:t>Gelecek Kaygısı</a:t>
                      </a:r>
                      <a:endParaRPr lang="tr-TR" sz="1800" dirty="0">
                        <a:latin typeface="Times New Roman"/>
                        <a:ea typeface="Calibri"/>
                        <a:cs typeface="Times New Roman"/>
                      </a:endParaRPr>
                    </a:p>
                  </a:txBody>
                  <a:tcPr marL="44450" marR="44450"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450215" algn="ctr">
                        <a:lnSpc>
                          <a:spcPct val="150000"/>
                        </a:lnSpc>
                        <a:spcBef>
                          <a:spcPts val="300"/>
                        </a:spcBef>
                        <a:spcAft>
                          <a:spcPts val="0"/>
                        </a:spcAft>
                      </a:pPr>
                      <a:r>
                        <a:rPr lang="tr-TR" sz="1800" dirty="0">
                          <a:solidFill>
                            <a:srgbClr val="000000"/>
                          </a:solidFill>
                          <a:latin typeface="Calibri"/>
                          <a:ea typeface="Times New Roman"/>
                          <a:cs typeface="Times New Roman"/>
                        </a:rPr>
                        <a:t>5,8</a:t>
                      </a:r>
                      <a:endParaRPr lang="tr-TR" sz="1800" dirty="0">
                        <a:latin typeface="Times New Roman"/>
                        <a:ea typeface="Calibri"/>
                        <a:cs typeface="Times New Roman"/>
                      </a:endParaRPr>
                    </a:p>
                  </a:txBody>
                  <a:tcPr marL="44450" marR="4445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450215" algn="ctr">
                        <a:lnSpc>
                          <a:spcPct val="150000"/>
                        </a:lnSpc>
                        <a:spcBef>
                          <a:spcPts val="300"/>
                        </a:spcBef>
                        <a:spcAft>
                          <a:spcPts val="0"/>
                        </a:spcAft>
                      </a:pPr>
                      <a:r>
                        <a:rPr lang="tr-TR" sz="1800" dirty="0">
                          <a:solidFill>
                            <a:srgbClr val="000000"/>
                          </a:solidFill>
                          <a:latin typeface="Calibri"/>
                          <a:ea typeface="Times New Roman"/>
                          <a:cs typeface="Times New Roman"/>
                        </a:rPr>
                        <a:t>1,5</a:t>
                      </a:r>
                      <a:endParaRPr lang="tr-TR" sz="1800" dirty="0">
                        <a:latin typeface="Times New Roman"/>
                        <a:ea typeface="Calibri"/>
                        <a:cs typeface="Times New Roman"/>
                      </a:endParaRPr>
                    </a:p>
                  </a:txBody>
                  <a:tcPr marL="44450" marR="44450"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450215" algn="ctr">
                        <a:lnSpc>
                          <a:spcPct val="150000"/>
                        </a:lnSpc>
                        <a:spcBef>
                          <a:spcPts val="300"/>
                        </a:spcBef>
                        <a:spcAft>
                          <a:spcPts val="0"/>
                        </a:spcAft>
                      </a:pPr>
                      <a:r>
                        <a:rPr lang="tr-TR" sz="1800" dirty="0">
                          <a:solidFill>
                            <a:srgbClr val="000000"/>
                          </a:solidFill>
                          <a:latin typeface="Calibri"/>
                          <a:ea typeface="Times New Roman"/>
                          <a:cs typeface="Times New Roman"/>
                        </a:rPr>
                        <a:t>3,5</a:t>
                      </a:r>
                      <a:endParaRPr lang="tr-TR" sz="1800" dirty="0">
                        <a:latin typeface="Times New Roman"/>
                        <a:ea typeface="Calibri"/>
                        <a:cs typeface="Times New Roman"/>
                      </a:endParaRPr>
                    </a:p>
                  </a:txBody>
                  <a:tcPr marL="44450" marR="44450" marT="0" marB="0" anchor="ctr">
                    <a:lnL w="28575"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r>
              <a:tr h="334055">
                <a:tc>
                  <a:txBody>
                    <a:bodyPr/>
                    <a:lstStyle/>
                    <a:p>
                      <a:pPr indent="450215" algn="l">
                        <a:lnSpc>
                          <a:spcPct val="150000"/>
                        </a:lnSpc>
                        <a:spcBef>
                          <a:spcPts val="300"/>
                        </a:spcBef>
                        <a:spcAft>
                          <a:spcPts val="0"/>
                        </a:spcAft>
                      </a:pPr>
                      <a:r>
                        <a:rPr lang="tr-TR" sz="1800" dirty="0">
                          <a:solidFill>
                            <a:srgbClr val="000000"/>
                          </a:solidFill>
                          <a:latin typeface="Calibri"/>
                          <a:ea typeface="Times New Roman"/>
                          <a:cs typeface="Times New Roman"/>
                        </a:rPr>
                        <a:t>Özenti</a:t>
                      </a:r>
                      <a:endParaRPr lang="tr-TR" sz="1800" dirty="0">
                        <a:latin typeface="Times New Roman"/>
                        <a:ea typeface="Calibri"/>
                        <a:cs typeface="Times New Roman"/>
                      </a:endParaRPr>
                    </a:p>
                  </a:txBody>
                  <a:tcPr marL="44450" marR="44450"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indent="450215" algn="ctr">
                        <a:lnSpc>
                          <a:spcPct val="150000"/>
                        </a:lnSpc>
                        <a:spcBef>
                          <a:spcPts val="300"/>
                        </a:spcBef>
                        <a:spcAft>
                          <a:spcPts val="0"/>
                        </a:spcAft>
                      </a:pPr>
                      <a:r>
                        <a:rPr lang="tr-TR" sz="1800" dirty="0">
                          <a:solidFill>
                            <a:srgbClr val="000000"/>
                          </a:solidFill>
                          <a:latin typeface="Calibri"/>
                          <a:ea typeface="Times New Roman"/>
                          <a:cs typeface="Times New Roman"/>
                        </a:rPr>
                        <a:t>4,4</a:t>
                      </a:r>
                      <a:endParaRPr lang="tr-TR" sz="1800" dirty="0">
                        <a:latin typeface="Times New Roman"/>
                        <a:ea typeface="Calibri"/>
                        <a:cs typeface="Times New Roman"/>
                      </a:endParaRPr>
                    </a:p>
                  </a:txBody>
                  <a:tcPr marL="44450" marR="4445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indent="450215" algn="ctr">
                        <a:lnSpc>
                          <a:spcPct val="150000"/>
                        </a:lnSpc>
                        <a:spcBef>
                          <a:spcPts val="300"/>
                        </a:spcBef>
                        <a:spcAft>
                          <a:spcPts val="0"/>
                        </a:spcAft>
                      </a:pPr>
                      <a:r>
                        <a:rPr lang="tr-TR" sz="1800" dirty="0">
                          <a:solidFill>
                            <a:srgbClr val="000000"/>
                          </a:solidFill>
                          <a:latin typeface="Calibri"/>
                          <a:ea typeface="Times New Roman"/>
                          <a:cs typeface="Times New Roman"/>
                        </a:rPr>
                        <a:t>2,3</a:t>
                      </a:r>
                      <a:endParaRPr lang="tr-TR" sz="1800" dirty="0">
                        <a:latin typeface="Times New Roman"/>
                        <a:ea typeface="Calibri"/>
                        <a:cs typeface="Times New Roman"/>
                      </a:endParaRPr>
                    </a:p>
                  </a:txBody>
                  <a:tcPr marL="44450" marR="44450"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indent="450215" algn="ctr">
                        <a:lnSpc>
                          <a:spcPct val="150000"/>
                        </a:lnSpc>
                        <a:spcBef>
                          <a:spcPts val="300"/>
                        </a:spcBef>
                        <a:spcAft>
                          <a:spcPts val="0"/>
                        </a:spcAft>
                      </a:pPr>
                      <a:r>
                        <a:rPr lang="tr-TR" sz="1800" dirty="0">
                          <a:solidFill>
                            <a:srgbClr val="000000"/>
                          </a:solidFill>
                          <a:latin typeface="Calibri"/>
                          <a:ea typeface="Times New Roman"/>
                          <a:cs typeface="Times New Roman"/>
                        </a:rPr>
                        <a:t>3,3</a:t>
                      </a:r>
                      <a:endParaRPr lang="tr-TR" sz="1800" dirty="0">
                        <a:latin typeface="Times New Roman"/>
                        <a:ea typeface="Calibri"/>
                        <a:cs typeface="Times New Roman"/>
                      </a:endParaRPr>
                    </a:p>
                  </a:txBody>
                  <a:tcPr marL="44450" marR="44450" marT="0" marB="0" anchor="ctr">
                    <a:lnL w="28575"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r>
              <a:tr h="334055">
                <a:tc>
                  <a:txBody>
                    <a:bodyPr/>
                    <a:lstStyle/>
                    <a:p>
                      <a:pPr indent="450215" algn="l">
                        <a:lnSpc>
                          <a:spcPct val="150000"/>
                        </a:lnSpc>
                        <a:spcBef>
                          <a:spcPts val="300"/>
                        </a:spcBef>
                        <a:spcAft>
                          <a:spcPts val="0"/>
                        </a:spcAft>
                      </a:pPr>
                      <a:r>
                        <a:rPr lang="tr-TR" sz="1800" dirty="0">
                          <a:solidFill>
                            <a:srgbClr val="000000"/>
                          </a:solidFill>
                          <a:latin typeface="Calibri"/>
                          <a:ea typeface="Times New Roman"/>
                          <a:cs typeface="Times New Roman"/>
                        </a:rPr>
                        <a:t>Özgüven Eksikliği</a:t>
                      </a:r>
                      <a:endParaRPr lang="tr-TR" sz="1800" dirty="0">
                        <a:latin typeface="Times New Roman"/>
                        <a:ea typeface="Calibri"/>
                        <a:cs typeface="Times New Roman"/>
                      </a:endParaRPr>
                    </a:p>
                  </a:txBody>
                  <a:tcPr marL="44450" marR="44450"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450215" algn="ctr">
                        <a:lnSpc>
                          <a:spcPct val="150000"/>
                        </a:lnSpc>
                        <a:spcBef>
                          <a:spcPts val="300"/>
                        </a:spcBef>
                        <a:spcAft>
                          <a:spcPts val="0"/>
                        </a:spcAft>
                      </a:pPr>
                      <a:r>
                        <a:rPr lang="tr-TR" sz="1800" dirty="0">
                          <a:solidFill>
                            <a:srgbClr val="000000"/>
                          </a:solidFill>
                          <a:latin typeface="Calibri"/>
                          <a:ea typeface="Times New Roman"/>
                          <a:cs typeface="Times New Roman"/>
                        </a:rPr>
                        <a:t>2,1</a:t>
                      </a:r>
                      <a:endParaRPr lang="tr-TR" sz="1800" dirty="0">
                        <a:latin typeface="Times New Roman"/>
                        <a:ea typeface="Calibri"/>
                        <a:cs typeface="Times New Roman"/>
                      </a:endParaRPr>
                    </a:p>
                  </a:txBody>
                  <a:tcPr marL="44450" marR="4445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450215" algn="ctr">
                        <a:lnSpc>
                          <a:spcPct val="150000"/>
                        </a:lnSpc>
                        <a:spcBef>
                          <a:spcPts val="300"/>
                        </a:spcBef>
                        <a:spcAft>
                          <a:spcPts val="0"/>
                        </a:spcAft>
                      </a:pPr>
                      <a:r>
                        <a:rPr lang="tr-TR" sz="1800" dirty="0">
                          <a:solidFill>
                            <a:srgbClr val="000000"/>
                          </a:solidFill>
                          <a:latin typeface="Calibri"/>
                          <a:ea typeface="Times New Roman"/>
                          <a:cs typeface="Times New Roman"/>
                        </a:rPr>
                        <a:t>0,5</a:t>
                      </a:r>
                      <a:endParaRPr lang="tr-TR" sz="1800" dirty="0">
                        <a:latin typeface="Times New Roman"/>
                        <a:ea typeface="Calibri"/>
                        <a:cs typeface="Times New Roman"/>
                      </a:endParaRPr>
                    </a:p>
                  </a:txBody>
                  <a:tcPr marL="44450" marR="44450"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450215" algn="ctr">
                        <a:lnSpc>
                          <a:spcPct val="150000"/>
                        </a:lnSpc>
                        <a:spcBef>
                          <a:spcPts val="300"/>
                        </a:spcBef>
                        <a:spcAft>
                          <a:spcPts val="0"/>
                        </a:spcAft>
                      </a:pPr>
                      <a:r>
                        <a:rPr lang="tr-TR" sz="1800" dirty="0">
                          <a:solidFill>
                            <a:srgbClr val="000000"/>
                          </a:solidFill>
                          <a:latin typeface="Calibri"/>
                          <a:ea typeface="Times New Roman"/>
                          <a:cs typeface="Times New Roman"/>
                        </a:rPr>
                        <a:t>1,3</a:t>
                      </a:r>
                      <a:endParaRPr lang="tr-TR" sz="1800" dirty="0">
                        <a:latin typeface="Times New Roman"/>
                        <a:ea typeface="Calibri"/>
                        <a:cs typeface="Times New Roman"/>
                      </a:endParaRPr>
                    </a:p>
                  </a:txBody>
                  <a:tcPr marL="44450" marR="44450" marT="0" marB="0" anchor="ctr">
                    <a:lnL w="28575"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r>
            </a:tbl>
          </a:graphicData>
        </a:graphic>
      </p:graphicFrame>
    </p:spTree>
    <p:extLst>
      <p:ext uri="{BB962C8B-B14F-4D97-AF65-F5344CB8AC3E}">
        <p14:creationId xmlns:p14="http://schemas.microsoft.com/office/powerpoint/2010/main" xmlns="" val="24914468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Resim" descr="Resim2-alt çizg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466" y="6443664"/>
            <a:ext cx="9144000" cy="43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txBox="1">
            <a:spLocks/>
          </p:cNvSpPr>
          <p:nvPr/>
        </p:nvSpPr>
        <p:spPr>
          <a:xfrm>
            <a:off x="769544" y="310304"/>
            <a:ext cx="7659232" cy="5393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smtClean="0"/>
              <a:t>Gençlerde Aşırı </a:t>
            </a:r>
            <a:r>
              <a:rPr lang="tr-TR" sz="3200" b="1" dirty="0"/>
              <a:t>Sarhoşluk </a:t>
            </a:r>
            <a:r>
              <a:rPr lang="tr-TR" sz="3200" b="1" dirty="0" smtClean="0"/>
              <a:t>Neden Olmaktadır?</a:t>
            </a:r>
            <a:endParaRPr lang="en-US" sz="3200" b="1" dirty="0"/>
          </a:p>
        </p:txBody>
      </p:sp>
      <p:sp>
        <p:nvSpPr>
          <p:cNvPr id="6" name="2 İçerik Yer Tutucusu"/>
          <p:cNvSpPr>
            <a:spLocks noGrp="1"/>
          </p:cNvSpPr>
          <p:nvPr>
            <p:ph idx="1"/>
          </p:nvPr>
        </p:nvSpPr>
        <p:spPr>
          <a:xfrm>
            <a:off x="457200" y="1190625"/>
            <a:ext cx="8229600" cy="4848225"/>
          </a:xfrm>
        </p:spPr>
        <p:txBody>
          <a:bodyPr anchor="t">
            <a:noAutofit/>
          </a:bodyPr>
          <a:lstStyle/>
          <a:p>
            <a:pPr lvl="0">
              <a:lnSpc>
                <a:spcPct val="100000"/>
              </a:lnSpc>
            </a:pPr>
            <a:r>
              <a:rPr lang="tr-TR" sz="2000" dirty="0" smtClean="0">
                <a:latin typeface="+mj-lt"/>
              </a:rPr>
              <a:t>Madde kullanımı olması,</a:t>
            </a:r>
          </a:p>
          <a:p>
            <a:pPr lvl="0">
              <a:lnSpc>
                <a:spcPct val="100000"/>
              </a:lnSpc>
            </a:pPr>
            <a:r>
              <a:rPr lang="tr-TR" sz="2000" dirty="0" smtClean="0">
                <a:latin typeface="+mj-lt"/>
              </a:rPr>
              <a:t>Aile İle İletişim kötü olması,</a:t>
            </a:r>
          </a:p>
          <a:p>
            <a:pPr lvl="0">
              <a:lnSpc>
                <a:spcPct val="100000"/>
              </a:lnSpc>
            </a:pPr>
            <a:r>
              <a:rPr lang="tr-TR" sz="2000" dirty="0" smtClean="0">
                <a:latin typeface="+mj-lt"/>
              </a:rPr>
              <a:t>Ailenin yaklaşımı olumsuz olması,</a:t>
            </a:r>
          </a:p>
          <a:p>
            <a:pPr lvl="0">
              <a:lnSpc>
                <a:spcPct val="100000"/>
              </a:lnSpc>
            </a:pPr>
            <a:r>
              <a:rPr lang="tr-TR" sz="2000" dirty="0" smtClean="0">
                <a:latin typeface="+mj-lt"/>
              </a:rPr>
              <a:t>Derslerle arasının kötü olması,,</a:t>
            </a:r>
          </a:p>
          <a:p>
            <a:pPr lvl="0">
              <a:lnSpc>
                <a:spcPct val="100000"/>
              </a:lnSpc>
            </a:pPr>
            <a:r>
              <a:rPr lang="tr-TR" sz="2000" dirty="0" smtClean="0">
                <a:latin typeface="+mj-lt"/>
              </a:rPr>
              <a:t>Üniversite/bölüm aidiyetinin az olması,</a:t>
            </a:r>
          </a:p>
          <a:p>
            <a:pPr lvl="0">
              <a:lnSpc>
                <a:spcPct val="100000"/>
              </a:lnSpc>
            </a:pPr>
            <a:r>
              <a:rPr lang="tr-TR" sz="2000" dirty="0" smtClean="0">
                <a:latin typeface="+mj-lt"/>
              </a:rPr>
              <a:t>Eğlence amaçlı alkol kullanımı</a:t>
            </a:r>
            <a:r>
              <a:rPr lang="tr-TR" sz="2000" dirty="0" smtClean="0">
                <a:latin typeface="+mj-lt"/>
              </a:rPr>
              <a:t>,</a:t>
            </a:r>
            <a:endParaRPr lang="tr-TR" sz="2000" dirty="0" smtClean="0">
              <a:latin typeface="+mj-lt"/>
            </a:endParaRPr>
          </a:p>
          <a:p>
            <a:pPr lvl="0">
              <a:lnSpc>
                <a:spcPct val="100000"/>
              </a:lnSpc>
            </a:pPr>
            <a:r>
              <a:rPr lang="tr-TR" sz="2000" dirty="0" smtClean="0">
                <a:latin typeface="+mj-lt"/>
              </a:rPr>
              <a:t>Dini inançlarının olmaması/az olması,</a:t>
            </a:r>
          </a:p>
          <a:p>
            <a:pPr lvl="0">
              <a:lnSpc>
                <a:spcPct val="100000"/>
              </a:lnSpc>
            </a:pPr>
            <a:r>
              <a:rPr lang="tr-TR" sz="2000" dirty="0" smtClean="0">
                <a:latin typeface="+mj-lt"/>
              </a:rPr>
              <a:t>Alkolün tadını sevme,</a:t>
            </a:r>
          </a:p>
          <a:p>
            <a:pPr lvl="0">
              <a:lnSpc>
                <a:spcPct val="100000"/>
              </a:lnSpc>
            </a:pPr>
            <a:r>
              <a:rPr lang="tr-TR" sz="2000" dirty="0" smtClean="0">
                <a:latin typeface="+mj-lt"/>
              </a:rPr>
              <a:t>Sıkıntı, stres nedeniyle alkol kullanımı,</a:t>
            </a:r>
          </a:p>
          <a:p>
            <a:pPr lvl="0">
              <a:lnSpc>
                <a:spcPct val="100000"/>
              </a:lnSpc>
            </a:pPr>
            <a:r>
              <a:rPr lang="tr-TR" sz="2000" dirty="0" smtClean="0">
                <a:latin typeface="+mj-lt"/>
              </a:rPr>
              <a:t>Para kazanma amacıyla bahis oynama,</a:t>
            </a:r>
          </a:p>
          <a:p>
            <a:pPr lvl="0">
              <a:lnSpc>
                <a:spcPct val="100000"/>
              </a:lnSpc>
            </a:pPr>
            <a:r>
              <a:rPr lang="tr-TR" sz="2000" dirty="0" smtClean="0">
                <a:latin typeface="+mj-lt"/>
              </a:rPr>
              <a:t>Sağlık durumunun kötü olması,</a:t>
            </a:r>
            <a:endParaRPr lang="tr-TR" sz="2000" dirty="0">
              <a:latin typeface="+mj-lt"/>
            </a:endParaRPr>
          </a:p>
        </p:txBody>
      </p:sp>
      <p:pic>
        <p:nvPicPr>
          <p:cNvPr id="79874" name="Picture 2" descr="Image result for youth alcohol"/>
          <p:cNvPicPr>
            <a:picLocks noChangeAspect="1" noChangeArrowheads="1"/>
          </p:cNvPicPr>
          <p:nvPr/>
        </p:nvPicPr>
        <p:blipFill>
          <a:blip r:embed="rId3"/>
          <a:srcRect/>
          <a:stretch>
            <a:fillRect/>
          </a:stretch>
        </p:blipFill>
        <p:spPr bwMode="auto">
          <a:xfrm>
            <a:off x="5287223" y="1342584"/>
            <a:ext cx="3340729" cy="4343400"/>
          </a:xfrm>
          <a:prstGeom prst="rect">
            <a:avLst/>
          </a:prstGeom>
          <a:noFill/>
        </p:spPr>
      </p:pic>
    </p:spTree>
    <p:extLst>
      <p:ext uri="{BB962C8B-B14F-4D97-AF65-F5344CB8AC3E}">
        <p14:creationId xmlns:p14="http://schemas.microsoft.com/office/powerpoint/2010/main" xmlns="" val="15599056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Resim" descr="Resim2-alt çizg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466" y="6443664"/>
            <a:ext cx="9144000" cy="43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txBox="1">
            <a:spLocks/>
          </p:cNvSpPr>
          <p:nvPr/>
        </p:nvSpPr>
        <p:spPr>
          <a:xfrm>
            <a:off x="1647731" y="468061"/>
            <a:ext cx="5377474" cy="7826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t>Sigara ve Alkol Kullanımı ile </a:t>
            </a:r>
            <a:br>
              <a:rPr lang="tr-TR" sz="3200" b="1" dirty="0"/>
            </a:br>
            <a:r>
              <a:rPr lang="tr-TR" sz="3200" b="1" dirty="0"/>
              <a:t>Yaşam Boyu Madde Kullanımı</a:t>
            </a:r>
            <a:endParaRPr lang="en-US" sz="3200" b="1" dirty="0"/>
          </a:p>
        </p:txBody>
      </p:sp>
      <p:sp>
        <p:nvSpPr>
          <p:cNvPr id="6" name="2 İçerik Yer Tutucusu"/>
          <p:cNvSpPr>
            <a:spLocks noGrp="1"/>
          </p:cNvSpPr>
          <p:nvPr>
            <p:ph idx="1"/>
          </p:nvPr>
        </p:nvSpPr>
        <p:spPr>
          <a:xfrm>
            <a:off x="602055" y="1692998"/>
            <a:ext cx="7709026" cy="3793024"/>
          </a:xfrm>
        </p:spPr>
        <p:txBody>
          <a:bodyPr>
            <a:noAutofit/>
          </a:bodyPr>
          <a:lstStyle/>
          <a:p>
            <a:pPr algn="just">
              <a:lnSpc>
                <a:spcPct val="150000"/>
              </a:lnSpc>
            </a:pPr>
            <a:r>
              <a:rPr lang="tr-TR" dirty="0" smtClean="0">
                <a:latin typeface="+mj-lt"/>
              </a:rPr>
              <a:t>Sigara + Alkol &gt; Alkol &gt; Sigara </a:t>
            </a:r>
          </a:p>
          <a:p>
            <a:pPr algn="just">
              <a:lnSpc>
                <a:spcPct val="150000"/>
              </a:lnSpc>
            </a:pPr>
            <a:r>
              <a:rPr lang="tr-TR" dirty="0" smtClean="0">
                <a:latin typeface="+mj-lt"/>
              </a:rPr>
              <a:t>Sigara(-) + Alkol (-) En koruyucu etkiyi oluşturuyor.</a:t>
            </a:r>
          </a:p>
          <a:p>
            <a:pPr algn="just">
              <a:lnSpc>
                <a:spcPct val="150000"/>
              </a:lnSpc>
            </a:pPr>
            <a:r>
              <a:rPr lang="tr-TR" dirty="0" smtClean="0">
                <a:latin typeface="+mj-lt"/>
              </a:rPr>
              <a:t>Sigara ile alkol kullanımının etkileri karşılaştırıldığında her madde kullanımı için alkol kullanımının etkisi daha fazla olmaktadır.</a:t>
            </a:r>
          </a:p>
          <a:p>
            <a:pPr>
              <a:lnSpc>
                <a:spcPct val="220000"/>
              </a:lnSpc>
            </a:pPr>
            <a:endParaRPr lang="tr-TR" sz="2000" dirty="0">
              <a:latin typeface="+mj-lt"/>
            </a:endParaRPr>
          </a:p>
        </p:txBody>
      </p:sp>
    </p:spTree>
    <p:extLst>
      <p:ext uri="{BB962C8B-B14F-4D97-AF65-F5344CB8AC3E}">
        <p14:creationId xmlns:p14="http://schemas.microsoft.com/office/powerpoint/2010/main" xmlns="" val="2733891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28649" y="365126"/>
            <a:ext cx="8026463" cy="1325563"/>
          </a:xfrm>
        </p:spPr>
        <p:txBody>
          <a:bodyPr>
            <a:normAutofit fontScale="90000"/>
          </a:bodyPr>
          <a:lstStyle/>
          <a:p>
            <a:pPr algn="ctr"/>
            <a:r>
              <a:rPr lang="tr-TR" sz="4000" b="1" dirty="0" smtClean="0">
                <a:latin typeface="+mn-lt"/>
              </a:rPr>
              <a:t>Bağımlılık </a:t>
            </a:r>
            <a:r>
              <a:rPr lang="tr-TR" sz="4000" b="1" dirty="0" smtClean="0">
                <a:latin typeface="+mn-lt"/>
              </a:rPr>
              <a:t>Yapıcı Madde Kullanımı</a:t>
            </a:r>
            <a:r>
              <a:rPr lang="tr-TR" sz="4000" b="1" dirty="0" smtClean="0">
                <a:latin typeface="+mn-lt"/>
              </a:rPr>
              <a:t>, </a:t>
            </a:r>
            <a:r>
              <a:rPr lang="tr-TR" sz="4000" b="1" dirty="0" smtClean="0">
                <a:latin typeface="+mn-lt"/>
              </a:rPr>
              <a:t>Tüm Dünyada Ciddi </a:t>
            </a:r>
            <a:r>
              <a:rPr lang="tr-TR" sz="4000" b="1" dirty="0" smtClean="0">
                <a:latin typeface="+mn-lt"/>
              </a:rPr>
              <a:t>bir </a:t>
            </a:r>
            <a:r>
              <a:rPr lang="tr-TR" sz="4000" b="1" dirty="0" smtClean="0">
                <a:latin typeface="+mn-lt"/>
              </a:rPr>
              <a:t>Halk </a:t>
            </a:r>
            <a:r>
              <a:rPr lang="tr-TR" sz="4000" b="1" dirty="0" smtClean="0">
                <a:latin typeface="+mn-lt"/>
              </a:rPr>
              <a:t>Sağlığı Sorunudur</a:t>
            </a:r>
          </a:p>
        </p:txBody>
      </p:sp>
      <p:sp>
        <p:nvSpPr>
          <p:cNvPr id="3" name="2 İçerik Yer Tutucusu"/>
          <p:cNvSpPr>
            <a:spLocks noGrp="1"/>
          </p:cNvSpPr>
          <p:nvPr>
            <p:ph idx="1"/>
          </p:nvPr>
        </p:nvSpPr>
        <p:spPr/>
        <p:txBody>
          <a:bodyPr>
            <a:normAutofit fontScale="92500" lnSpcReduction="10000"/>
          </a:bodyPr>
          <a:lstStyle/>
          <a:p>
            <a:r>
              <a:rPr lang="tr-TR" dirty="0" smtClean="0"/>
              <a:t>Birleşmiş </a:t>
            </a:r>
            <a:r>
              <a:rPr lang="tr-TR" dirty="0" smtClean="0"/>
              <a:t>Milletler Uyuşturucu ve S</a:t>
            </a:r>
            <a:r>
              <a:rPr lang="tr-TR" dirty="0" smtClean="0"/>
              <a:t>uç </a:t>
            </a:r>
            <a:r>
              <a:rPr lang="tr-TR" dirty="0" smtClean="0"/>
              <a:t>Ofisi (UNODC) dünyadaki yetişkin nüfusun yaklaşık yüzde 5'in, 2015'te en az bir kez madde kullandığını belirtmektedir. </a:t>
            </a:r>
            <a:endParaRPr lang="tr-TR" dirty="0" smtClean="0"/>
          </a:p>
          <a:p>
            <a:r>
              <a:rPr lang="tr-TR" dirty="0" smtClean="0"/>
              <a:t>Daha </a:t>
            </a:r>
            <a:r>
              <a:rPr lang="tr-TR" dirty="0" smtClean="0"/>
              <a:t>da endişe verici olan, bu madde kullanıcılarının yaklaşık 29.5 milyonunun veya </a:t>
            </a:r>
            <a:r>
              <a:rPr lang="tr-TR" u="sng" dirty="0" smtClean="0"/>
              <a:t>küresel yetişkin nüfusun binde 6'sının madde kullanım bozukluklarından </a:t>
            </a:r>
            <a:r>
              <a:rPr lang="tr-TR" dirty="0" smtClean="0"/>
              <a:t>etkilenmesidir. </a:t>
            </a:r>
            <a:endParaRPr lang="tr-TR" dirty="0" smtClean="0"/>
          </a:p>
          <a:p>
            <a:r>
              <a:rPr lang="tr-TR" dirty="0" smtClean="0"/>
              <a:t>Bu </a:t>
            </a:r>
            <a:r>
              <a:rPr lang="tr-TR" dirty="0" smtClean="0"/>
              <a:t>durum madde kullanımının, sorunlar oluşturmaya başladığı ve tedavi gerektirebilecek noktada zarar verdiği anlamına gelmektedir</a:t>
            </a:r>
            <a:r>
              <a:rPr lang="tr-TR" dirty="0" smtClean="0"/>
              <a:t>. Özellikle </a:t>
            </a:r>
            <a:r>
              <a:rPr lang="tr-TR" dirty="0" smtClean="0"/>
              <a:t>gelişmekte olan ülkelerde çeşitli önlemlerin alınmasına rağmen </a:t>
            </a:r>
            <a:r>
              <a:rPr lang="tr-TR" u="sng" dirty="0" smtClean="0"/>
              <a:t>madde kullanımı gittikçe artmaktadır</a:t>
            </a:r>
            <a:r>
              <a:rPr lang="tr-TR" dirty="0" smtClean="0"/>
              <a:t>. (UNODC, 2017)</a:t>
            </a:r>
          </a:p>
          <a:p>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Resim" descr="Resim2-alt çizg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466" y="6443664"/>
            <a:ext cx="9144000" cy="43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txBox="1">
            <a:spLocks/>
          </p:cNvSpPr>
          <p:nvPr/>
        </p:nvSpPr>
        <p:spPr>
          <a:xfrm>
            <a:off x="1466661" y="408366"/>
            <a:ext cx="6536602" cy="53939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smtClean="0"/>
              <a:t>Okula Aidiyet Duygusu ve Madde Kullanımı</a:t>
            </a:r>
            <a:endParaRPr lang="en-US" sz="3200" b="1" dirty="0"/>
          </a:p>
        </p:txBody>
      </p:sp>
      <p:sp>
        <p:nvSpPr>
          <p:cNvPr id="6" name="2 İçerik Yer Tutucusu"/>
          <p:cNvSpPr>
            <a:spLocks noGrp="1"/>
          </p:cNvSpPr>
          <p:nvPr>
            <p:ph idx="1"/>
          </p:nvPr>
        </p:nvSpPr>
        <p:spPr>
          <a:xfrm>
            <a:off x="127291" y="1198976"/>
            <a:ext cx="8896349" cy="4525963"/>
          </a:xfrm>
        </p:spPr>
        <p:txBody>
          <a:bodyPr>
            <a:normAutofit/>
          </a:bodyPr>
          <a:lstStyle/>
          <a:p>
            <a:r>
              <a:rPr lang="tr-TR" sz="2000" b="1" dirty="0" smtClean="0">
                <a:latin typeface="+mj-lt"/>
              </a:rPr>
              <a:t>Benlik Saygısı </a:t>
            </a:r>
          </a:p>
          <a:p>
            <a:pPr lvl="1" algn="just"/>
            <a:r>
              <a:rPr lang="tr-TR" sz="2000" dirty="0" smtClean="0">
                <a:latin typeface="+mj-lt"/>
              </a:rPr>
              <a:t>Düşük olanlarda esrar ve mantar dışındaki tüm maddelerde kullanım oranları daha yüksektir.</a:t>
            </a:r>
          </a:p>
          <a:p>
            <a:pPr algn="just"/>
            <a:r>
              <a:rPr lang="tr-TR" sz="2000" b="1" dirty="0" smtClean="0">
                <a:latin typeface="+mj-lt"/>
              </a:rPr>
              <a:t>Dini İnanç</a:t>
            </a:r>
          </a:p>
          <a:p>
            <a:pPr lvl="1" algn="just"/>
            <a:r>
              <a:rPr lang="tr-TR" sz="2000" dirty="0" smtClean="0">
                <a:latin typeface="+mj-lt"/>
              </a:rPr>
              <a:t>Dini inançları olan grupta tüm madde kullanımları diğer gruplara göre belirgin olarak daha azdır.</a:t>
            </a:r>
          </a:p>
          <a:p>
            <a:pPr algn="just"/>
            <a:r>
              <a:rPr lang="tr-TR" sz="2000" b="1" dirty="0" smtClean="0">
                <a:latin typeface="+mj-lt"/>
              </a:rPr>
              <a:t>Okula aidiyet</a:t>
            </a:r>
            <a:endParaRPr lang="tr-TR" sz="2000" b="1" dirty="0" smtClean="0">
              <a:latin typeface="+mj-lt"/>
            </a:endParaRPr>
          </a:p>
          <a:p>
            <a:pPr lvl="1" algn="just"/>
            <a:r>
              <a:rPr lang="tr-TR" sz="2000" dirty="0" smtClean="0">
                <a:latin typeface="+mj-lt"/>
              </a:rPr>
              <a:t>Okuduğu şehri, üniversiteyi ve bölümü sevme, danışmanları ile arasının iyi olması, okuldaki arkadaşları ile olan ilişkisinin iyi olması her madde kullanımı açısından koruyucu olmaktadır.</a:t>
            </a:r>
          </a:p>
          <a:p>
            <a:pPr algn="just"/>
            <a:r>
              <a:rPr lang="tr-TR" sz="2000" b="1" dirty="0" smtClean="0">
                <a:latin typeface="+mj-lt"/>
              </a:rPr>
              <a:t>Okulu bitirmeye </a:t>
            </a:r>
            <a:r>
              <a:rPr lang="tr-TR" sz="2000" b="1" dirty="0" smtClean="0">
                <a:latin typeface="+mj-lt"/>
              </a:rPr>
              <a:t>önem verme</a:t>
            </a:r>
          </a:p>
          <a:p>
            <a:pPr lvl="1" algn="just"/>
            <a:r>
              <a:rPr lang="tr-TR" sz="2000" dirty="0" smtClean="0">
                <a:latin typeface="+mj-lt"/>
              </a:rPr>
              <a:t>Önem verenlerde yaşam boyu madde kullanımı oranları her madde kullanımı için belirgin olarak düşük olmaktadır. </a:t>
            </a:r>
          </a:p>
          <a:p>
            <a:endParaRPr lang="tr-TR" sz="2000" dirty="0">
              <a:latin typeface="+mj-lt"/>
            </a:endParaRPr>
          </a:p>
        </p:txBody>
      </p:sp>
    </p:spTree>
    <p:extLst>
      <p:ext uri="{BB962C8B-B14F-4D97-AF65-F5344CB8AC3E}">
        <p14:creationId xmlns:p14="http://schemas.microsoft.com/office/powerpoint/2010/main" xmlns="" val="41261517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Resim" descr="Resim2-alt çizg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466" y="6443664"/>
            <a:ext cx="9144000" cy="43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txBox="1">
            <a:spLocks/>
          </p:cNvSpPr>
          <p:nvPr/>
        </p:nvSpPr>
        <p:spPr>
          <a:xfrm>
            <a:off x="1330859" y="381205"/>
            <a:ext cx="6210678" cy="678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700" b="1" dirty="0"/>
              <a:t>Eğitime Verdiği </a:t>
            </a:r>
            <a:r>
              <a:rPr lang="tr-TR" sz="2700" b="1" dirty="0" smtClean="0"/>
              <a:t>Önem ve Madde Kullanımı</a:t>
            </a:r>
            <a:endParaRPr lang="en-US" sz="2700" b="1" dirty="0"/>
          </a:p>
        </p:txBody>
      </p:sp>
      <p:sp>
        <p:nvSpPr>
          <p:cNvPr id="6" name="2 İçerik Yer Tutucusu"/>
          <p:cNvSpPr>
            <a:spLocks noGrp="1"/>
          </p:cNvSpPr>
          <p:nvPr>
            <p:ph idx="1"/>
          </p:nvPr>
        </p:nvSpPr>
        <p:spPr>
          <a:xfrm>
            <a:off x="76199" y="1195374"/>
            <a:ext cx="8982075" cy="4348176"/>
          </a:xfrm>
        </p:spPr>
        <p:txBody>
          <a:bodyPr>
            <a:noAutofit/>
          </a:bodyPr>
          <a:lstStyle/>
          <a:p>
            <a:r>
              <a:rPr lang="tr-TR" sz="2000" b="1" dirty="0" smtClean="0">
                <a:latin typeface="+mj-lt"/>
              </a:rPr>
              <a:t>Ders Başarısı</a:t>
            </a:r>
          </a:p>
          <a:p>
            <a:pPr lvl="1" algn="just"/>
            <a:r>
              <a:rPr lang="tr-TR" sz="2000" dirty="0" smtClean="0">
                <a:latin typeface="+mj-lt"/>
              </a:rPr>
              <a:t>Başarılı olmadığını düşünenlerde her madde kullanımı belirgin olarak daha fazladır.</a:t>
            </a:r>
          </a:p>
          <a:p>
            <a:pPr algn="just"/>
            <a:r>
              <a:rPr lang="tr-TR" sz="2000" b="1" dirty="0" smtClean="0">
                <a:latin typeface="+mj-lt"/>
              </a:rPr>
              <a:t>Ders Devamı</a:t>
            </a:r>
          </a:p>
          <a:p>
            <a:pPr lvl="1" algn="just"/>
            <a:r>
              <a:rPr lang="tr-TR" sz="2000" dirty="0" smtClean="0">
                <a:latin typeface="+mj-lt"/>
              </a:rPr>
              <a:t>Devam etmeyenlerde her madde kullanımı belirgin olarak daha fazladır.</a:t>
            </a:r>
          </a:p>
          <a:p>
            <a:pPr algn="just"/>
            <a:r>
              <a:rPr lang="tr-TR" sz="2000" b="1" dirty="0" smtClean="0">
                <a:latin typeface="+mj-lt"/>
              </a:rPr>
              <a:t>Ders-Sosyal Yaşam İlişkisi</a:t>
            </a:r>
          </a:p>
          <a:p>
            <a:pPr lvl="1" algn="just"/>
            <a:r>
              <a:rPr lang="tr-TR" sz="2000" dirty="0" smtClean="0">
                <a:latin typeface="+mj-lt"/>
              </a:rPr>
              <a:t>Dengeyi iyi kuramayanlarda her madde kullanımı belirgin olarak daha fazladır.</a:t>
            </a:r>
          </a:p>
          <a:p>
            <a:pPr algn="just"/>
            <a:r>
              <a:rPr lang="tr-TR" sz="2000" b="1" dirty="0" smtClean="0">
                <a:latin typeface="+mj-lt"/>
              </a:rPr>
              <a:t>Ders Çalışmak İçin Zaman Bulma</a:t>
            </a:r>
            <a:endParaRPr lang="tr-TR" sz="2000" dirty="0" smtClean="0">
              <a:latin typeface="+mj-lt"/>
            </a:endParaRPr>
          </a:p>
          <a:p>
            <a:pPr lvl="1" algn="just"/>
            <a:r>
              <a:rPr lang="tr-TR" sz="2000" dirty="0" smtClean="0">
                <a:latin typeface="+mj-lt"/>
              </a:rPr>
              <a:t>Yeterince zaman yaratmayanlarda her madde kullanımı belirgin olarak daha fazladır.</a:t>
            </a:r>
          </a:p>
          <a:p>
            <a:pPr algn="just"/>
            <a:r>
              <a:rPr lang="tr-TR" sz="2000" b="1" dirty="0" smtClean="0">
                <a:latin typeface="+mj-lt"/>
              </a:rPr>
              <a:t>Ders Çalışmak İçin Ortam Bulma</a:t>
            </a:r>
          </a:p>
          <a:p>
            <a:pPr lvl="1" algn="just"/>
            <a:r>
              <a:rPr lang="tr-TR" sz="2000" dirty="0" smtClean="0">
                <a:latin typeface="+mj-lt"/>
              </a:rPr>
              <a:t>Ortam bulamayanlarda her madde kullanımı belirgin olarak daha fazladır.</a:t>
            </a:r>
          </a:p>
          <a:p>
            <a:pPr algn="just"/>
            <a:r>
              <a:rPr lang="tr-TR" sz="2000" b="1" dirty="0" smtClean="0">
                <a:latin typeface="+mj-lt"/>
              </a:rPr>
              <a:t>Derslerine Yoğunlaşma</a:t>
            </a:r>
            <a:endParaRPr lang="tr-TR" sz="2000" dirty="0" smtClean="0">
              <a:latin typeface="+mj-lt"/>
            </a:endParaRPr>
          </a:p>
          <a:p>
            <a:pPr lvl="1" algn="just"/>
            <a:r>
              <a:rPr lang="tr-TR" sz="2000" dirty="0" smtClean="0">
                <a:latin typeface="+mj-lt"/>
              </a:rPr>
              <a:t>Yoğunlaşamayanlarda her madde kullanımı belirgin olarak daha fazladır.</a:t>
            </a:r>
            <a:endParaRPr lang="tr-TR" sz="2000" dirty="0">
              <a:latin typeface="+mj-lt"/>
            </a:endParaRPr>
          </a:p>
        </p:txBody>
      </p:sp>
    </p:spTree>
    <p:extLst>
      <p:ext uri="{BB962C8B-B14F-4D97-AF65-F5344CB8AC3E}">
        <p14:creationId xmlns:p14="http://schemas.microsoft.com/office/powerpoint/2010/main" xmlns="" val="2217384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Resim" descr="Resim2-alt çizg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466" y="6443664"/>
            <a:ext cx="9144000" cy="43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txBox="1">
            <a:spLocks/>
          </p:cNvSpPr>
          <p:nvPr/>
        </p:nvSpPr>
        <p:spPr>
          <a:xfrm>
            <a:off x="1339913" y="317830"/>
            <a:ext cx="6599976" cy="5393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dirty="0"/>
              <a:t>Aile </a:t>
            </a:r>
            <a:r>
              <a:rPr lang="tr-TR" sz="3600" b="1" dirty="0" smtClean="0"/>
              <a:t>Özellikleri ve </a:t>
            </a:r>
            <a:r>
              <a:rPr lang="tr-TR" sz="3600" b="1" dirty="0"/>
              <a:t>Madde Kullanımı</a:t>
            </a:r>
            <a:endParaRPr lang="en-US" sz="3600" b="1" dirty="0"/>
          </a:p>
        </p:txBody>
      </p:sp>
      <p:sp>
        <p:nvSpPr>
          <p:cNvPr id="6" name="2 İçerik Yer Tutucusu"/>
          <p:cNvSpPr>
            <a:spLocks noGrp="1"/>
          </p:cNvSpPr>
          <p:nvPr>
            <p:ph idx="1"/>
          </p:nvPr>
        </p:nvSpPr>
        <p:spPr>
          <a:xfrm>
            <a:off x="132053" y="1228690"/>
            <a:ext cx="8886825" cy="5214974"/>
          </a:xfrm>
        </p:spPr>
        <p:txBody>
          <a:bodyPr>
            <a:noAutofit/>
          </a:bodyPr>
          <a:lstStyle/>
          <a:p>
            <a:r>
              <a:rPr lang="tr-TR" sz="1600" b="1" dirty="0" smtClean="0">
                <a:latin typeface="+mj-lt"/>
              </a:rPr>
              <a:t>Sorunu Olduğunda Ailesine Söyleme</a:t>
            </a:r>
          </a:p>
          <a:p>
            <a:pPr lvl="1" algn="just"/>
            <a:r>
              <a:rPr lang="tr-TR" sz="1600" dirty="0" smtClean="0">
                <a:latin typeface="+mj-lt"/>
              </a:rPr>
              <a:t>Söyleyemeyenlerde esrar, eroin, uçucu madde, ağrı kesici kullanımı belirgin olarak daha fazladır.</a:t>
            </a:r>
          </a:p>
          <a:p>
            <a:pPr algn="just"/>
            <a:r>
              <a:rPr lang="tr-TR" sz="1600" b="1" dirty="0" smtClean="0">
                <a:latin typeface="+mj-lt"/>
              </a:rPr>
              <a:t>Duygu ve Düşüncelerini Ailesine İletme</a:t>
            </a:r>
            <a:endParaRPr lang="tr-TR" sz="1600" dirty="0" smtClean="0">
              <a:latin typeface="+mj-lt"/>
            </a:endParaRPr>
          </a:p>
          <a:p>
            <a:pPr lvl="1" algn="just"/>
            <a:r>
              <a:rPr lang="tr-TR" sz="1600" dirty="0" smtClean="0">
                <a:latin typeface="+mj-lt"/>
              </a:rPr>
              <a:t>İletemeyenlerde esrar, LSD, eroin, sentetik maddeler, uçucu, yatıştırıcı, sakinleştirici ve ağrı kesici kullanımı daha fazladır.</a:t>
            </a:r>
          </a:p>
          <a:p>
            <a:pPr algn="just"/>
            <a:r>
              <a:rPr lang="tr-TR" sz="1600" b="1" dirty="0" smtClean="0">
                <a:latin typeface="+mj-lt"/>
              </a:rPr>
              <a:t>Ailesinden Koptuğunu Hissetme</a:t>
            </a:r>
            <a:endParaRPr lang="tr-TR" sz="1600" dirty="0" smtClean="0">
              <a:latin typeface="+mj-lt"/>
            </a:endParaRPr>
          </a:p>
          <a:p>
            <a:pPr lvl="1" algn="just"/>
            <a:r>
              <a:rPr lang="tr-TR" sz="1600" dirty="0" smtClean="0">
                <a:latin typeface="+mj-lt"/>
              </a:rPr>
              <a:t>Koptuğunu hissedenlerde esrar, LSD, sentetik maddeler, eroin, uçucu, yatıştırıcı, sakinleştirici ve ağrı kesici kullanımı daha fazladır.</a:t>
            </a:r>
          </a:p>
          <a:p>
            <a:pPr algn="just"/>
            <a:r>
              <a:rPr lang="tr-TR" sz="1600" b="1" dirty="0" smtClean="0">
                <a:latin typeface="+mj-lt"/>
              </a:rPr>
              <a:t>Ailede Bireyler Arası Tartışmalar</a:t>
            </a:r>
            <a:endParaRPr lang="tr-TR" sz="1600" dirty="0" smtClean="0">
              <a:latin typeface="+mj-lt"/>
            </a:endParaRPr>
          </a:p>
          <a:p>
            <a:pPr lvl="1" algn="just"/>
            <a:r>
              <a:rPr lang="tr-TR" sz="1600" dirty="0" smtClean="0">
                <a:latin typeface="+mj-lt"/>
              </a:rPr>
              <a:t>Tartışma olanlarda esrar, kokain, LSD, sentetik maddeler, eroin, uçucu, yatıştırıcı, sakinleştirici ve ağrı kesici kullanımı daha fazladır.</a:t>
            </a:r>
          </a:p>
          <a:p>
            <a:pPr algn="just"/>
            <a:r>
              <a:rPr lang="tr-TR" sz="1600" b="1" dirty="0" smtClean="0">
                <a:latin typeface="+mj-lt"/>
              </a:rPr>
              <a:t>Ailede Bireyler Arası Şiddet</a:t>
            </a:r>
            <a:endParaRPr lang="tr-TR" sz="1600" dirty="0" smtClean="0">
              <a:latin typeface="+mj-lt"/>
            </a:endParaRPr>
          </a:p>
          <a:p>
            <a:pPr lvl="1" algn="just"/>
            <a:r>
              <a:rPr lang="tr-TR" sz="1600" dirty="0" smtClean="0">
                <a:latin typeface="+mj-lt"/>
              </a:rPr>
              <a:t>Şiddet olanlarda tüm madde kullanımları daha fazladır.</a:t>
            </a:r>
          </a:p>
          <a:p>
            <a:pPr algn="just"/>
            <a:r>
              <a:rPr lang="tr-TR" sz="1600" b="1" dirty="0" smtClean="0">
                <a:latin typeface="+mj-lt"/>
              </a:rPr>
              <a:t>Ailede Katı Kuralların Varlığı</a:t>
            </a:r>
          </a:p>
          <a:p>
            <a:pPr lvl="1" algn="just"/>
            <a:r>
              <a:rPr lang="tr-TR" sz="1600" dirty="0" smtClean="0">
                <a:latin typeface="+mj-lt"/>
              </a:rPr>
              <a:t>Şiddet olanlarda tüm madde kullanımları daha fazladır.</a:t>
            </a:r>
          </a:p>
          <a:p>
            <a:pPr algn="just"/>
            <a:r>
              <a:rPr lang="tr-TR" sz="1600" b="1" dirty="0" smtClean="0">
                <a:latin typeface="+mj-lt"/>
              </a:rPr>
              <a:t>Ailede Anlaşmazlıklara Ortak Çözümler Bulma</a:t>
            </a:r>
          </a:p>
          <a:p>
            <a:pPr lvl="1" algn="just"/>
            <a:r>
              <a:rPr lang="tr-TR" sz="1600" dirty="0" smtClean="0">
                <a:latin typeface="+mj-lt"/>
              </a:rPr>
              <a:t>Ortak çözüm bulamadıklarını söyleyenlerde tüm madde kullanımları daha fazladır.</a:t>
            </a:r>
          </a:p>
          <a:p>
            <a:pPr lvl="1"/>
            <a:endParaRPr lang="tr-TR" sz="1600" dirty="0" smtClean="0">
              <a:latin typeface="+mj-lt"/>
            </a:endParaRPr>
          </a:p>
          <a:p>
            <a:pPr lvl="1"/>
            <a:endParaRPr lang="tr-TR" sz="1600" dirty="0" smtClean="0">
              <a:latin typeface="+mj-lt"/>
            </a:endParaRPr>
          </a:p>
          <a:p>
            <a:pPr lvl="1"/>
            <a:endParaRPr lang="tr-TR" sz="1600" dirty="0" smtClean="0">
              <a:latin typeface="+mj-lt"/>
            </a:endParaRPr>
          </a:p>
          <a:p>
            <a:endParaRPr lang="tr-TR" sz="1600" dirty="0">
              <a:latin typeface="+mj-lt"/>
            </a:endParaRPr>
          </a:p>
        </p:txBody>
      </p:sp>
    </p:spTree>
    <p:extLst>
      <p:ext uri="{BB962C8B-B14F-4D97-AF65-F5344CB8AC3E}">
        <p14:creationId xmlns:p14="http://schemas.microsoft.com/office/powerpoint/2010/main" xmlns="" val="12708435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Resim" descr="Resim2-alt çizg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466" y="6443664"/>
            <a:ext cx="9144000" cy="43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txBox="1">
            <a:spLocks/>
          </p:cNvSpPr>
          <p:nvPr/>
        </p:nvSpPr>
        <p:spPr>
          <a:xfrm>
            <a:off x="977775" y="289711"/>
            <a:ext cx="6681458" cy="6852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t>Arkadaş </a:t>
            </a:r>
            <a:r>
              <a:rPr lang="tr-TR" sz="3200" b="1" dirty="0" smtClean="0"/>
              <a:t>Özellikleri ve Madde Kullanımı</a:t>
            </a:r>
            <a:endParaRPr lang="en-US" sz="3200" b="1" dirty="0"/>
          </a:p>
        </p:txBody>
      </p:sp>
      <p:sp>
        <p:nvSpPr>
          <p:cNvPr id="6" name="2 İçerik Yer Tutucusu"/>
          <p:cNvSpPr>
            <a:spLocks noGrp="1"/>
          </p:cNvSpPr>
          <p:nvPr>
            <p:ph idx="1"/>
          </p:nvPr>
        </p:nvSpPr>
        <p:spPr>
          <a:xfrm>
            <a:off x="261938" y="1190625"/>
            <a:ext cx="8786812" cy="5119689"/>
          </a:xfrm>
        </p:spPr>
        <p:txBody>
          <a:bodyPr anchor="ctr">
            <a:noAutofit/>
          </a:bodyPr>
          <a:lstStyle/>
          <a:p>
            <a:pPr>
              <a:lnSpc>
                <a:spcPct val="150000"/>
              </a:lnSpc>
            </a:pPr>
            <a:r>
              <a:rPr lang="tr-TR" sz="1800" b="1" dirty="0" smtClean="0">
                <a:latin typeface="+mj-lt"/>
              </a:rPr>
              <a:t>Yakın arkadaş sayısı</a:t>
            </a:r>
          </a:p>
          <a:p>
            <a:pPr lvl="1">
              <a:lnSpc>
                <a:spcPct val="150000"/>
              </a:lnSpc>
            </a:pPr>
            <a:r>
              <a:rPr lang="tr-TR" sz="1800" dirty="0" smtClean="0">
                <a:latin typeface="+mj-lt"/>
              </a:rPr>
              <a:t>Yakın arkadaşı olmayan kişilerde madde kullanımı diğer kişilere göre daha fazla görülmektedir.</a:t>
            </a:r>
          </a:p>
          <a:p>
            <a:pPr>
              <a:lnSpc>
                <a:spcPct val="150000"/>
              </a:lnSpc>
            </a:pPr>
            <a:r>
              <a:rPr lang="tr-TR" sz="1800" b="1" dirty="0" smtClean="0">
                <a:latin typeface="+mj-lt"/>
              </a:rPr>
              <a:t>Arkadaş Grubu Özellikleri (madde kullanımı yüksekliği sırası ile)</a:t>
            </a:r>
          </a:p>
          <a:p>
            <a:pPr lvl="1">
              <a:lnSpc>
                <a:spcPct val="150000"/>
              </a:lnSpc>
            </a:pPr>
            <a:r>
              <a:rPr lang="tr-TR" sz="1800" dirty="0" smtClean="0">
                <a:latin typeface="+mj-lt"/>
              </a:rPr>
              <a:t>Etkinlik(spor, müzik vb) </a:t>
            </a:r>
          </a:p>
          <a:p>
            <a:pPr lvl="1">
              <a:lnSpc>
                <a:spcPct val="150000"/>
              </a:lnSpc>
            </a:pPr>
            <a:r>
              <a:rPr lang="tr-TR" sz="1800" dirty="0" smtClean="0">
                <a:latin typeface="+mj-lt"/>
              </a:rPr>
              <a:t>Dernek/topluluk </a:t>
            </a:r>
          </a:p>
          <a:p>
            <a:pPr lvl="1">
              <a:lnSpc>
                <a:spcPct val="150000"/>
              </a:lnSpc>
            </a:pPr>
            <a:r>
              <a:rPr lang="tr-TR" sz="1800" dirty="0" smtClean="0">
                <a:latin typeface="+mj-lt"/>
              </a:rPr>
              <a:t>Mahalle/lojman vs </a:t>
            </a:r>
          </a:p>
          <a:p>
            <a:pPr lvl="1">
              <a:lnSpc>
                <a:spcPct val="150000"/>
              </a:lnSpc>
            </a:pPr>
            <a:r>
              <a:rPr lang="tr-TR" sz="1800" dirty="0" smtClean="0">
                <a:latin typeface="+mj-lt"/>
              </a:rPr>
              <a:t>Önceki okullardan </a:t>
            </a:r>
          </a:p>
          <a:p>
            <a:pPr lvl="1">
              <a:lnSpc>
                <a:spcPct val="150000"/>
              </a:lnSpc>
            </a:pPr>
            <a:r>
              <a:rPr lang="tr-TR" sz="1800" dirty="0" smtClean="0">
                <a:latin typeface="+mj-lt"/>
              </a:rPr>
              <a:t>Kurs/dershane </a:t>
            </a:r>
          </a:p>
          <a:p>
            <a:pPr lvl="1">
              <a:lnSpc>
                <a:spcPct val="150000"/>
              </a:lnSpc>
            </a:pPr>
            <a:r>
              <a:rPr lang="tr-TR" sz="1800" dirty="0" smtClean="0">
                <a:latin typeface="+mj-lt"/>
              </a:rPr>
              <a:t>Üniversite </a:t>
            </a:r>
          </a:p>
          <a:p>
            <a:pPr lvl="1">
              <a:lnSpc>
                <a:spcPct val="150000"/>
              </a:lnSpc>
            </a:pPr>
            <a:r>
              <a:rPr lang="tr-TR" sz="1800" dirty="0" smtClean="0">
                <a:latin typeface="+mj-lt"/>
              </a:rPr>
              <a:t>Aile çevresinden </a:t>
            </a:r>
            <a:endParaRPr lang="tr-TR" sz="1800" dirty="0">
              <a:latin typeface="+mj-lt"/>
            </a:endParaRPr>
          </a:p>
        </p:txBody>
      </p:sp>
    </p:spTree>
    <p:extLst>
      <p:ext uri="{BB962C8B-B14F-4D97-AF65-F5344CB8AC3E}">
        <p14:creationId xmlns:p14="http://schemas.microsoft.com/office/powerpoint/2010/main" xmlns="" val="22303824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Resim" descr="Resim2-alt çizg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466" y="6443664"/>
            <a:ext cx="9144000" cy="43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txBox="1">
            <a:spLocks/>
          </p:cNvSpPr>
          <p:nvPr/>
        </p:nvSpPr>
        <p:spPr>
          <a:xfrm>
            <a:off x="1294646" y="414590"/>
            <a:ext cx="6382693" cy="5393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700" b="1" dirty="0"/>
              <a:t>Sağlık Sorunu </a:t>
            </a:r>
            <a:r>
              <a:rPr lang="tr-TR" sz="2700" b="1" dirty="0" smtClean="0"/>
              <a:t>Olması ve Madde Kullanımı</a:t>
            </a:r>
            <a:endParaRPr lang="en-US" sz="2700" b="1" dirty="0"/>
          </a:p>
        </p:txBody>
      </p:sp>
      <p:sp>
        <p:nvSpPr>
          <p:cNvPr id="6" name="2 İçerik Yer Tutucusu"/>
          <p:cNvSpPr>
            <a:spLocks noGrp="1"/>
          </p:cNvSpPr>
          <p:nvPr>
            <p:ph idx="1"/>
          </p:nvPr>
        </p:nvSpPr>
        <p:spPr>
          <a:xfrm>
            <a:off x="457200" y="1133475"/>
            <a:ext cx="8229600" cy="4525963"/>
          </a:xfrm>
        </p:spPr>
        <p:txBody>
          <a:bodyPr anchor="t">
            <a:normAutofit/>
          </a:bodyPr>
          <a:lstStyle/>
          <a:p>
            <a:pPr algn="just">
              <a:lnSpc>
                <a:spcPct val="150000"/>
              </a:lnSpc>
            </a:pPr>
            <a:r>
              <a:rPr lang="tr-TR" sz="2000" dirty="0" smtClean="0">
                <a:latin typeface="+mj-lt"/>
              </a:rPr>
              <a:t>Madde kullanımının en yaygın olduğu grubu karaciğer hastalıkları, depresyon, ve dikkat dağınıklığı olan fiziksel hastalık grubundaki üniversite öğrencileri oluşturmaktadır. </a:t>
            </a:r>
          </a:p>
          <a:p>
            <a:pPr algn="just">
              <a:lnSpc>
                <a:spcPct val="150000"/>
              </a:lnSpc>
            </a:pPr>
            <a:r>
              <a:rPr lang="tr-TR" sz="2000" dirty="0" smtClean="0">
                <a:latin typeface="+mj-lt"/>
              </a:rPr>
              <a:t>Sağlık sorununun kişinin günlük faaliyetlerini kısıtlaması madde kullanabilme oranlarının anlamlı düzeyde arttırır iken, kısıtlamanın kişi tarafından ciddi olduğunun hissedilmesi madde kullanımları üzerine daha fazla etki yapabilmektedir. </a:t>
            </a:r>
            <a:endParaRPr lang="tr-TR" sz="2000" dirty="0">
              <a:latin typeface="+mj-lt"/>
            </a:endParaRPr>
          </a:p>
        </p:txBody>
      </p:sp>
    </p:spTree>
    <p:extLst>
      <p:ext uri="{BB962C8B-B14F-4D97-AF65-F5344CB8AC3E}">
        <p14:creationId xmlns:p14="http://schemas.microsoft.com/office/powerpoint/2010/main" xmlns="" val="36356646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Resim" descr="Resim2-alt çizg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466" y="6443664"/>
            <a:ext cx="9144000" cy="43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txBox="1">
            <a:spLocks/>
          </p:cNvSpPr>
          <p:nvPr/>
        </p:nvSpPr>
        <p:spPr>
          <a:xfrm>
            <a:off x="1802848" y="344991"/>
            <a:ext cx="5430116" cy="5393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700" b="1" dirty="0"/>
              <a:t>Madde Kullanımında Risk Faktörleri </a:t>
            </a:r>
            <a:endParaRPr lang="en-US" sz="2700" b="1" dirty="0"/>
          </a:p>
        </p:txBody>
      </p:sp>
      <p:graphicFrame>
        <p:nvGraphicFramePr>
          <p:cNvPr id="6" name="3 İçerik Yer Tutucusu"/>
          <p:cNvGraphicFramePr>
            <a:graphicFrameLocks noGrp="1"/>
          </p:cNvGraphicFramePr>
          <p:nvPr>
            <p:ph idx="1"/>
            <p:extLst>
              <p:ext uri="{D42A27DB-BD31-4B8C-83A1-F6EECF244321}">
                <p14:modId xmlns:p14="http://schemas.microsoft.com/office/powerpoint/2010/main" xmlns="" val="3414605438"/>
              </p:ext>
            </p:extLst>
          </p:nvPr>
        </p:nvGraphicFramePr>
        <p:xfrm>
          <a:off x="214280" y="1137886"/>
          <a:ext cx="8501125" cy="5139089"/>
        </p:xfrm>
        <a:graphic>
          <a:graphicData uri="http://schemas.openxmlformats.org/drawingml/2006/table">
            <a:tbl>
              <a:tblPr/>
              <a:tblGrid>
                <a:gridCol w="3101103"/>
                <a:gridCol w="981033"/>
                <a:gridCol w="981033"/>
                <a:gridCol w="981033"/>
                <a:gridCol w="494857"/>
                <a:gridCol w="981033"/>
                <a:gridCol w="981033"/>
              </a:tblGrid>
              <a:tr h="356904">
                <a:tc gridSpan="7">
                  <a:txBody>
                    <a:bodyPr/>
                    <a:lstStyle/>
                    <a:p>
                      <a:pPr indent="0" algn="ctr">
                        <a:lnSpc>
                          <a:spcPct val="100000"/>
                        </a:lnSpc>
                        <a:spcBef>
                          <a:spcPts val="0"/>
                        </a:spcBef>
                        <a:spcAft>
                          <a:spcPts val="0"/>
                        </a:spcAft>
                      </a:pPr>
                      <a:r>
                        <a:rPr lang="tr-TR" sz="1400" b="1" dirty="0" smtClean="0">
                          <a:solidFill>
                            <a:srgbClr val="000000"/>
                          </a:solidFill>
                          <a:latin typeface="+mj-lt"/>
                          <a:ea typeface="Times New Roman"/>
                          <a:cs typeface="Arial"/>
                        </a:rPr>
                        <a:t>Değişkenler</a:t>
                      </a:r>
                      <a:endParaRPr lang="tr-TR" sz="1400" dirty="0">
                        <a:latin typeface="+mj-lt"/>
                        <a:ea typeface="Calibri"/>
                        <a:cs typeface="Times New Roman"/>
                      </a:endParaRPr>
                    </a:p>
                  </a:txBody>
                  <a:tcPr marL="27938" marR="27938" marT="0" marB="0" anchor="ctr">
                    <a:lnL w="28575"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81305">
                <a:tc>
                  <a:txBody>
                    <a:bodyPr/>
                    <a:lstStyle/>
                    <a:p>
                      <a:pPr indent="0" algn="just">
                        <a:lnSpc>
                          <a:spcPct val="100000"/>
                        </a:lnSpc>
                        <a:spcBef>
                          <a:spcPts val="0"/>
                        </a:spcBef>
                        <a:spcAft>
                          <a:spcPts val="0"/>
                        </a:spcAft>
                      </a:pPr>
                      <a:r>
                        <a:rPr lang="tr-TR" sz="1400" dirty="0">
                          <a:latin typeface="+mj-lt"/>
                          <a:ea typeface="Times New Roman"/>
                          <a:cs typeface="Times New Roman"/>
                        </a:rPr>
                        <a:t> Step 1a</a:t>
                      </a:r>
                      <a:endParaRPr lang="tr-TR" sz="1400" dirty="0">
                        <a:latin typeface="+mj-lt"/>
                        <a:ea typeface="Calibri"/>
                        <a:cs typeface="Times New Roman"/>
                      </a:endParaRPr>
                    </a:p>
                  </a:txBody>
                  <a:tcPr marL="27938" marR="27938"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B</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a:solidFill>
                            <a:srgbClr val="000000"/>
                          </a:solidFill>
                          <a:latin typeface="+mj-lt"/>
                          <a:ea typeface="Times New Roman"/>
                          <a:cs typeface="Times New Roman"/>
                        </a:rPr>
                        <a:t>S.E.</a:t>
                      </a:r>
                      <a:endParaRPr lang="tr-TR" sz="140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dirty="0" err="1">
                          <a:solidFill>
                            <a:srgbClr val="000000"/>
                          </a:solidFill>
                          <a:latin typeface="+mj-lt"/>
                          <a:ea typeface="Times New Roman"/>
                          <a:cs typeface="Times New Roman"/>
                        </a:rPr>
                        <a:t>Wald</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a:solidFill>
                            <a:srgbClr val="000000"/>
                          </a:solidFill>
                          <a:latin typeface="+mj-lt"/>
                          <a:ea typeface="Times New Roman"/>
                          <a:cs typeface="Times New Roman"/>
                        </a:rPr>
                        <a:t>df</a:t>
                      </a:r>
                      <a:endParaRPr lang="tr-TR" sz="140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a:solidFill>
                            <a:srgbClr val="000000"/>
                          </a:solidFill>
                          <a:latin typeface="+mj-lt"/>
                          <a:ea typeface="Times New Roman"/>
                          <a:cs typeface="Times New Roman"/>
                        </a:rPr>
                        <a:t>Sig.</a:t>
                      </a:r>
                      <a:endParaRPr lang="tr-TR" sz="140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a:solidFill>
                            <a:srgbClr val="000000"/>
                          </a:solidFill>
                          <a:latin typeface="+mj-lt"/>
                          <a:ea typeface="Times New Roman"/>
                          <a:cs typeface="Times New Roman"/>
                        </a:rPr>
                        <a:t>Exp(B)</a:t>
                      </a:r>
                      <a:endParaRPr lang="tr-TR" sz="140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r>
              <a:tr h="281305">
                <a:tc>
                  <a:txBody>
                    <a:bodyPr/>
                    <a:lstStyle/>
                    <a:p>
                      <a:pPr indent="0" algn="just">
                        <a:lnSpc>
                          <a:spcPct val="100000"/>
                        </a:lnSpc>
                        <a:spcBef>
                          <a:spcPts val="0"/>
                        </a:spcBef>
                        <a:spcAft>
                          <a:spcPts val="0"/>
                        </a:spcAft>
                      </a:pPr>
                      <a:r>
                        <a:rPr lang="tr-TR" sz="1400" dirty="0">
                          <a:solidFill>
                            <a:srgbClr val="000000"/>
                          </a:solidFill>
                          <a:latin typeface="+mj-lt"/>
                          <a:ea typeface="Times New Roman"/>
                          <a:cs typeface="Times New Roman"/>
                        </a:rPr>
                        <a:t>Cinsiyet</a:t>
                      </a:r>
                      <a:endParaRPr lang="tr-TR" sz="1400" dirty="0">
                        <a:latin typeface="+mj-lt"/>
                        <a:ea typeface="Calibri"/>
                        <a:cs typeface="Times New Roman"/>
                      </a:endParaRPr>
                    </a:p>
                  </a:txBody>
                  <a:tcPr marL="27938" marR="27938"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1,112</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,080</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193,593</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1</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,000</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3,039</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r>
              <a:tr h="281305">
                <a:tc>
                  <a:txBody>
                    <a:bodyPr/>
                    <a:lstStyle/>
                    <a:p>
                      <a:pPr indent="0" algn="just">
                        <a:lnSpc>
                          <a:spcPct val="100000"/>
                        </a:lnSpc>
                        <a:spcBef>
                          <a:spcPts val="0"/>
                        </a:spcBef>
                        <a:spcAft>
                          <a:spcPts val="0"/>
                        </a:spcAft>
                      </a:pPr>
                      <a:r>
                        <a:rPr lang="tr-TR" sz="1400" dirty="0">
                          <a:solidFill>
                            <a:srgbClr val="000000"/>
                          </a:solidFill>
                          <a:latin typeface="+mj-lt"/>
                          <a:ea typeface="Times New Roman"/>
                          <a:cs typeface="Times New Roman"/>
                        </a:rPr>
                        <a:t>SES(Refah Düzeyi)</a:t>
                      </a:r>
                      <a:endParaRPr lang="tr-TR" sz="1400" dirty="0">
                        <a:latin typeface="+mj-lt"/>
                        <a:ea typeface="Calibri"/>
                        <a:cs typeface="Times New Roman"/>
                      </a:endParaRPr>
                    </a:p>
                  </a:txBody>
                  <a:tcPr marL="27938" marR="27938"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,956</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a:solidFill>
                            <a:srgbClr val="000000"/>
                          </a:solidFill>
                          <a:latin typeface="+mj-lt"/>
                          <a:ea typeface="Times New Roman"/>
                          <a:cs typeface="Times New Roman"/>
                        </a:rPr>
                        <a:t>,087</a:t>
                      </a:r>
                      <a:endParaRPr lang="tr-TR" sz="140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a:solidFill>
                            <a:srgbClr val="000000"/>
                          </a:solidFill>
                          <a:latin typeface="+mj-lt"/>
                          <a:ea typeface="Times New Roman"/>
                          <a:cs typeface="Times New Roman"/>
                        </a:rPr>
                        <a:t>76,323</a:t>
                      </a:r>
                      <a:endParaRPr lang="tr-TR" sz="140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a:solidFill>
                            <a:srgbClr val="000000"/>
                          </a:solidFill>
                          <a:latin typeface="+mj-lt"/>
                          <a:ea typeface="Times New Roman"/>
                          <a:cs typeface="Times New Roman"/>
                        </a:rPr>
                        <a:t>1</a:t>
                      </a:r>
                      <a:endParaRPr lang="tr-TR" sz="140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a:solidFill>
                            <a:srgbClr val="000000"/>
                          </a:solidFill>
                          <a:latin typeface="+mj-lt"/>
                          <a:ea typeface="Times New Roman"/>
                          <a:cs typeface="Times New Roman"/>
                        </a:rPr>
                        <a:t>,000</a:t>
                      </a:r>
                      <a:endParaRPr lang="tr-TR" sz="140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a:solidFill>
                            <a:srgbClr val="000000"/>
                          </a:solidFill>
                          <a:latin typeface="+mj-lt"/>
                          <a:ea typeface="Times New Roman"/>
                          <a:cs typeface="Times New Roman"/>
                        </a:rPr>
                        <a:t>2,511</a:t>
                      </a:r>
                      <a:endParaRPr lang="tr-TR" sz="140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r>
              <a:tr h="281305">
                <a:tc>
                  <a:txBody>
                    <a:bodyPr/>
                    <a:lstStyle/>
                    <a:p>
                      <a:pPr indent="0" algn="just">
                        <a:lnSpc>
                          <a:spcPct val="100000"/>
                        </a:lnSpc>
                        <a:spcBef>
                          <a:spcPts val="0"/>
                        </a:spcBef>
                        <a:spcAft>
                          <a:spcPts val="0"/>
                        </a:spcAft>
                      </a:pPr>
                      <a:r>
                        <a:rPr lang="tr-TR" sz="1400" dirty="0">
                          <a:solidFill>
                            <a:srgbClr val="000000"/>
                          </a:solidFill>
                          <a:latin typeface="+mj-lt"/>
                          <a:ea typeface="Times New Roman"/>
                          <a:cs typeface="Times New Roman"/>
                        </a:rPr>
                        <a:t>Üniversite Türü</a:t>
                      </a:r>
                      <a:endParaRPr lang="tr-TR" sz="1400" dirty="0">
                        <a:latin typeface="+mj-lt"/>
                        <a:ea typeface="Calibri"/>
                        <a:cs typeface="Times New Roman"/>
                      </a:endParaRPr>
                    </a:p>
                  </a:txBody>
                  <a:tcPr marL="27938" marR="27938"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,057</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,016</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13,713</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1</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,000</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1,069</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r>
              <a:tr h="281305">
                <a:tc>
                  <a:txBody>
                    <a:bodyPr/>
                    <a:lstStyle/>
                    <a:p>
                      <a:pPr indent="0" algn="just">
                        <a:lnSpc>
                          <a:spcPct val="100000"/>
                        </a:lnSpc>
                        <a:spcBef>
                          <a:spcPts val="0"/>
                        </a:spcBef>
                        <a:spcAft>
                          <a:spcPts val="0"/>
                        </a:spcAft>
                      </a:pPr>
                      <a:r>
                        <a:rPr lang="tr-TR" sz="1400" dirty="0">
                          <a:solidFill>
                            <a:srgbClr val="000000"/>
                          </a:solidFill>
                          <a:latin typeface="+mj-lt"/>
                          <a:ea typeface="Times New Roman"/>
                          <a:cs typeface="Times New Roman"/>
                        </a:rPr>
                        <a:t>Alkol Kullanımı</a:t>
                      </a:r>
                      <a:endParaRPr lang="tr-TR" sz="1400" dirty="0">
                        <a:latin typeface="+mj-lt"/>
                        <a:ea typeface="Calibri"/>
                        <a:cs typeface="Times New Roman"/>
                      </a:endParaRPr>
                    </a:p>
                  </a:txBody>
                  <a:tcPr marL="27938" marR="27938"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-,315</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,025</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a:solidFill>
                            <a:srgbClr val="000000"/>
                          </a:solidFill>
                          <a:latin typeface="+mj-lt"/>
                          <a:ea typeface="Times New Roman"/>
                          <a:cs typeface="Times New Roman"/>
                        </a:rPr>
                        <a:t>426,493</a:t>
                      </a:r>
                      <a:endParaRPr lang="tr-TR" sz="140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a:solidFill>
                            <a:srgbClr val="000000"/>
                          </a:solidFill>
                          <a:latin typeface="+mj-lt"/>
                          <a:ea typeface="Times New Roman"/>
                          <a:cs typeface="Times New Roman"/>
                        </a:rPr>
                        <a:t>1</a:t>
                      </a:r>
                      <a:endParaRPr lang="tr-TR" sz="140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a:solidFill>
                            <a:srgbClr val="000000"/>
                          </a:solidFill>
                          <a:latin typeface="+mj-lt"/>
                          <a:ea typeface="Times New Roman"/>
                          <a:cs typeface="Times New Roman"/>
                        </a:rPr>
                        <a:t>,000</a:t>
                      </a:r>
                      <a:endParaRPr lang="tr-TR" sz="140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a:solidFill>
                            <a:srgbClr val="000000"/>
                          </a:solidFill>
                          <a:latin typeface="+mj-lt"/>
                          <a:ea typeface="Times New Roman"/>
                          <a:cs typeface="Times New Roman"/>
                        </a:rPr>
                        <a:t>1,691</a:t>
                      </a:r>
                      <a:endParaRPr lang="tr-TR" sz="140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r>
              <a:tr h="281305">
                <a:tc>
                  <a:txBody>
                    <a:bodyPr/>
                    <a:lstStyle/>
                    <a:p>
                      <a:pPr indent="0" algn="just">
                        <a:lnSpc>
                          <a:spcPct val="100000"/>
                        </a:lnSpc>
                        <a:spcBef>
                          <a:spcPts val="0"/>
                        </a:spcBef>
                        <a:spcAft>
                          <a:spcPts val="0"/>
                        </a:spcAft>
                      </a:pPr>
                      <a:r>
                        <a:rPr lang="tr-TR" sz="1400" dirty="0">
                          <a:solidFill>
                            <a:srgbClr val="000000"/>
                          </a:solidFill>
                          <a:latin typeface="+mj-lt"/>
                          <a:ea typeface="Times New Roman"/>
                          <a:cs typeface="Times New Roman"/>
                        </a:rPr>
                        <a:t>Sigara Kullanımı</a:t>
                      </a:r>
                      <a:endParaRPr lang="tr-TR" sz="1400" dirty="0">
                        <a:latin typeface="+mj-lt"/>
                        <a:ea typeface="Calibri"/>
                        <a:cs typeface="Times New Roman"/>
                      </a:endParaRPr>
                    </a:p>
                  </a:txBody>
                  <a:tcPr marL="27938" marR="27938"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-,017</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,021</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12,636</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1</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,000</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1,089</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r>
              <a:tr h="281305">
                <a:tc>
                  <a:txBody>
                    <a:bodyPr/>
                    <a:lstStyle/>
                    <a:p>
                      <a:pPr indent="0" algn="just">
                        <a:lnSpc>
                          <a:spcPct val="100000"/>
                        </a:lnSpc>
                        <a:spcBef>
                          <a:spcPts val="0"/>
                        </a:spcBef>
                        <a:spcAft>
                          <a:spcPts val="0"/>
                        </a:spcAft>
                      </a:pPr>
                      <a:r>
                        <a:rPr lang="tr-TR" sz="1400" dirty="0">
                          <a:solidFill>
                            <a:srgbClr val="000000"/>
                          </a:solidFill>
                          <a:latin typeface="+mj-lt"/>
                          <a:ea typeface="Times New Roman"/>
                          <a:cs typeface="Times New Roman"/>
                        </a:rPr>
                        <a:t>Dini İnanç</a:t>
                      </a:r>
                      <a:endParaRPr lang="tr-TR" sz="1400" dirty="0">
                        <a:latin typeface="+mj-lt"/>
                        <a:ea typeface="Calibri"/>
                        <a:cs typeface="Times New Roman"/>
                      </a:endParaRPr>
                    </a:p>
                  </a:txBody>
                  <a:tcPr marL="27938" marR="27938"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a:solidFill>
                            <a:srgbClr val="000000"/>
                          </a:solidFill>
                          <a:latin typeface="+mj-lt"/>
                          <a:ea typeface="Times New Roman"/>
                          <a:cs typeface="Times New Roman"/>
                        </a:rPr>
                        <a:t>,316</a:t>
                      </a:r>
                      <a:endParaRPr lang="tr-TR" sz="140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a:solidFill>
                            <a:srgbClr val="000000"/>
                          </a:solidFill>
                          <a:latin typeface="+mj-lt"/>
                          <a:ea typeface="Times New Roman"/>
                          <a:cs typeface="Times New Roman"/>
                        </a:rPr>
                        <a:t>,039</a:t>
                      </a:r>
                      <a:endParaRPr lang="tr-TR" sz="140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131,052</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a:solidFill>
                            <a:srgbClr val="000000"/>
                          </a:solidFill>
                          <a:latin typeface="+mj-lt"/>
                          <a:ea typeface="Times New Roman"/>
                          <a:cs typeface="Times New Roman"/>
                        </a:rPr>
                        <a:t>1</a:t>
                      </a:r>
                      <a:endParaRPr lang="tr-TR" sz="140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a:solidFill>
                            <a:srgbClr val="000000"/>
                          </a:solidFill>
                          <a:latin typeface="+mj-lt"/>
                          <a:ea typeface="Times New Roman"/>
                          <a:cs typeface="Times New Roman"/>
                        </a:rPr>
                        <a:t>,000</a:t>
                      </a:r>
                      <a:endParaRPr lang="tr-TR" sz="140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1,575</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r>
              <a:tr h="281305">
                <a:tc>
                  <a:txBody>
                    <a:bodyPr/>
                    <a:lstStyle/>
                    <a:p>
                      <a:pPr indent="0" algn="just">
                        <a:lnSpc>
                          <a:spcPct val="100000"/>
                        </a:lnSpc>
                        <a:spcBef>
                          <a:spcPts val="0"/>
                        </a:spcBef>
                        <a:spcAft>
                          <a:spcPts val="0"/>
                        </a:spcAft>
                      </a:pPr>
                      <a:r>
                        <a:rPr lang="tr-TR" sz="1400" dirty="0" err="1">
                          <a:solidFill>
                            <a:srgbClr val="000000"/>
                          </a:solidFill>
                          <a:latin typeface="+mj-lt"/>
                          <a:ea typeface="Times New Roman"/>
                          <a:cs typeface="Times New Roman"/>
                        </a:rPr>
                        <a:t>MutlulukDurumu</a:t>
                      </a:r>
                      <a:endParaRPr lang="tr-TR" sz="1400" dirty="0">
                        <a:latin typeface="+mj-lt"/>
                        <a:ea typeface="Calibri"/>
                        <a:cs typeface="Times New Roman"/>
                      </a:endParaRPr>
                    </a:p>
                  </a:txBody>
                  <a:tcPr marL="27938" marR="27938"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,110</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,039</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10,122</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1</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,002</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,894</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r>
              <a:tr h="281305">
                <a:tc>
                  <a:txBody>
                    <a:bodyPr/>
                    <a:lstStyle/>
                    <a:p>
                      <a:pPr indent="0" algn="just">
                        <a:lnSpc>
                          <a:spcPct val="100000"/>
                        </a:lnSpc>
                        <a:spcBef>
                          <a:spcPts val="0"/>
                        </a:spcBef>
                        <a:spcAft>
                          <a:spcPts val="0"/>
                        </a:spcAft>
                      </a:pPr>
                      <a:r>
                        <a:rPr lang="tr-TR" sz="1400">
                          <a:solidFill>
                            <a:srgbClr val="000000"/>
                          </a:solidFill>
                          <a:latin typeface="+mj-lt"/>
                          <a:ea typeface="Times New Roman"/>
                          <a:cs typeface="Times New Roman"/>
                        </a:rPr>
                        <a:t>Aile İle İletişim</a:t>
                      </a:r>
                      <a:endParaRPr lang="tr-TR" sz="1400">
                        <a:latin typeface="+mj-lt"/>
                        <a:ea typeface="Calibri"/>
                        <a:cs typeface="Times New Roman"/>
                      </a:endParaRPr>
                    </a:p>
                  </a:txBody>
                  <a:tcPr marL="27938" marR="27938"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,476</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a:solidFill>
                            <a:srgbClr val="000000"/>
                          </a:solidFill>
                          <a:latin typeface="+mj-lt"/>
                          <a:ea typeface="Times New Roman"/>
                          <a:cs typeface="Times New Roman"/>
                        </a:rPr>
                        <a:t>,079</a:t>
                      </a:r>
                      <a:endParaRPr lang="tr-TR" sz="140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190,641</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1</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,000</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a:solidFill>
                            <a:srgbClr val="000000"/>
                          </a:solidFill>
                          <a:latin typeface="+mj-lt"/>
                          <a:ea typeface="Times New Roman"/>
                          <a:cs typeface="Times New Roman"/>
                        </a:rPr>
                        <a:t>2,993</a:t>
                      </a:r>
                      <a:endParaRPr lang="tr-TR" sz="140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r>
              <a:tr h="281305">
                <a:tc>
                  <a:txBody>
                    <a:bodyPr/>
                    <a:lstStyle/>
                    <a:p>
                      <a:pPr indent="0" algn="just">
                        <a:lnSpc>
                          <a:spcPct val="100000"/>
                        </a:lnSpc>
                        <a:spcBef>
                          <a:spcPts val="0"/>
                        </a:spcBef>
                        <a:spcAft>
                          <a:spcPts val="0"/>
                        </a:spcAft>
                      </a:pPr>
                      <a:r>
                        <a:rPr lang="tr-TR" sz="1400" dirty="0">
                          <a:solidFill>
                            <a:srgbClr val="000000"/>
                          </a:solidFill>
                          <a:latin typeface="+mj-lt"/>
                          <a:ea typeface="Times New Roman"/>
                          <a:cs typeface="Times New Roman"/>
                        </a:rPr>
                        <a:t>Ailenin Yaklaşımı</a:t>
                      </a:r>
                      <a:endParaRPr lang="tr-TR" sz="1400" dirty="0">
                        <a:latin typeface="+mj-lt"/>
                        <a:ea typeface="Calibri"/>
                        <a:cs typeface="Times New Roman"/>
                      </a:endParaRPr>
                    </a:p>
                  </a:txBody>
                  <a:tcPr marL="27938" marR="27938"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,539</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,068</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165,222</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1</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,000</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2,594</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r>
              <a:tr h="281305">
                <a:tc>
                  <a:txBody>
                    <a:bodyPr/>
                    <a:lstStyle/>
                    <a:p>
                      <a:pPr indent="0" algn="just">
                        <a:lnSpc>
                          <a:spcPct val="100000"/>
                        </a:lnSpc>
                        <a:spcBef>
                          <a:spcPts val="0"/>
                        </a:spcBef>
                        <a:spcAft>
                          <a:spcPts val="0"/>
                        </a:spcAft>
                      </a:pPr>
                      <a:r>
                        <a:rPr lang="tr-TR" sz="1400">
                          <a:solidFill>
                            <a:srgbClr val="000000"/>
                          </a:solidFill>
                          <a:latin typeface="+mj-lt"/>
                          <a:ea typeface="Times New Roman"/>
                          <a:cs typeface="Times New Roman"/>
                        </a:rPr>
                        <a:t>Derslerle Arası</a:t>
                      </a:r>
                      <a:endParaRPr lang="tr-TR" sz="1400">
                        <a:latin typeface="+mj-lt"/>
                        <a:ea typeface="Calibri"/>
                        <a:cs typeface="Times New Roman"/>
                      </a:endParaRPr>
                    </a:p>
                  </a:txBody>
                  <a:tcPr marL="27938" marR="27938"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,346</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a:solidFill>
                            <a:srgbClr val="000000"/>
                          </a:solidFill>
                          <a:latin typeface="+mj-lt"/>
                          <a:ea typeface="Times New Roman"/>
                          <a:cs typeface="Times New Roman"/>
                        </a:rPr>
                        <a:t>,058</a:t>
                      </a:r>
                      <a:endParaRPr lang="tr-TR" sz="140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141,759</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1</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,000</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a:solidFill>
                            <a:srgbClr val="000000"/>
                          </a:solidFill>
                          <a:latin typeface="+mj-lt"/>
                          <a:ea typeface="Times New Roman"/>
                          <a:cs typeface="Times New Roman"/>
                        </a:rPr>
                        <a:t>2,225</a:t>
                      </a:r>
                      <a:endParaRPr lang="tr-TR" sz="140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r>
              <a:tr h="281305">
                <a:tc>
                  <a:txBody>
                    <a:bodyPr/>
                    <a:lstStyle/>
                    <a:p>
                      <a:pPr indent="0" algn="just">
                        <a:lnSpc>
                          <a:spcPct val="100000"/>
                        </a:lnSpc>
                        <a:spcBef>
                          <a:spcPts val="0"/>
                        </a:spcBef>
                        <a:spcAft>
                          <a:spcPts val="0"/>
                        </a:spcAft>
                      </a:pPr>
                      <a:r>
                        <a:rPr lang="tr-TR" sz="1400" dirty="0">
                          <a:solidFill>
                            <a:srgbClr val="000000"/>
                          </a:solidFill>
                          <a:latin typeface="+mj-lt"/>
                          <a:ea typeface="Times New Roman"/>
                          <a:cs typeface="Times New Roman"/>
                        </a:rPr>
                        <a:t>Universite/Bolum Aidiyeti</a:t>
                      </a:r>
                      <a:endParaRPr lang="tr-TR" sz="1400" dirty="0">
                        <a:latin typeface="+mj-lt"/>
                        <a:ea typeface="Calibri"/>
                        <a:cs typeface="Times New Roman"/>
                      </a:endParaRPr>
                    </a:p>
                  </a:txBody>
                  <a:tcPr marL="27938" marR="27938"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,425</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,053</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127,485</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1</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,000</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2,001</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r>
              <a:tr h="281305">
                <a:tc>
                  <a:txBody>
                    <a:bodyPr/>
                    <a:lstStyle/>
                    <a:p>
                      <a:pPr indent="0" algn="just">
                        <a:lnSpc>
                          <a:spcPct val="100000"/>
                        </a:lnSpc>
                        <a:spcBef>
                          <a:spcPts val="0"/>
                        </a:spcBef>
                        <a:spcAft>
                          <a:spcPts val="0"/>
                        </a:spcAft>
                      </a:pPr>
                      <a:r>
                        <a:rPr lang="tr-TR" sz="1400">
                          <a:solidFill>
                            <a:srgbClr val="000000"/>
                          </a:solidFill>
                          <a:latin typeface="+mj-lt"/>
                          <a:ea typeface="Times New Roman"/>
                          <a:cs typeface="Times New Roman"/>
                        </a:rPr>
                        <a:t>SağlıkDurumu</a:t>
                      </a:r>
                      <a:endParaRPr lang="tr-TR" sz="1400">
                        <a:latin typeface="+mj-lt"/>
                        <a:ea typeface="Calibri"/>
                        <a:cs typeface="Times New Roman"/>
                      </a:endParaRPr>
                    </a:p>
                  </a:txBody>
                  <a:tcPr marL="27938" marR="27938"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a:solidFill>
                            <a:srgbClr val="000000"/>
                          </a:solidFill>
                          <a:latin typeface="+mj-lt"/>
                          <a:ea typeface="Times New Roman"/>
                          <a:cs typeface="Times New Roman"/>
                        </a:rPr>
                        <a:t>,376</a:t>
                      </a:r>
                      <a:endParaRPr lang="tr-TR" sz="140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,055</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a:solidFill>
                            <a:srgbClr val="000000"/>
                          </a:solidFill>
                          <a:latin typeface="+mj-lt"/>
                          <a:ea typeface="Times New Roman"/>
                          <a:cs typeface="Times New Roman"/>
                        </a:rPr>
                        <a:t>133,351</a:t>
                      </a:r>
                      <a:endParaRPr lang="tr-TR" sz="140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1</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,000</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2,093</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r>
              <a:tr h="281305">
                <a:tc>
                  <a:txBody>
                    <a:bodyPr/>
                    <a:lstStyle/>
                    <a:p>
                      <a:pPr indent="0" algn="just">
                        <a:lnSpc>
                          <a:spcPct val="100000"/>
                        </a:lnSpc>
                        <a:spcBef>
                          <a:spcPts val="0"/>
                        </a:spcBef>
                        <a:spcAft>
                          <a:spcPts val="0"/>
                        </a:spcAft>
                      </a:pPr>
                      <a:r>
                        <a:rPr lang="tr-TR" sz="1400" dirty="0">
                          <a:solidFill>
                            <a:srgbClr val="000000"/>
                          </a:solidFill>
                          <a:latin typeface="+mj-lt"/>
                          <a:ea typeface="Times New Roman"/>
                          <a:cs typeface="Times New Roman"/>
                        </a:rPr>
                        <a:t>Hobileri</a:t>
                      </a:r>
                      <a:endParaRPr lang="tr-TR" sz="1400" dirty="0">
                        <a:latin typeface="+mj-lt"/>
                        <a:ea typeface="Calibri"/>
                        <a:cs typeface="Times New Roman"/>
                      </a:endParaRPr>
                    </a:p>
                  </a:txBody>
                  <a:tcPr marL="27938" marR="27938"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,185</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,027</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26,036</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1</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,000</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1,156</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r>
              <a:tr h="281305">
                <a:tc>
                  <a:txBody>
                    <a:bodyPr/>
                    <a:lstStyle/>
                    <a:p>
                      <a:pPr indent="0" algn="just">
                        <a:lnSpc>
                          <a:spcPct val="100000"/>
                        </a:lnSpc>
                        <a:spcBef>
                          <a:spcPts val="0"/>
                        </a:spcBef>
                        <a:spcAft>
                          <a:spcPts val="0"/>
                        </a:spcAft>
                      </a:pPr>
                      <a:r>
                        <a:rPr lang="tr-TR" sz="1400">
                          <a:solidFill>
                            <a:srgbClr val="000000"/>
                          </a:solidFill>
                          <a:latin typeface="+mj-lt"/>
                          <a:ea typeface="Times New Roman"/>
                          <a:cs typeface="Times New Roman"/>
                        </a:rPr>
                        <a:t>Travmatik Durum </a:t>
                      </a:r>
                      <a:endParaRPr lang="tr-TR" sz="1400">
                        <a:latin typeface="+mj-lt"/>
                        <a:ea typeface="Calibri"/>
                        <a:cs typeface="Times New Roman"/>
                      </a:endParaRPr>
                    </a:p>
                  </a:txBody>
                  <a:tcPr marL="27938" marR="27938"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a:solidFill>
                            <a:srgbClr val="000000"/>
                          </a:solidFill>
                          <a:latin typeface="+mj-lt"/>
                          <a:ea typeface="Times New Roman"/>
                          <a:cs typeface="Times New Roman"/>
                        </a:rPr>
                        <a:t>,904</a:t>
                      </a:r>
                      <a:endParaRPr lang="tr-TR" sz="140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a:solidFill>
                            <a:srgbClr val="000000"/>
                          </a:solidFill>
                          <a:latin typeface="+mj-lt"/>
                          <a:ea typeface="Times New Roman"/>
                          <a:cs typeface="Times New Roman"/>
                        </a:rPr>
                        <a:t>,112</a:t>
                      </a:r>
                      <a:endParaRPr lang="tr-TR" sz="140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67,378</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1</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,000</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2,494</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r>
              <a:tr h="281305">
                <a:tc>
                  <a:txBody>
                    <a:bodyPr/>
                    <a:lstStyle/>
                    <a:p>
                      <a:pPr indent="0" algn="just">
                        <a:lnSpc>
                          <a:spcPct val="100000"/>
                        </a:lnSpc>
                        <a:spcBef>
                          <a:spcPts val="0"/>
                        </a:spcBef>
                        <a:spcAft>
                          <a:spcPts val="0"/>
                        </a:spcAft>
                      </a:pPr>
                      <a:r>
                        <a:rPr lang="tr-TR" sz="1400" dirty="0">
                          <a:solidFill>
                            <a:srgbClr val="000000"/>
                          </a:solidFill>
                          <a:latin typeface="+mj-lt"/>
                          <a:ea typeface="Times New Roman"/>
                          <a:cs typeface="Times New Roman"/>
                        </a:rPr>
                        <a:t>Lise_Turu_Yeni</a:t>
                      </a:r>
                      <a:endParaRPr lang="tr-TR" sz="1400" dirty="0">
                        <a:latin typeface="+mj-lt"/>
                        <a:ea typeface="Calibri"/>
                        <a:cs typeface="Times New Roman"/>
                      </a:endParaRPr>
                    </a:p>
                  </a:txBody>
                  <a:tcPr marL="27938" marR="27938"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,322</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,078</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8,141</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1</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,005</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1,258</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r>
              <a:tr h="281305">
                <a:tc>
                  <a:txBody>
                    <a:bodyPr/>
                    <a:lstStyle/>
                    <a:p>
                      <a:pPr indent="0" algn="just">
                        <a:lnSpc>
                          <a:spcPct val="100000"/>
                        </a:lnSpc>
                        <a:spcBef>
                          <a:spcPts val="0"/>
                        </a:spcBef>
                        <a:spcAft>
                          <a:spcPts val="0"/>
                        </a:spcAft>
                      </a:pPr>
                      <a:r>
                        <a:rPr lang="tr-TR" sz="1400" dirty="0">
                          <a:solidFill>
                            <a:srgbClr val="000000"/>
                          </a:solidFill>
                          <a:latin typeface="+mj-lt"/>
                          <a:ea typeface="Times New Roman"/>
                          <a:cs typeface="Times New Roman"/>
                        </a:rPr>
                        <a:t>Constant</a:t>
                      </a:r>
                      <a:endParaRPr lang="tr-TR" sz="1400" dirty="0">
                        <a:latin typeface="+mj-lt"/>
                        <a:ea typeface="Calibri"/>
                        <a:cs typeface="Times New Roman"/>
                      </a:endParaRPr>
                    </a:p>
                  </a:txBody>
                  <a:tcPr marL="27938" marR="27938"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a:solidFill>
                            <a:srgbClr val="000000"/>
                          </a:solidFill>
                          <a:latin typeface="+mj-lt"/>
                          <a:ea typeface="Times New Roman"/>
                          <a:cs typeface="Times New Roman"/>
                        </a:rPr>
                        <a:t>-9,785</a:t>
                      </a:r>
                      <a:endParaRPr lang="tr-TR" sz="140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a:solidFill>
                            <a:srgbClr val="000000"/>
                          </a:solidFill>
                          <a:latin typeface="+mj-lt"/>
                          <a:ea typeface="Times New Roman"/>
                          <a:cs typeface="Times New Roman"/>
                        </a:rPr>
                        <a:t>,474</a:t>
                      </a:r>
                      <a:endParaRPr lang="tr-TR" sz="140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416,115</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a:solidFill>
                            <a:srgbClr val="000000"/>
                          </a:solidFill>
                          <a:latin typeface="+mj-lt"/>
                          <a:ea typeface="Times New Roman"/>
                          <a:cs typeface="Times New Roman"/>
                        </a:rPr>
                        <a:t>1</a:t>
                      </a:r>
                      <a:endParaRPr lang="tr-TR" sz="140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a:solidFill>
                            <a:srgbClr val="000000"/>
                          </a:solidFill>
                          <a:latin typeface="+mj-lt"/>
                          <a:ea typeface="Times New Roman"/>
                          <a:cs typeface="Times New Roman"/>
                        </a:rPr>
                        <a:t>,000</a:t>
                      </a:r>
                      <a:endParaRPr lang="tr-TR" sz="140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indent="0" algn="ctr">
                        <a:lnSpc>
                          <a:spcPct val="100000"/>
                        </a:lnSpc>
                        <a:spcBef>
                          <a:spcPts val="0"/>
                        </a:spcBef>
                        <a:spcAft>
                          <a:spcPts val="0"/>
                        </a:spcAft>
                      </a:pPr>
                      <a:r>
                        <a:rPr lang="tr-TR" sz="1400" dirty="0">
                          <a:solidFill>
                            <a:srgbClr val="000000"/>
                          </a:solidFill>
                          <a:latin typeface="+mj-lt"/>
                          <a:ea typeface="Times New Roman"/>
                          <a:cs typeface="Times New Roman"/>
                        </a:rPr>
                        <a:t>,000</a:t>
                      </a:r>
                      <a:endParaRPr lang="tr-TR" sz="1400" dirty="0">
                        <a:latin typeface="+mj-lt"/>
                        <a:ea typeface="Calibri"/>
                        <a:cs typeface="Times New Roman"/>
                      </a:endParaRPr>
                    </a:p>
                  </a:txBody>
                  <a:tcPr marL="27938" marR="27938" marT="0" marB="0" anchor="ctr">
                    <a:lnL w="12700"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23455538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Resim" descr="Resim2-alt çizg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466" y="6443664"/>
            <a:ext cx="9144000" cy="43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txBox="1">
            <a:spLocks/>
          </p:cNvSpPr>
          <p:nvPr/>
        </p:nvSpPr>
        <p:spPr>
          <a:xfrm>
            <a:off x="1902437" y="285578"/>
            <a:ext cx="5030066" cy="8302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t>Gençlerde Israrlı Madde Kullanım </a:t>
            </a:r>
            <a:r>
              <a:rPr lang="tr-TR" sz="2800" b="1" dirty="0"/>
              <a:t>Özellikleri </a:t>
            </a:r>
            <a:br>
              <a:rPr lang="tr-TR" sz="2800" b="1" dirty="0"/>
            </a:br>
            <a:r>
              <a:rPr lang="tr-TR" sz="2800" b="1" dirty="0"/>
              <a:t>(5 ve üstü kullanım olması)</a:t>
            </a:r>
            <a:endParaRPr lang="en-US" sz="2800" b="1" dirty="0"/>
          </a:p>
        </p:txBody>
      </p:sp>
      <p:sp>
        <p:nvSpPr>
          <p:cNvPr id="6" name="2 İçerik Yer Tutucusu"/>
          <p:cNvSpPr>
            <a:spLocks noGrp="1"/>
          </p:cNvSpPr>
          <p:nvPr>
            <p:ph idx="1"/>
          </p:nvPr>
        </p:nvSpPr>
        <p:spPr>
          <a:xfrm>
            <a:off x="366666" y="1604726"/>
            <a:ext cx="8229600" cy="4525963"/>
          </a:xfrm>
        </p:spPr>
        <p:txBody>
          <a:bodyPr anchor="t">
            <a:normAutofit/>
          </a:bodyPr>
          <a:lstStyle/>
          <a:p>
            <a:pPr lvl="0">
              <a:lnSpc>
                <a:spcPct val="150000"/>
              </a:lnSpc>
            </a:pPr>
            <a:r>
              <a:rPr lang="tr-TR" sz="2400" dirty="0" smtClean="0">
                <a:latin typeface="+mj-lt"/>
              </a:rPr>
              <a:t>Başka madde denemelerinin de olması</a:t>
            </a:r>
          </a:p>
          <a:p>
            <a:pPr lvl="0">
              <a:lnSpc>
                <a:spcPct val="150000"/>
              </a:lnSpc>
            </a:pPr>
            <a:r>
              <a:rPr lang="tr-TR" sz="2400" dirty="0" smtClean="0">
                <a:latin typeface="+mj-lt"/>
              </a:rPr>
              <a:t>Yaşamı boyunca sarhoş olma sayısının fazlalığı</a:t>
            </a:r>
          </a:p>
          <a:p>
            <a:pPr lvl="0">
              <a:lnSpc>
                <a:spcPct val="150000"/>
              </a:lnSpc>
            </a:pPr>
            <a:r>
              <a:rPr lang="tr-TR" sz="2400" dirty="0" smtClean="0">
                <a:latin typeface="+mj-lt"/>
              </a:rPr>
              <a:t>Yaşam boyu alkol kullanımı</a:t>
            </a:r>
          </a:p>
          <a:p>
            <a:pPr lvl="0">
              <a:lnSpc>
                <a:spcPct val="150000"/>
              </a:lnSpc>
            </a:pPr>
            <a:r>
              <a:rPr lang="tr-TR" sz="2400" dirty="0" smtClean="0">
                <a:latin typeface="+mj-lt"/>
              </a:rPr>
              <a:t>Sigara içme sayısının fazla olması</a:t>
            </a:r>
          </a:p>
          <a:p>
            <a:pPr lvl="0">
              <a:lnSpc>
                <a:spcPct val="150000"/>
              </a:lnSpc>
            </a:pPr>
            <a:r>
              <a:rPr lang="tr-TR" sz="2400" dirty="0" smtClean="0">
                <a:latin typeface="+mj-lt"/>
              </a:rPr>
              <a:t>Kötü muamele görme (küfür, dayak, işkence vb..)</a:t>
            </a:r>
          </a:p>
          <a:p>
            <a:pPr lvl="0">
              <a:lnSpc>
                <a:spcPct val="150000"/>
              </a:lnSpc>
            </a:pPr>
            <a:r>
              <a:rPr lang="tr-TR" sz="2400" dirty="0" smtClean="0">
                <a:latin typeface="+mj-lt"/>
              </a:rPr>
              <a:t>Erkek cinsiyet</a:t>
            </a:r>
            <a:endParaRPr lang="tr-TR" sz="2400" dirty="0">
              <a:latin typeface="+mj-lt"/>
            </a:endParaRPr>
          </a:p>
        </p:txBody>
      </p:sp>
    </p:spTree>
    <p:extLst>
      <p:ext uri="{BB962C8B-B14F-4D97-AF65-F5344CB8AC3E}">
        <p14:creationId xmlns:p14="http://schemas.microsoft.com/office/powerpoint/2010/main" xmlns="" val="21891817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Resim" descr="Resim2-alt çizg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466" y="6443664"/>
            <a:ext cx="9144000" cy="43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txBox="1">
            <a:spLocks/>
          </p:cNvSpPr>
          <p:nvPr/>
        </p:nvSpPr>
        <p:spPr>
          <a:xfrm>
            <a:off x="1956758" y="403650"/>
            <a:ext cx="5014410" cy="5393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t>Sonuç ve Öneriler</a:t>
            </a:r>
            <a:br>
              <a:rPr lang="tr-TR" sz="3200" b="1" dirty="0"/>
            </a:br>
            <a:r>
              <a:rPr lang="tr-TR" sz="3200" b="1" dirty="0"/>
              <a:t>(Sosyo-kültürel Faktörler)</a:t>
            </a:r>
            <a:endParaRPr lang="en-US" sz="3200" b="1" dirty="0"/>
          </a:p>
        </p:txBody>
      </p:sp>
      <p:sp>
        <p:nvSpPr>
          <p:cNvPr id="7" name="2 İçerik Yer Tutucusu"/>
          <p:cNvSpPr>
            <a:spLocks noGrp="1"/>
          </p:cNvSpPr>
          <p:nvPr>
            <p:ph idx="1"/>
          </p:nvPr>
        </p:nvSpPr>
        <p:spPr>
          <a:xfrm>
            <a:off x="457200" y="1475715"/>
            <a:ext cx="8388036" cy="5151422"/>
          </a:xfrm>
        </p:spPr>
        <p:txBody>
          <a:bodyPr anchor="t">
            <a:normAutofit/>
          </a:bodyPr>
          <a:lstStyle/>
          <a:p>
            <a:pPr algn="just">
              <a:lnSpc>
                <a:spcPct val="150000"/>
              </a:lnSpc>
            </a:pPr>
            <a:r>
              <a:rPr lang="tr-TR" sz="2000" dirty="0" smtClean="0">
                <a:latin typeface="+mj-lt"/>
              </a:rPr>
              <a:t>Erkeklerde yüksek oranda madde kullanımın olması (% 21.5) nedeniyle </a:t>
            </a:r>
            <a:r>
              <a:rPr lang="tr-TR" sz="2000" u="sng" dirty="0" smtClean="0">
                <a:latin typeface="+mj-lt"/>
              </a:rPr>
              <a:t>erkek öğrencileri ele alacak </a:t>
            </a:r>
            <a:r>
              <a:rPr lang="tr-TR" sz="2000" u="sng" dirty="0" smtClean="0">
                <a:latin typeface="+mj-lt"/>
              </a:rPr>
              <a:t>okul </a:t>
            </a:r>
            <a:r>
              <a:rPr lang="tr-TR" sz="2000" u="sng" dirty="0" smtClean="0">
                <a:latin typeface="+mj-lt"/>
              </a:rPr>
              <a:t>içi programlar</a:t>
            </a:r>
            <a:r>
              <a:rPr lang="tr-TR" sz="2000" dirty="0" smtClean="0">
                <a:latin typeface="+mj-lt"/>
              </a:rPr>
              <a:t> koruyucu faktörlere göre şekillendirilmelidir.</a:t>
            </a:r>
          </a:p>
          <a:p>
            <a:pPr algn="just">
              <a:lnSpc>
                <a:spcPct val="150000"/>
              </a:lnSpc>
            </a:pPr>
            <a:r>
              <a:rPr lang="tr-TR" sz="2000" dirty="0" smtClean="0">
                <a:latin typeface="+mj-lt"/>
              </a:rPr>
              <a:t>Madde kullanma riski daha fazla olan ailelerin </a:t>
            </a:r>
            <a:r>
              <a:rPr lang="tr-TR" sz="2000" u="sng" dirty="0" smtClean="0">
                <a:latin typeface="+mj-lt"/>
              </a:rPr>
              <a:t>(kardeş sayısı, annenin çalışması, anne-baba eğitim, ekonomik düzey)</a:t>
            </a:r>
            <a:r>
              <a:rPr lang="tr-TR" sz="2000" dirty="0" smtClean="0">
                <a:latin typeface="+mj-lt"/>
              </a:rPr>
              <a:t> çocuklarında ailenin erken dönemde farkındalığını arttıracak toplumsal bilgilendirmelerin yapılması ve liselerde psikolojik danışman ve rehberlerin bu gerçekliği bilip aileleri okul, barınma, arkadaşlıklar konusunda yönlendirmesi koruyuculuğu arttıracaktır.</a:t>
            </a:r>
            <a:endParaRPr lang="tr-TR" sz="2000" dirty="0">
              <a:latin typeface="+mj-lt"/>
            </a:endParaRPr>
          </a:p>
        </p:txBody>
      </p:sp>
    </p:spTree>
    <p:extLst>
      <p:ext uri="{BB962C8B-B14F-4D97-AF65-F5344CB8AC3E}">
        <p14:creationId xmlns:p14="http://schemas.microsoft.com/office/powerpoint/2010/main" xmlns="" val="2563159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Resim" descr="Resim2-alt çizg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466" y="6443664"/>
            <a:ext cx="9144000" cy="43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txBox="1">
            <a:spLocks/>
          </p:cNvSpPr>
          <p:nvPr/>
        </p:nvSpPr>
        <p:spPr>
          <a:xfrm>
            <a:off x="1892971" y="217283"/>
            <a:ext cx="5195891" cy="9415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t>Sonuç ve Öneriler</a:t>
            </a:r>
            <a:br>
              <a:rPr lang="tr-TR" sz="3200" b="1" dirty="0"/>
            </a:br>
            <a:r>
              <a:rPr lang="tr-TR" sz="3200" b="1" dirty="0"/>
              <a:t>(Aile ile ilişkili Faktörler)</a:t>
            </a:r>
            <a:endParaRPr lang="en-US" sz="3200" b="1" dirty="0"/>
          </a:p>
        </p:txBody>
      </p:sp>
      <p:sp>
        <p:nvSpPr>
          <p:cNvPr id="7" name="2 İçerik Yer Tutucusu"/>
          <p:cNvSpPr>
            <a:spLocks noGrp="1"/>
          </p:cNvSpPr>
          <p:nvPr>
            <p:ph idx="1"/>
          </p:nvPr>
        </p:nvSpPr>
        <p:spPr>
          <a:xfrm>
            <a:off x="305836" y="1309169"/>
            <a:ext cx="8566559" cy="4972072"/>
          </a:xfrm>
        </p:spPr>
        <p:txBody>
          <a:bodyPr anchor="ctr">
            <a:normAutofit/>
          </a:bodyPr>
          <a:lstStyle/>
          <a:p>
            <a:pPr algn="just">
              <a:lnSpc>
                <a:spcPct val="150000"/>
              </a:lnSpc>
            </a:pPr>
            <a:r>
              <a:rPr lang="tr-TR" sz="1800" dirty="0" smtClean="0">
                <a:latin typeface="+mj-lt"/>
              </a:rPr>
              <a:t>Koruyucu faktörlerde aile ve aile ile ilişkiler öne çıkmaktadır. Bu nedenle </a:t>
            </a:r>
            <a:r>
              <a:rPr lang="tr-TR" sz="1800" u="sng" dirty="0" smtClean="0">
                <a:latin typeface="+mj-lt"/>
              </a:rPr>
              <a:t>aile içi sorunları saptanması ve önlenmesi yönünde politikalar geliştirilmesi </a:t>
            </a:r>
            <a:r>
              <a:rPr lang="tr-TR" sz="1800" dirty="0" smtClean="0">
                <a:latin typeface="+mj-lt"/>
              </a:rPr>
              <a:t>hem gencin </a:t>
            </a:r>
            <a:r>
              <a:rPr lang="tr-TR" sz="1800" dirty="0" smtClean="0">
                <a:latin typeface="+mj-lt"/>
              </a:rPr>
              <a:t>okula </a:t>
            </a:r>
            <a:r>
              <a:rPr lang="tr-TR" sz="1800" dirty="0" smtClean="0">
                <a:latin typeface="+mj-lt"/>
              </a:rPr>
              <a:t>gelirken madde kullanımı ile tanışmamış olmasını hem de </a:t>
            </a:r>
            <a:r>
              <a:rPr lang="tr-TR" sz="1800" dirty="0" smtClean="0">
                <a:latin typeface="+mj-lt"/>
              </a:rPr>
              <a:t>okulda </a:t>
            </a:r>
            <a:r>
              <a:rPr lang="tr-TR" sz="1800" dirty="0" smtClean="0">
                <a:latin typeface="+mj-lt"/>
              </a:rPr>
              <a:t>madde kullanımı ile ilişkili durumlardan kendini koruyup madde kullanmamasına sebep olacaktır. </a:t>
            </a:r>
          </a:p>
          <a:p>
            <a:pPr algn="just">
              <a:lnSpc>
                <a:spcPct val="150000"/>
              </a:lnSpc>
            </a:pPr>
            <a:r>
              <a:rPr lang="tr-TR" sz="1800" dirty="0" smtClean="0">
                <a:latin typeface="+mj-lt"/>
              </a:rPr>
              <a:t>Aile içi sorunlar ve etkileşim konusunda </a:t>
            </a:r>
            <a:r>
              <a:rPr lang="tr-TR" sz="1800" dirty="0" smtClean="0">
                <a:latin typeface="+mj-lt"/>
              </a:rPr>
              <a:t>okul </a:t>
            </a:r>
            <a:r>
              <a:rPr lang="tr-TR" sz="1800" dirty="0" smtClean="0">
                <a:latin typeface="+mj-lt"/>
              </a:rPr>
              <a:t>yaşamına geldiğinde kemikleşmiş özellikler olabileceği göz önüne alındığında </a:t>
            </a:r>
            <a:r>
              <a:rPr lang="tr-TR" sz="1800" u="sng" dirty="0" smtClean="0">
                <a:latin typeface="+mj-lt"/>
              </a:rPr>
              <a:t>bu önlemlerin ilk eğitim döneminde saptanıp önlem alınmasının koruyuculuğu daha fazla olacaktır.</a:t>
            </a:r>
          </a:p>
          <a:p>
            <a:pPr algn="just">
              <a:lnSpc>
                <a:spcPct val="150000"/>
              </a:lnSpc>
            </a:pPr>
            <a:r>
              <a:rPr lang="tr-TR" sz="1800" dirty="0" smtClean="0">
                <a:latin typeface="+mj-lt"/>
              </a:rPr>
              <a:t>Bu kapsamda </a:t>
            </a:r>
            <a:r>
              <a:rPr lang="tr-TR" sz="1800" u="sng" dirty="0" smtClean="0">
                <a:latin typeface="+mj-lt"/>
              </a:rPr>
              <a:t>üniversitelerin kendi bölgelerinde aile içi iletişim konusunu ele alacakları eğitim çalışmalarını oluşturması ve sürdürmesi </a:t>
            </a:r>
            <a:r>
              <a:rPr lang="tr-TR" sz="1800" dirty="0" smtClean="0">
                <a:latin typeface="+mj-lt"/>
              </a:rPr>
              <a:t>hem yöredeki olası madde kullanım bozukluğunun gelişmesini önleyecek hem de bu durumun yaygınlaşmasını azaltacaktır</a:t>
            </a:r>
          </a:p>
          <a:p>
            <a:pPr algn="just">
              <a:lnSpc>
                <a:spcPct val="150000"/>
              </a:lnSpc>
            </a:pPr>
            <a:endParaRPr lang="tr-TR" sz="1800" dirty="0">
              <a:latin typeface="+mj-lt"/>
            </a:endParaRPr>
          </a:p>
        </p:txBody>
      </p:sp>
    </p:spTree>
    <p:extLst>
      <p:ext uri="{BB962C8B-B14F-4D97-AF65-F5344CB8AC3E}">
        <p14:creationId xmlns:p14="http://schemas.microsoft.com/office/powerpoint/2010/main" xmlns="" val="36530715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Resim" descr="Resim2-alt çizg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466" y="6443664"/>
            <a:ext cx="9144000" cy="43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txBox="1">
            <a:spLocks/>
          </p:cNvSpPr>
          <p:nvPr/>
        </p:nvSpPr>
        <p:spPr>
          <a:xfrm>
            <a:off x="1349060" y="275958"/>
            <a:ext cx="6048375" cy="5393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t>Sonuç ve Öneriler</a:t>
            </a:r>
            <a:br>
              <a:rPr lang="tr-TR" sz="2800" b="1" dirty="0"/>
            </a:br>
            <a:r>
              <a:rPr lang="tr-TR" sz="2800" b="1" dirty="0"/>
              <a:t>(Üniversiteye Aidiyet ile İlgili Faktörler)</a:t>
            </a:r>
            <a:endParaRPr lang="en-US" sz="2800" b="1" dirty="0"/>
          </a:p>
        </p:txBody>
      </p:sp>
      <p:sp>
        <p:nvSpPr>
          <p:cNvPr id="7" name="2 İçerik Yer Tutucusu"/>
          <p:cNvSpPr>
            <a:spLocks noGrp="1"/>
          </p:cNvSpPr>
          <p:nvPr>
            <p:ph idx="1"/>
          </p:nvPr>
        </p:nvSpPr>
        <p:spPr>
          <a:xfrm>
            <a:off x="142875" y="1152525"/>
            <a:ext cx="8715375" cy="5203008"/>
          </a:xfrm>
        </p:spPr>
        <p:txBody>
          <a:bodyPr>
            <a:normAutofit/>
          </a:bodyPr>
          <a:lstStyle/>
          <a:p>
            <a:pPr algn="just">
              <a:lnSpc>
                <a:spcPct val="100000"/>
              </a:lnSpc>
            </a:pPr>
            <a:r>
              <a:rPr lang="tr-TR" sz="1800" dirty="0" smtClean="0">
                <a:latin typeface="+mj-lt"/>
              </a:rPr>
              <a:t>Üniversitede </a:t>
            </a:r>
            <a:r>
              <a:rPr lang="tr-TR" sz="1800" u="sng" dirty="0" smtClean="0">
                <a:latin typeface="+mj-lt"/>
              </a:rPr>
              <a:t>bölüm ve danışman aidiyetinin belirgin koruyucu özellikler göstermesi</a:t>
            </a:r>
            <a:r>
              <a:rPr lang="tr-TR" sz="1800" dirty="0" smtClean="0">
                <a:latin typeface="+mj-lt"/>
              </a:rPr>
              <a:t>, aile içi sorunların belirlendiği gençlerde özellikle olmak üzere üniversitenin öncelikle eğilmesi gereken bir durumu olduğu saptanmıştır. </a:t>
            </a:r>
          </a:p>
          <a:p>
            <a:pPr algn="just">
              <a:lnSpc>
                <a:spcPct val="100000"/>
              </a:lnSpc>
            </a:pPr>
            <a:r>
              <a:rPr lang="tr-TR" sz="1800" dirty="0" smtClean="0">
                <a:latin typeface="+mj-lt"/>
              </a:rPr>
              <a:t>Danışmanlık hizmetleri ve bölüm içi etkinliklerin  (özellikle danışmanlar eşliğinde) daha yoğun yapılması başta erkek olgular olmak üzere tüm üniversite öğrencilerinde ciddi bir koruyucu etki yapılacaktır. </a:t>
            </a:r>
          </a:p>
          <a:p>
            <a:pPr algn="just">
              <a:lnSpc>
                <a:spcPct val="100000"/>
              </a:lnSpc>
            </a:pPr>
            <a:r>
              <a:rPr lang="tr-TR" sz="1800" dirty="0" smtClean="0">
                <a:latin typeface="+mj-lt"/>
              </a:rPr>
              <a:t>Burada olabilecek </a:t>
            </a:r>
            <a:r>
              <a:rPr lang="tr-TR" sz="1800" u="sng" dirty="0" smtClean="0">
                <a:latin typeface="+mj-lt"/>
              </a:rPr>
              <a:t>ufak grup etkinlikleri temel aile yaşantısının bir uzantısı gibi rol oynayabileceğinden </a:t>
            </a:r>
            <a:r>
              <a:rPr lang="tr-TR" sz="1800" dirty="0" smtClean="0">
                <a:latin typeface="+mj-lt"/>
              </a:rPr>
              <a:t>bu etkinin bazı oluşmamış koruyucu aile özelliklerini da geliştirebileceği öngörülür.</a:t>
            </a:r>
          </a:p>
          <a:p>
            <a:pPr algn="just">
              <a:lnSpc>
                <a:spcPct val="100000"/>
              </a:lnSpc>
            </a:pPr>
            <a:r>
              <a:rPr lang="tr-TR" sz="1800" u="sng" dirty="0" smtClean="0">
                <a:latin typeface="+mj-lt"/>
              </a:rPr>
              <a:t>Psikolojik Danışmanlık ve Rehberlik hizmetlerinin </a:t>
            </a:r>
            <a:r>
              <a:rPr lang="tr-TR" sz="1800" dirty="0" smtClean="0">
                <a:latin typeface="+mj-lt"/>
              </a:rPr>
              <a:t>iletişim sorunları olan bireyleri belirleyip onlarla üniversite aidiyetini güçlendirmeye yönelik çalışmalar yapmasının belirgin koruyucu özellikleri olacaktır. </a:t>
            </a:r>
          </a:p>
          <a:p>
            <a:pPr algn="just">
              <a:lnSpc>
                <a:spcPct val="100000"/>
              </a:lnSpc>
            </a:pPr>
            <a:r>
              <a:rPr lang="tr-TR" sz="1800" dirty="0" smtClean="0">
                <a:latin typeface="+mj-lt"/>
              </a:rPr>
              <a:t>Diğer risk faktörlerinin de gözetilmesi (örneğin, lise özellikleri, üniversitenin bulunduğu bölge, okuduğu bölüm vb) koruyuculuğu daha da arttıracaktır.</a:t>
            </a:r>
            <a:endParaRPr lang="tr-TR" sz="1800" dirty="0">
              <a:latin typeface="+mj-lt"/>
            </a:endParaRPr>
          </a:p>
        </p:txBody>
      </p:sp>
    </p:spTree>
    <p:extLst>
      <p:ext uri="{BB962C8B-B14F-4D97-AF65-F5344CB8AC3E}">
        <p14:creationId xmlns:p14="http://schemas.microsoft.com/office/powerpoint/2010/main" xmlns="" val="3278543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Başlık"/>
          <p:cNvSpPr>
            <a:spLocks noGrp="1"/>
          </p:cNvSpPr>
          <p:nvPr>
            <p:ph type="title"/>
          </p:nvPr>
        </p:nvSpPr>
        <p:spPr/>
        <p:txBody>
          <a:bodyPr/>
          <a:lstStyle/>
          <a:p>
            <a:endParaRPr lang="tr-TR" smtClean="0"/>
          </a:p>
        </p:txBody>
      </p:sp>
      <p:sp>
        <p:nvSpPr>
          <p:cNvPr id="19459" name="2 İçerik Yer Tutucusu"/>
          <p:cNvSpPr>
            <a:spLocks noGrp="1"/>
          </p:cNvSpPr>
          <p:nvPr>
            <p:ph idx="1"/>
          </p:nvPr>
        </p:nvSpPr>
        <p:spPr/>
        <p:txBody>
          <a:bodyPr/>
          <a:lstStyle/>
          <a:p>
            <a:endParaRPr lang="tr-TR" smtClean="0"/>
          </a:p>
        </p:txBody>
      </p:sp>
      <p:pic>
        <p:nvPicPr>
          <p:cNvPr id="1946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Resim" descr="Resim2-alt çizg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466" y="6443664"/>
            <a:ext cx="9144000" cy="43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txBox="1">
            <a:spLocks/>
          </p:cNvSpPr>
          <p:nvPr/>
        </p:nvSpPr>
        <p:spPr>
          <a:xfrm>
            <a:off x="2418484" y="305571"/>
            <a:ext cx="4172816" cy="5393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t>Sonuç ve Öneriler</a:t>
            </a:r>
            <a:br>
              <a:rPr lang="tr-TR" sz="2800" b="1" dirty="0"/>
            </a:br>
            <a:r>
              <a:rPr lang="tr-TR" sz="2800" b="1" dirty="0"/>
              <a:t>(Üniversite Yaşamı ile İlgili Faktörler)</a:t>
            </a:r>
            <a:endParaRPr lang="en-US" sz="2800" b="1" dirty="0"/>
          </a:p>
        </p:txBody>
      </p:sp>
      <p:sp>
        <p:nvSpPr>
          <p:cNvPr id="7" name="2 İçerik Yer Tutucusu"/>
          <p:cNvSpPr>
            <a:spLocks noGrp="1"/>
          </p:cNvSpPr>
          <p:nvPr>
            <p:ph idx="1"/>
          </p:nvPr>
        </p:nvSpPr>
        <p:spPr>
          <a:xfrm>
            <a:off x="228600" y="1143000"/>
            <a:ext cx="8639175" cy="5493190"/>
          </a:xfrm>
        </p:spPr>
        <p:txBody>
          <a:bodyPr anchor="t">
            <a:normAutofit/>
          </a:bodyPr>
          <a:lstStyle/>
          <a:p>
            <a:pPr algn="just"/>
            <a:r>
              <a:rPr lang="tr-TR" sz="1800" dirty="0" smtClean="0">
                <a:latin typeface="+mj-lt"/>
              </a:rPr>
              <a:t>Üniversite olanaklarının madde kullanımına ulaşmayı önlemedeki olumlu etkisi belirgin olarak görülmektedir. </a:t>
            </a:r>
          </a:p>
          <a:p>
            <a:pPr algn="just"/>
            <a:r>
              <a:rPr lang="tr-TR" sz="1800" dirty="0" smtClean="0">
                <a:latin typeface="+mj-lt"/>
              </a:rPr>
              <a:t>Üniversitelerin </a:t>
            </a:r>
            <a:r>
              <a:rPr lang="tr-TR" sz="1800" u="sng" dirty="0" smtClean="0">
                <a:latin typeface="+mj-lt"/>
              </a:rPr>
              <a:t>başta öğrencilerin ders çalışabilecekleri ve sosyal etkinlik çalışmalarını yapabilecekleri alanların arttırılması </a:t>
            </a:r>
            <a:r>
              <a:rPr lang="tr-TR" sz="1800" dirty="0" smtClean="0">
                <a:latin typeface="+mj-lt"/>
              </a:rPr>
              <a:t>ve </a:t>
            </a:r>
            <a:r>
              <a:rPr lang="tr-TR" sz="1800" u="sng" dirty="0" smtClean="0">
                <a:latin typeface="+mj-lt"/>
              </a:rPr>
              <a:t>buraya üniversite ruhunun geliştirilmesine </a:t>
            </a:r>
            <a:r>
              <a:rPr lang="tr-TR" sz="1800" dirty="0" smtClean="0">
                <a:latin typeface="+mj-lt"/>
              </a:rPr>
              <a:t>yönelik çalışmaların entegre edilmesinin belirgin koruyucu özellikleri olacaktır.</a:t>
            </a:r>
          </a:p>
          <a:p>
            <a:pPr algn="just"/>
            <a:r>
              <a:rPr lang="tr-TR" sz="1800" dirty="0" smtClean="0">
                <a:latin typeface="+mj-lt"/>
              </a:rPr>
              <a:t>Risk altındaki bölge üniversiteleri (Akdeniz, İstanbul gibi), belli üniversite alt bölümleri (2. ve 3. Grup liselerin mezunlarına eğitim veren </a:t>
            </a:r>
            <a:r>
              <a:rPr lang="tr-TR" sz="1800" dirty="0" err="1" smtClean="0">
                <a:latin typeface="+mj-lt"/>
              </a:rPr>
              <a:t>önlisans</a:t>
            </a:r>
            <a:r>
              <a:rPr lang="tr-TR" sz="1800" dirty="0" smtClean="0">
                <a:latin typeface="+mj-lt"/>
              </a:rPr>
              <a:t> programları) ve yurt olanaklarının yeterince olmadığı vakıf üniversiteleri koruyucu faktörlere yönelik çalışmaları daha fazla yapmalıdır. </a:t>
            </a:r>
          </a:p>
          <a:p>
            <a:pPr algn="just"/>
            <a:r>
              <a:rPr lang="tr-TR" sz="1800" u="sng" dirty="0" smtClean="0">
                <a:latin typeface="+mj-lt"/>
              </a:rPr>
              <a:t>Yurtta yaşamak ve aile ile birlikte yaşantının </a:t>
            </a:r>
            <a:r>
              <a:rPr lang="tr-TR" sz="1800" dirty="0" smtClean="0">
                <a:latin typeface="+mj-lt"/>
              </a:rPr>
              <a:t>koruyucu özelliklerinin bilinmektedir. Üniversitede okur iken yalnız veya arkadaşları ile evde kalanlar için yerel yönetimlerle iş birliği içinde öğrencilerin yoğun olarak yerleştiği bölgelerdeki sosyal etkinliklerin oluşturulması ve sürdürülmesi koruyucu olabilir. Buradaki faaliyetlerin içine bulunduğu üniversite ve bölümü sevmeyi ön planda tutacak sosyal etkinliklerin dahil edilmesi koruyuculuğu çok daha arttıracaktır.</a:t>
            </a:r>
            <a:endParaRPr lang="tr-TR" sz="1800" dirty="0">
              <a:latin typeface="+mj-lt"/>
            </a:endParaRPr>
          </a:p>
        </p:txBody>
      </p:sp>
    </p:spTree>
    <p:extLst>
      <p:ext uri="{BB962C8B-B14F-4D97-AF65-F5344CB8AC3E}">
        <p14:creationId xmlns:p14="http://schemas.microsoft.com/office/powerpoint/2010/main" xmlns="" val="21788606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Resim" descr="Resim2-alt çizg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466" y="6443664"/>
            <a:ext cx="9144000" cy="43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txBox="1">
            <a:spLocks/>
          </p:cNvSpPr>
          <p:nvPr/>
        </p:nvSpPr>
        <p:spPr>
          <a:xfrm>
            <a:off x="1638677" y="446088"/>
            <a:ext cx="5867023" cy="5393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t>Sonuç ve Öneriler</a:t>
            </a:r>
            <a:br>
              <a:rPr lang="tr-TR" sz="3200" b="1" dirty="0"/>
            </a:br>
            <a:r>
              <a:rPr lang="tr-TR" sz="3200" b="1" dirty="0"/>
              <a:t>(İnanç Sistemleri ve Sosyal Yaşam)</a:t>
            </a:r>
            <a:endParaRPr lang="en-US" sz="3200" b="1" dirty="0"/>
          </a:p>
        </p:txBody>
      </p:sp>
      <p:sp>
        <p:nvSpPr>
          <p:cNvPr id="7" name="2 İçerik Yer Tutucusu"/>
          <p:cNvSpPr>
            <a:spLocks noGrp="1"/>
          </p:cNvSpPr>
          <p:nvPr>
            <p:ph idx="1"/>
          </p:nvPr>
        </p:nvSpPr>
        <p:spPr>
          <a:xfrm>
            <a:off x="457200" y="1469396"/>
            <a:ext cx="8324661" cy="4525963"/>
          </a:xfrm>
        </p:spPr>
        <p:txBody>
          <a:bodyPr anchor="t">
            <a:normAutofit/>
          </a:bodyPr>
          <a:lstStyle/>
          <a:p>
            <a:pPr>
              <a:lnSpc>
                <a:spcPct val="150000"/>
              </a:lnSpc>
            </a:pPr>
            <a:r>
              <a:rPr lang="tr-TR" sz="2000" u="sng" dirty="0" smtClean="0">
                <a:latin typeface="+mj-lt"/>
              </a:rPr>
              <a:t>İnanç sistemlerinin geliştirilmesinin</a:t>
            </a:r>
            <a:r>
              <a:rPr lang="tr-TR" sz="2000" dirty="0" smtClean="0">
                <a:latin typeface="+mj-lt"/>
              </a:rPr>
              <a:t> belirgin olarak madde kullanımından koruyucu özelliklerinin olduğu görülmektedir. Bu durumun çalışmada belirlenen riskleri taşıyan bireylerde koruyucu özelliklerinin olabilmesi bu grup gençlerde etkin çalışmaların yapılmasını gerektirmektedir.</a:t>
            </a:r>
          </a:p>
          <a:p>
            <a:pPr>
              <a:lnSpc>
                <a:spcPct val="150000"/>
              </a:lnSpc>
            </a:pPr>
            <a:r>
              <a:rPr lang="tr-TR" sz="2000" dirty="0" smtClean="0">
                <a:latin typeface="+mj-lt"/>
              </a:rPr>
              <a:t>Üniversite öğrencilerinin </a:t>
            </a:r>
            <a:r>
              <a:rPr lang="tr-TR" sz="2000" u="sng" dirty="0" smtClean="0">
                <a:latin typeface="+mj-lt"/>
              </a:rPr>
              <a:t>sarhoş olabilecek kadar alkol kullanımından ve bahis oyunlarından korunmasının </a:t>
            </a:r>
            <a:r>
              <a:rPr lang="tr-TR" sz="2000" dirty="0" smtClean="0">
                <a:latin typeface="+mj-lt"/>
              </a:rPr>
              <a:t>koruyucu etkileri belirgin olarak görülmektedir. Burada eşlik eden diğer risk faktörleri aile gelir düzeyi, yalnız kalma, </a:t>
            </a:r>
            <a:r>
              <a:rPr lang="tr-TR" sz="2000" dirty="0" smtClean="0">
                <a:latin typeface="+mj-lt"/>
              </a:rPr>
              <a:t>arkadaş özellikleri gibi </a:t>
            </a:r>
            <a:r>
              <a:rPr lang="tr-TR" sz="2000" dirty="0" smtClean="0">
                <a:latin typeface="+mj-lt"/>
              </a:rPr>
              <a:t>faktörlerde bu durumla birleşerek madde kullanabilme düzeyini arttırmaktadır.</a:t>
            </a:r>
            <a:endParaRPr lang="tr-TR" sz="2000" dirty="0">
              <a:latin typeface="+mj-lt"/>
            </a:endParaRPr>
          </a:p>
        </p:txBody>
      </p:sp>
    </p:spTree>
    <p:extLst>
      <p:ext uri="{BB962C8B-B14F-4D97-AF65-F5344CB8AC3E}">
        <p14:creationId xmlns:p14="http://schemas.microsoft.com/office/powerpoint/2010/main" xmlns="" val="14285823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Resim" descr="Resim2-alt çizg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466" y="6443664"/>
            <a:ext cx="9144000" cy="43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txBox="1">
            <a:spLocks/>
          </p:cNvSpPr>
          <p:nvPr/>
        </p:nvSpPr>
        <p:spPr>
          <a:xfrm>
            <a:off x="1394234" y="455613"/>
            <a:ext cx="6111466" cy="5393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t>Sonuç ve Öneriler</a:t>
            </a:r>
            <a:br>
              <a:rPr lang="tr-TR" sz="3200" b="1" dirty="0"/>
            </a:br>
            <a:r>
              <a:rPr lang="tr-TR" sz="3200" b="1" dirty="0"/>
              <a:t>(Sağlık Sorunları ile ilişkili Faktörler</a:t>
            </a:r>
            <a:r>
              <a:rPr lang="tr-TR" sz="2000" b="1" dirty="0"/>
              <a:t>)</a:t>
            </a:r>
            <a:endParaRPr lang="en-US" sz="2000" b="1" dirty="0"/>
          </a:p>
        </p:txBody>
      </p:sp>
      <p:sp>
        <p:nvSpPr>
          <p:cNvPr id="7" name="2 İçerik Yer Tutucusu"/>
          <p:cNvSpPr>
            <a:spLocks noGrp="1"/>
          </p:cNvSpPr>
          <p:nvPr>
            <p:ph idx="1"/>
          </p:nvPr>
        </p:nvSpPr>
        <p:spPr>
          <a:xfrm>
            <a:off x="161925" y="1423186"/>
            <a:ext cx="8820150" cy="4525963"/>
          </a:xfrm>
        </p:spPr>
        <p:txBody>
          <a:bodyPr anchor="t">
            <a:normAutofit/>
          </a:bodyPr>
          <a:lstStyle/>
          <a:p>
            <a:pPr algn="just">
              <a:lnSpc>
                <a:spcPct val="150000"/>
              </a:lnSpc>
            </a:pPr>
            <a:r>
              <a:rPr lang="tr-TR" sz="2000" dirty="0" smtClean="0">
                <a:latin typeface="+mj-lt"/>
              </a:rPr>
              <a:t>Sağlık sorunlarının öğrencinin </a:t>
            </a:r>
            <a:r>
              <a:rPr lang="tr-TR" sz="2000" dirty="0" smtClean="0">
                <a:latin typeface="+mj-lt"/>
              </a:rPr>
              <a:t>okula </a:t>
            </a:r>
            <a:r>
              <a:rPr lang="tr-TR" sz="2000" dirty="0" smtClean="0">
                <a:latin typeface="+mj-lt"/>
              </a:rPr>
              <a:t>kayıt dönemi sırasında belirlenmesine yönelik çabalar ve </a:t>
            </a:r>
            <a:r>
              <a:rPr lang="tr-TR" sz="2000" dirty="0" err="1" smtClean="0">
                <a:latin typeface="+mj-lt"/>
              </a:rPr>
              <a:t>mediko</a:t>
            </a:r>
            <a:r>
              <a:rPr lang="tr-TR" sz="2000" dirty="0" smtClean="0">
                <a:latin typeface="+mj-lt"/>
              </a:rPr>
              <a:t> aracılığı ile olan izlemlerde bu guruba yönelik sosyal etkinlik ve eğitim desteklerinin sürdürülmesinin koruyucu özellik göstereceği görülmektedir. </a:t>
            </a:r>
          </a:p>
          <a:p>
            <a:pPr algn="just">
              <a:lnSpc>
                <a:spcPct val="150000"/>
              </a:lnSpc>
            </a:pPr>
            <a:r>
              <a:rPr lang="tr-TR" sz="2000" dirty="0" smtClean="0">
                <a:latin typeface="+mj-lt"/>
              </a:rPr>
              <a:t>Burada </a:t>
            </a:r>
            <a:r>
              <a:rPr lang="tr-TR" sz="2000" u="sng" dirty="0" smtClean="0">
                <a:latin typeface="+mj-lt"/>
              </a:rPr>
              <a:t>dikkat eksikliği, karaciğer sorunları ve depresyon </a:t>
            </a:r>
            <a:r>
              <a:rPr lang="tr-TR" sz="2000" dirty="0" smtClean="0">
                <a:latin typeface="+mj-lt"/>
              </a:rPr>
              <a:t>ön planda olmaktadır ve bu grup olgularla yapılacak eğitim çalışmaları olasılıkla ders başarısını arttırarak sağlık sorunu nedeniyle oluşan olumsuzluklarla baş edebilmelerini sağlayacaktır.</a:t>
            </a:r>
          </a:p>
          <a:p>
            <a:pPr algn="just">
              <a:lnSpc>
                <a:spcPct val="150000"/>
              </a:lnSpc>
            </a:pPr>
            <a:r>
              <a:rPr lang="tr-TR" sz="2000" dirty="0" smtClean="0">
                <a:latin typeface="+mj-lt"/>
              </a:rPr>
              <a:t>Travma öyküsü olmasının madde kullanımı ile ilişkisi belirgin düzeyde ilişkisi olduğunda travma olgularına yönelik danışmanlık ve sağlık hizmetlerinin madde kullanım boyutunu da ele alacak şekilde uygulanması etkili olacaktır.</a:t>
            </a:r>
            <a:endParaRPr lang="tr-TR" sz="2000" dirty="0">
              <a:latin typeface="+mj-lt"/>
            </a:endParaRPr>
          </a:p>
        </p:txBody>
      </p:sp>
    </p:spTree>
    <p:extLst>
      <p:ext uri="{BB962C8B-B14F-4D97-AF65-F5344CB8AC3E}">
        <p14:creationId xmlns:p14="http://schemas.microsoft.com/office/powerpoint/2010/main" xmlns="" val="31462895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Resim" descr="Resim2-alt çizg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466" y="6443664"/>
            <a:ext cx="9144000" cy="43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txBox="1">
            <a:spLocks/>
          </p:cNvSpPr>
          <p:nvPr/>
        </p:nvSpPr>
        <p:spPr>
          <a:xfrm>
            <a:off x="1149791" y="391768"/>
            <a:ext cx="6392123" cy="5393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dirty="0"/>
              <a:t>Sonuç ve Öneriler</a:t>
            </a:r>
            <a:br>
              <a:rPr lang="tr-TR" sz="3600" b="1" dirty="0"/>
            </a:br>
            <a:r>
              <a:rPr lang="tr-TR" sz="3600" b="1" dirty="0"/>
              <a:t>(Yardım Arama ile ilişkili Faktörler)</a:t>
            </a:r>
            <a:endParaRPr lang="en-US" sz="3600" b="1" dirty="0"/>
          </a:p>
        </p:txBody>
      </p:sp>
      <p:sp>
        <p:nvSpPr>
          <p:cNvPr id="7" name="2 İçerik Yer Tutucusu"/>
          <p:cNvSpPr>
            <a:spLocks noGrp="1"/>
          </p:cNvSpPr>
          <p:nvPr>
            <p:ph idx="1"/>
          </p:nvPr>
        </p:nvSpPr>
        <p:spPr>
          <a:xfrm>
            <a:off x="210493" y="1339913"/>
            <a:ext cx="6181253" cy="5023164"/>
          </a:xfrm>
        </p:spPr>
        <p:txBody>
          <a:bodyPr anchor="t">
            <a:normAutofit lnSpcReduction="10000"/>
          </a:bodyPr>
          <a:lstStyle/>
          <a:p>
            <a:pPr algn="just">
              <a:lnSpc>
                <a:spcPct val="150000"/>
              </a:lnSpc>
            </a:pPr>
            <a:r>
              <a:rPr lang="tr-TR" sz="2000" dirty="0" smtClean="0">
                <a:latin typeface="+mj-lt"/>
              </a:rPr>
              <a:t>Okul g</a:t>
            </a:r>
            <a:r>
              <a:rPr lang="tr-TR" sz="2000" dirty="0" smtClean="0">
                <a:latin typeface="+mj-lt"/>
              </a:rPr>
              <a:t>ençliğinde </a:t>
            </a:r>
            <a:r>
              <a:rPr lang="tr-TR" sz="2000" dirty="0" smtClean="0">
                <a:latin typeface="+mj-lt"/>
              </a:rPr>
              <a:t>madde kullanımına </a:t>
            </a:r>
            <a:r>
              <a:rPr lang="tr-TR" sz="2000" dirty="0" err="1" smtClean="0">
                <a:latin typeface="+mj-lt"/>
              </a:rPr>
              <a:t>farkındalığın</a:t>
            </a:r>
            <a:r>
              <a:rPr lang="tr-TR" sz="2000" dirty="0" smtClean="0">
                <a:latin typeface="+mj-lt"/>
              </a:rPr>
              <a:t> arttırılması, </a:t>
            </a:r>
            <a:endParaRPr lang="tr-TR" sz="2000" dirty="0" smtClean="0">
              <a:latin typeface="+mj-lt"/>
            </a:endParaRPr>
          </a:p>
          <a:p>
            <a:pPr algn="just">
              <a:lnSpc>
                <a:spcPct val="150000"/>
              </a:lnSpc>
            </a:pPr>
            <a:r>
              <a:rPr lang="tr-TR" sz="2000" dirty="0" smtClean="0">
                <a:latin typeface="+mj-lt"/>
              </a:rPr>
              <a:t>Okul/bölüm </a:t>
            </a:r>
            <a:r>
              <a:rPr lang="tr-TR" sz="2000" dirty="0" smtClean="0">
                <a:latin typeface="+mj-lt"/>
              </a:rPr>
              <a:t>aidiyet duygusu da dahil olmak üzere, </a:t>
            </a:r>
            <a:endParaRPr lang="tr-TR" sz="2000" dirty="0" smtClean="0">
              <a:latin typeface="+mj-lt"/>
            </a:endParaRPr>
          </a:p>
          <a:p>
            <a:pPr algn="just">
              <a:lnSpc>
                <a:spcPct val="150000"/>
              </a:lnSpc>
            </a:pPr>
            <a:r>
              <a:rPr lang="tr-TR" sz="2000" dirty="0" smtClean="0">
                <a:latin typeface="+mj-lt"/>
              </a:rPr>
              <a:t>Gencin </a:t>
            </a:r>
            <a:r>
              <a:rPr lang="tr-TR" sz="2000" dirty="0" smtClean="0">
                <a:latin typeface="+mj-lt"/>
              </a:rPr>
              <a:t>toplumsal kimliğini güçlü tutabilecek unsurların geliştirilmesi, </a:t>
            </a:r>
            <a:endParaRPr lang="tr-TR" sz="2000" dirty="0" smtClean="0">
              <a:latin typeface="+mj-lt"/>
            </a:endParaRPr>
          </a:p>
          <a:p>
            <a:pPr algn="just">
              <a:lnSpc>
                <a:spcPct val="150000"/>
              </a:lnSpc>
            </a:pPr>
            <a:r>
              <a:rPr lang="tr-TR" sz="2000" dirty="0" smtClean="0">
                <a:latin typeface="+mj-lt"/>
              </a:rPr>
              <a:t>Okulda </a:t>
            </a:r>
            <a:r>
              <a:rPr lang="tr-TR" sz="2000" dirty="0" smtClean="0">
                <a:latin typeface="+mj-lt"/>
              </a:rPr>
              <a:t>psikolojik danışmanlık hizmetlerinin etkin bir şekilde ve özellikle risk gruplarında yapılmasının birincil koruyucu özellikleri olduğu gibi, madde deneyen olgularda madde kullanımının sürekli kullanım olmasının önlenmesinde yardımcı olmaktadır. </a:t>
            </a:r>
          </a:p>
        </p:txBody>
      </p:sp>
      <p:pic>
        <p:nvPicPr>
          <p:cNvPr id="14338" name="Picture 2" descr="Image result for help seeking"/>
          <p:cNvPicPr>
            <a:picLocks noChangeAspect="1" noChangeArrowheads="1"/>
          </p:cNvPicPr>
          <p:nvPr/>
        </p:nvPicPr>
        <p:blipFill>
          <a:blip r:embed="rId3"/>
          <a:srcRect/>
          <a:stretch>
            <a:fillRect/>
          </a:stretch>
        </p:blipFill>
        <p:spPr bwMode="auto">
          <a:xfrm>
            <a:off x="6493001" y="1593410"/>
            <a:ext cx="2478983" cy="3331675"/>
          </a:xfrm>
          <a:prstGeom prst="rect">
            <a:avLst/>
          </a:prstGeom>
          <a:noFill/>
        </p:spPr>
      </p:pic>
    </p:spTree>
    <p:extLst>
      <p:ext uri="{BB962C8B-B14F-4D97-AF65-F5344CB8AC3E}">
        <p14:creationId xmlns:p14="http://schemas.microsoft.com/office/powerpoint/2010/main" xmlns="" val="1866023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84619" y="365126"/>
            <a:ext cx="7886700" cy="1325563"/>
          </a:xfrm>
        </p:spPr>
        <p:txBody>
          <a:bodyPr/>
          <a:lstStyle/>
          <a:p>
            <a:pPr algn="ctr" eaLnBrk="1" hangingPunct="1"/>
            <a:r>
              <a:rPr lang="tr-TR" b="1" dirty="0" smtClean="0"/>
              <a:t>Bağımlılık Tedavisi</a:t>
            </a:r>
          </a:p>
        </p:txBody>
      </p:sp>
      <p:sp>
        <p:nvSpPr>
          <p:cNvPr id="8195" name="Content Placeholder 2"/>
          <p:cNvSpPr>
            <a:spLocks noGrp="1"/>
          </p:cNvSpPr>
          <p:nvPr>
            <p:ph idx="1"/>
          </p:nvPr>
        </p:nvSpPr>
        <p:spPr>
          <a:xfrm>
            <a:off x="574330" y="1590234"/>
            <a:ext cx="5093139" cy="4351338"/>
          </a:xfrm>
        </p:spPr>
        <p:txBody>
          <a:bodyPr>
            <a:normAutofit fontScale="92500"/>
          </a:bodyPr>
          <a:lstStyle/>
          <a:p>
            <a:pPr eaLnBrk="1" hangingPunct="1"/>
            <a:r>
              <a:rPr lang="tr-TR" dirty="0" smtClean="0"/>
              <a:t>Uzun sürelidir.</a:t>
            </a:r>
          </a:p>
          <a:p>
            <a:pPr eaLnBrk="1" hangingPunct="1"/>
            <a:r>
              <a:rPr lang="tr-TR" dirty="0" smtClean="0"/>
              <a:t>Sık </a:t>
            </a:r>
            <a:r>
              <a:rPr lang="tr-TR" dirty="0" err="1" smtClean="0"/>
              <a:t>nüks</a:t>
            </a:r>
            <a:r>
              <a:rPr lang="tr-TR" dirty="0" smtClean="0"/>
              <a:t> ve yoksunluk dönemleri içerir</a:t>
            </a:r>
          </a:p>
          <a:p>
            <a:pPr eaLnBrk="1" hangingPunct="1"/>
            <a:r>
              <a:rPr lang="tr-TR" dirty="0" smtClean="0"/>
              <a:t>Başarı oranları çok yüksek değildir.</a:t>
            </a:r>
          </a:p>
          <a:p>
            <a:pPr eaLnBrk="1" hangingPunct="1"/>
            <a:r>
              <a:rPr lang="tr-TR" dirty="0" smtClean="0"/>
              <a:t>Tedavi maliyeti bağımlı ve ailesi için ekonomik sorun oluşturabilecek düzeydedir. </a:t>
            </a:r>
          </a:p>
          <a:p>
            <a:pPr eaLnBrk="1" hangingPunct="1"/>
            <a:r>
              <a:rPr lang="tr-TR" dirty="0" smtClean="0"/>
              <a:t>Sosyal, ekonomik, sağlık, aile ve iş/akademik kayıplar tedavi başarısını olumsuz düzeyde etkiler.</a:t>
            </a:r>
          </a:p>
        </p:txBody>
      </p:sp>
      <p:pic>
        <p:nvPicPr>
          <p:cNvPr id="77826" name="Picture 2" descr="Image result for amatem"/>
          <p:cNvPicPr>
            <a:picLocks noChangeAspect="1" noChangeArrowheads="1"/>
          </p:cNvPicPr>
          <p:nvPr/>
        </p:nvPicPr>
        <p:blipFill>
          <a:blip r:embed="rId2"/>
          <a:srcRect/>
          <a:stretch>
            <a:fillRect/>
          </a:stretch>
        </p:blipFill>
        <p:spPr bwMode="auto">
          <a:xfrm>
            <a:off x="5830429" y="1926533"/>
            <a:ext cx="3204929" cy="3381375"/>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a:bodyPr>
          <a:lstStyle/>
          <a:p>
            <a:pPr algn="ctr" eaLnBrk="1" hangingPunct="1"/>
            <a:r>
              <a:rPr lang="tr-TR" b="1" dirty="0" smtClean="0"/>
              <a:t>Bağımlılıkta Önleyici Yaklaşımlar </a:t>
            </a:r>
            <a:r>
              <a:rPr lang="tr-TR" b="1" dirty="0" err="1" smtClean="0"/>
              <a:t>Önplanda</a:t>
            </a:r>
            <a:r>
              <a:rPr lang="tr-TR" b="1" dirty="0" smtClean="0"/>
              <a:t> Tutulmalıdır.</a:t>
            </a:r>
            <a:endParaRPr lang="tr-TR" b="1" dirty="0" smtClean="0"/>
          </a:p>
        </p:txBody>
      </p:sp>
      <p:sp>
        <p:nvSpPr>
          <p:cNvPr id="10243" name="Content Placeholder 2"/>
          <p:cNvSpPr>
            <a:spLocks noGrp="1"/>
          </p:cNvSpPr>
          <p:nvPr>
            <p:ph idx="1"/>
          </p:nvPr>
        </p:nvSpPr>
        <p:spPr>
          <a:xfrm>
            <a:off x="334978" y="1825625"/>
            <a:ext cx="6056769" cy="4351338"/>
          </a:xfrm>
        </p:spPr>
        <p:txBody>
          <a:bodyPr/>
          <a:lstStyle/>
          <a:p>
            <a:pPr eaLnBrk="1" hangingPunct="1"/>
            <a:r>
              <a:rPr lang="tr-TR" dirty="0" smtClean="0"/>
              <a:t>Geleneksel olarak 3 tiptir.</a:t>
            </a:r>
          </a:p>
          <a:p>
            <a:pPr lvl="1" eaLnBrk="1" hangingPunct="1"/>
            <a:r>
              <a:rPr lang="tr-TR" b="1" dirty="0" smtClean="0"/>
              <a:t>Birincil Korunma: </a:t>
            </a:r>
            <a:r>
              <a:rPr lang="tr-TR" dirty="0" smtClean="0"/>
              <a:t>Sorunun oluşmadan önce </a:t>
            </a:r>
            <a:r>
              <a:rPr lang="tr-TR" dirty="0" smtClean="0"/>
              <a:t>önlenmesidir</a:t>
            </a:r>
            <a:r>
              <a:rPr lang="tr-TR" dirty="0" smtClean="0"/>
              <a:t>. </a:t>
            </a:r>
          </a:p>
          <a:p>
            <a:pPr lvl="1" eaLnBrk="1" hangingPunct="1"/>
            <a:r>
              <a:rPr lang="tr-TR" b="1" dirty="0" smtClean="0"/>
              <a:t>İkincil Korunma: </a:t>
            </a:r>
            <a:r>
              <a:rPr lang="tr-TR" dirty="0" smtClean="0"/>
              <a:t>Yüksek riskli gruplara yönelik çalışmalar yapmak, erken görüşmeler ile sorunun önlenmesine çalışmak. </a:t>
            </a:r>
          </a:p>
          <a:p>
            <a:pPr lvl="1" eaLnBrk="1" hangingPunct="1"/>
            <a:r>
              <a:rPr lang="tr-TR" b="1" dirty="0" smtClean="0"/>
              <a:t>Tersiyer Korunma: </a:t>
            </a:r>
            <a:r>
              <a:rPr lang="tr-TR" dirty="0" smtClean="0"/>
              <a:t>Madde kullanım sorunu olan kişilere yönelik çalışmalardır. Bireyde ve </a:t>
            </a:r>
            <a:r>
              <a:rPr lang="tr-TR" dirty="0" smtClean="0"/>
              <a:t>toplumda </a:t>
            </a:r>
            <a:r>
              <a:rPr lang="tr-TR" dirty="0" smtClean="0"/>
              <a:t>zarar azaltmaya yönelik çalışmaları içerir</a:t>
            </a:r>
            <a:r>
              <a:rPr lang="tr-TR" dirty="0" smtClean="0"/>
              <a:t>. </a:t>
            </a:r>
            <a:endParaRPr lang="tr-TR" dirty="0" smtClean="0"/>
          </a:p>
        </p:txBody>
      </p:sp>
      <p:pic>
        <p:nvPicPr>
          <p:cNvPr id="75778" name="Picture 2" descr="Image result for tbm yeşilay"/>
          <p:cNvPicPr>
            <a:picLocks noChangeAspect="1" noChangeArrowheads="1"/>
          </p:cNvPicPr>
          <p:nvPr/>
        </p:nvPicPr>
        <p:blipFill>
          <a:blip r:embed="rId2"/>
          <a:srcRect/>
          <a:stretch>
            <a:fillRect/>
          </a:stretch>
        </p:blipFill>
        <p:spPr bwMode="auto">
          <a:xfrm>
            <a:off x="6306587" y="1701690"/>
            <a:ext cx="2837413" cy="1467022"/>
          </a:xfrm>
          <a:prstGeom prst="rect">
            <a:avLst/>
          </a:prstGeom>
          <a:noFill/>
        </p:spPr>
      </p:pic>
      <p:pic>
        <p:nvPicPr>
          <p:cNvPr id="75780" name="Picture 4" descr="Related image"/>
          <p:cNvPicPr>
            <a:picLocks noChangeAspect="1" noChangeArrowheads="1"/>
          </p:cNvPicPr>
          <p:nvPr/>
        </p:nvPicPr>
        <p:blipFill>
          <a:blip r:embed="rId3"/>
          <a:srcRect/>
          <a:stretch>
            <a:fillRect/>
          </a:stretch>
        </p:blipFill>
        <p:spPr bwMode="auto">
          <a:xfrm>
            <a:off x="6275718" y="3143863"/>
            <a:ext cx="2619375" cy="1619251"/>
          </a:xfrm>
          <a:prstGeom prst="rect">
            <a:avLst/>
          </a:prstGeom>
          <a:noFill/>
        </p:spPr>
      </p:pic>
      <p:pic>
        <p:nvPicPr>
          <p:cNvPr id="75782" name="Picture 6" descr="Related image"/>
          <p:cNvPicPr>
            <a:picLocks noChangeAspect="1" noChangeArrowheads="1"/>
          </p:cNvPicPr>
          <p:nvPr/>
        </p:nvPicPr>
        <p:blipFill>
          <a:blip r:embed="rId4"/>
          <a:srcRect/>
          <a:stretch>
            <a:fillRect/>
          </a:stretch>
        </p:blipFill>
        <p:spPr bwMode="auto">
          <a:xfrm>
            <a:off x="6446067" y="4757596"/>
            <a:ext cx="2697933" cy="9525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20190422_172049 (1).jp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eaLnBrk="1" hangingPunct="1"/>
            <a:r>
              <a:rPr lang="tr-TR" altLang="tr-TR" dirty="0" smtClean="0"/>
              <a:t>Madde Kullanım </a:t>
            </a:r>
            <a:r>
              <a:rPr lang="tr-TR" altLang="tr-TR" dirty="0" smtClean="0"/>
              <a:t>Biçimleri</a:t>
            </a:r>
          </a:p>
        </p:txBody>
      </p:sp>
      <p:sp>
        <p:nvSpPr>
          <p:cNvPr id="20483" name="Rectangle 3"/>
          <p:cNvSpPr>
            <a:spLocks noGrp="1" noChangeArrowheads="1"/>
          </p:cNvSpPr>
          <p:nvPr>
            <p:ph type="body" idx="1"/>
          </p:nvPr>
        </p:nvSpPr>
        <p:spPr>
          <a:xfrm>
            <a:off x="930302" y="1643063"/>
            <a:ext cx="7561847" cy="4525962"/>
          </a:xfrm>
        </p:spPr>
        <p:txBody>
          <a:bodyPr>
            <a:normAutofit lnSpcReduction="10000"/>
          </a:bodyPr>
          <a:lstStyle/>
          <a:p>
            <a:r>
              <a:rPr lang="tr-TR" altLang="tr-TR" dirty="0" smtClean="0"/>
              <a:t>Madde kullanımı </a:t>
            </a:r>
            <a:r>
              <a:rPr lang="tr-TR" altLang="tr-TR" sz="2000" dirty="0" smtClean="0"/>
              <a:t>(</a:t>
            </a:r>
            <a:r>
              <a:rPr lang="tr-TR" altLang="tr-TR" sz="2000" dirty="0" err="1" smtClean="0"/>
              <a:t>Substance</a:t>
            </a:r>
            <a:r>
              <a:rPr lang="tr-TR" altLang="tr-TR" sz="2000" dirty="0" smtClean="0"/>
              <a:t> </a:t>
            </a:r>
            <a:r>
              <a:rPr lang="tr-TR" altLang="tr-TR" sz="2000" dirty="0" err="1" smtClean="0"/>
              <a:t>Use</a:t>
            </a:r>
            <a:r>
              <a:rPr lang="tr-TR" altLang="tr-TR" sz="2000" dirty="0" smtClean="0"/>
              <a:t>)</a:t>
            </a:r>
          </a:p>
          <a:p>
            <a:r>
              <a:rPr lang="tr-TR" altLang="tr-TR" dirty="0" smtClean="0"/>
              <a:t>Sosyal </a:t>
            </a:r>
            <a:r>
              <a:rPr lang="tr-TR" altLang="tr-TR" dirty="0" smtClean="0"/>
              <a:t>kullanım </a:t>
            </a:r>
            <a:r>
              <a:rPr lang="tr-TR" altLang="tr-TR" sz="2000" dirty="0" smtClean="0"/>
              <a:t>(</a:t>
            </a:r>
            <a:r>
              <a:rPr lang="tr-TR" altLang="tr-TR" sz="2000" dirty="0" err="1" smtClean="0"/>
              <a:t>S</a:t>
            </a:r>
            <a:r>
              <a:rPr lang="tr-TR" altLang="tr-TR" sz="2000" dirty="0" err="1" smtClean="0"/>
              <a:t>ocial</a:t>
            </a:r>
            <a:r>
              <a:rPr lang="tr-TR" altLang="tr-TR" sz="2000" dirty="0" smtClean="0"/>
              <a:t> </a:t>
            </a:r>
            <a:r>
              <a:rPr lang="tr-TR" altLang="tr-TR" sz="2000" dirty="0" err="1" smtClean="0"/>
              <a:t>Use</a:t>
            </a:r>
            <a:r>
              <a:rPr lang="tr-TR" altLang="tr-TR" sz="2000" dirty="0" smtClean="0"/>
              <a:t>)</a:t>
            </a:r>
          </a:p>
          <a:p>
            <a:pPr eaLnBrk="1" hangingPunct="1"/>
            <a:r>
              <a:rPr lang="tr-TR" altLang="tr-TR" dirty="0" smtClean="0"/>
              <a:t>Üretkenlik için kullanım </a:t>
            </a:r>
            <a:r>
              <a:rPr lang="tr-TR" altLang="tr-TR" sz="2000" dirty="0" smtClean="0"/>
              <a:t>(</a:t>
            </a:r>
            <a:r>
              <a:rPr lang="tr-TR" altLang="tr-TR" sz="2000" dirty="0" err="1" smtClean="0"/>
              <a:t>Recreational</a:t>
            </a:r>
            <a:r>
              <a:rPr lang="tr-TR" altLang="tr-TR" sz="2000" dirty="0" smtClean="0"/>
              <a:t> </a:t>
            </a:r>
            <a:r>
              <a:rPr lang="tr-TR" altLang="tr-TR" sz="2000" dirty="0" err="1" smtClean="0"/>
              <a:t>Use</a:t>
            </a:r>
            <a:r>
              <a:rPr lang="tr-TR" altLang="tr-TR" sz="2000" dirty="0" smtClean="0"/>
              <a:t>)</a:t>
            </a:r>
          </a:p>
          <a:p>
            <a:r>
              <a:rPr lang="tr-TR" altLang="tr-TR" dirty="0" smtClean="0"/>
              <a:t>Ri</a:t>
            </a:r>
            <a:r>
              <a:rPr lang="tr-TR" altLang="tr-TR" dirty="0" smtClean="0"/>
              <a:t>s</a:t>
            </a:r>
            <a:r>
              <a:rPr lang="tr-TR" altLang="tr-TR" dirty="0" smtClean="0"/>
              <a:t>k </a:t>
            </a:r>
            <a:r>
              <a:rPr lang="tr-TR" altLang="tr-TR" dirty="0" smtClean="0"/>
              <a:t>alan kullanım </a:t>
            </a:r>
            <a:r>
              <a:rPr lang="tr-TR" altLang="tr-TR" sz="2000" dirty="0" smtClean="0"/>
              <a:t>(</a:t>
            </a:r>
            <a:r>
              <a:rPr lang="tr-TR" altLang="tr-TR" sz="2000" dirty="0" err="1" smtClean="0"/>
              <a:t>Hazardous</a:t>
            </a:r>
            <a:r>
              <a:rPr lang="tr-TR" altLang="tr-TR" sz="2000" dirty="0" smtClean="0"/>
              <a:t> </a:t>
            </a:r>
            <a:r>
              <a:rPr lang="tr-TR" altLang="tr-TR" sz="2000" dirty="0" err="1" smtClean="0"/>
              <a:t>U</a:t>
            </a:r>
            <a:r>
              <a:rPr lang="tr-TR" altLang="tr-TR" sz="2000" dirty="0" err="1" smtClean="0"/>
              <a:t>s</a:t>
            </a:r>
            <a:r>
              <a:rPr lang="tr-TR" altLang="tr-TR" sz="2000" dirty="0" err="1" smtClean="0"/>
              <a:t>e</a:t>
            </a:r>
            <a:r>
              <a:rPr lang="tr-TR" altLang="tr-TR" sz="2000" dirty="0" smtClean="0"/>
              <a:t>)</a:t>
            </a:r>
          </a:p>
          <a:p>
            <a:pPr eaLnBrk="1" hangingPunct="1"/>
            <a:r>
              <a:rPr lang="tr-TR" altLang="tr-TR" dirty="0" smtClean="0"/>
              <a:t>Zararlı kullanım </a:t>
            </a:r>
            <a:r>
              <a:rPr lang="tr-TR" altLang="tr-TR" sz="1800" dirty="0" smtClean="0"/>
              <a:t>(</a:t>
            </a:r>
            <a:r>
              <a:rPr lang="tr-TR" altLang="tr-TR" sz="1800" dirty="0" err="1" smtClean="0"/>
              <a:t>Harmful</a:t>
            </a:r>
            <a:r>
              <a:rPr lang="tr-TR" altLang="tr-TR" sz="1800" dirty="0" smtClean="0"/>
              <a:t> </a:t>
            </a:r>
            <a:r>
              <a:rPr lang="tr-TR" altLang="tr-TR" sz="1800" dirty="0" err="1" smtClean="0"/>
              <a:t>Use</a:t>
            </a:r>
            <a:r>
              <a:rPr lang="tr-TR" altLang="tr-TR" sz="1800" dirty="0" smtClean="0"/>
              <a:t>)</a:t>
            </a:r>
          </a:p>
          <a:p>
            <a:pPr eaLnBrk="1" hangingPunct="1"/>
            <a:r>
              <a:rPr lang="tr-TR" altLang="tr-TR" dirty="0" smtClean="0"/>
              <a:t>Dönemler halinde Kullanım </a:t>
            </a:r>
            <a:r>
              <a:rPr lang="tr-TR" altLang="tr-TR" sz="2000" dirty="0" smtClean="0"/>
              <a:t>(</a:t>
            </a:r>
            <a:r>
              <a:rPr lang="tr-TR" altLang="tr-TR" sz="2000" dirty="0" err="1" smtClean="0"/>
              <a:t>Periodic</a:t>
            </a:r>
            <a:r>
              <a:rPr lang="tr-TR" altLang="tr-TR" sz="2000" dirty="0" smtClean="0"/>
              <a:t> </a:t>
            </a:r>
            <a:r>
              <a:rPr lang="tr-TR" altLang="tr-TR" sz="2000" dirty="0" err="1" smtClean="0"/>
              <a:t>Use</a:t>
            </a:r>
            <a:r>
              <a:rPr lang="tr-TR" altLang="tr-TR" sz="2000" dirty="0" smtClean="0"/>
              <a:t>)</a:t>
            </a:r>
          </a:p>
          <a:p>
            <a:pPr eaLnBrk="1" hangingPunct="1"/>
            <a:r>
              <a:rPr lang="tr-TR" altLang="tr-TR" dirty="0" smtClean="0"/>
              <a:t>Kötüye kullanım </a:t>
            </a:r>
            <a:r>
              <a:rPr lang="tr-TR" altLang="tr-TR" sz="2000" dirty="0" smtClean="0"/>
              <a:t>(</a:t>
            </a:r>
            <a:r>
              <a:rPr lang="tr-TR" altLang="tr-TR" sz="2000" dirty="0" err="1" smtClean="0"/>
              <a:t>Abuse</a:t>
            </a:r>
            <a:r>
              <a:rPr lang="tr-TR" altLang="tr-TR" sz="2000" dirty="0" smtClean="0"/>
              <a:t>)</a:t>
            </a:r>
          </a:p>
          <a:p>
            <a:pPr eaLnBrk="1" hangingPunct="1"/>
            <a:r>
              <a:rPr lang="tr-TR" altLang="tr-TR" dirty="0" smtClean="0"/>
              <a:t>Bağımlılık </a:t>
            </a:r>
            <a:r>
              <a:rPr lang="tr-TR" altLang="tr-TR" sz="2000" dirty="0" smtClean="0"/>
              <a:t>(</a:t>
            </a:r>
            <a:r>
              <a:rPr lang="tr-TR" altLang="tr-TR" sz="2000" dirty="0" err="1" smtClean="0"/>
              <a:t>Dependence</a:t>
            </a:r>
            <a:r>
              <a:rPr lang="tr-TR" altLang="tr-TR" sz="2000" dirty="0" smtClean="0"/>
              <a:t>)</a:t>
            </a:r>
          </a:p>
          <a:p>
            <a:pPr eaLnBrk="1" hangingPunct="1"/>
            <a:r>
              <a:rPr lang="tr-TR" altLang="tr-TR" dirty="0" smtClean="0"/>
              <a:t>Madde Kullanım Bozukluğu (</a:t>
            </a:r>
            <a:r>
              <a:rPr lang="tr-TR" altLang="tr-TR" sz="2000" dirty="0" err="1" smtClean="0"/>
              <a:t>Use</a:t>
            </a:r>
            <a:r>
              <a:rPr lang="tr-TR" altLang="tr-TR" sz="2000" dirty="0" smtClean="0"/>
              <a:t> </a:t>
            </a:r>
            <a:r>
              <a:rPr lang="tr-TR" altLang="tr-TR" sz="2000" dirty="0" err="1" smtClean="0"/>
              <a:t>disorder</a:t>
            </a:r>
            <a:r>
              <a:rPr lang="tr-TR" altLang="tr-TR" sz="2000" dirty="0" smtClean="0"/>
              <a:t>)</a:t>
            </a:r>
          </a:p>
          <a:p>
            <a:pPr eaLnBrk="1" hangingPunct="1"/>
            <a:endParaRPr lang="tr-TR" altLang="tr-TR" sz="2000" dirty="0" smtClean="0"/>
          </a:p>
          <a:p>
            <a:pPr eaLnBrk="1" hangingPunct="1"/>
            <a:endParaRPr lang="tr-TR" altLang="tr-TR"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65538" name="Picture 2"/>
          <p:cNvPicPr>
            <a:picLocks noChangeAspect="1" noChangeArrowheads="1"/>
          </p:cNvPicPr>
          <p:nvPr/>
        </p:nvPicPr>
        <p:blipFill>
          <a:blip r:embed="rId2"/>
          <a:srcRect/>
          <a:stretch>
            <a:fillRect/>
          </a:stretch>
        </p:blipFill>
        <p:spPr bwMode="auto">
          <a:xfrm>
            <a:off x="0" y="0"/>
            <a:ext cx="9144000" cy="6858001"/>
          </a:xfrm>
          <a:prstGeom prst="rect">
            <a:avLst/>
          </a:prstGeom>
          <a:noFill/>
          <a:ln w="9525">
            <a:noFill/>
            <a:miter lim="800000"/>
            <a:headEnd/>
            <a:tailEnd/>
          </a:ln>
          <a:effectLst/>
        </p:spPr>
      </p:pic>
      <p:sp>
        <p:nvSpPr>
          <p:cNvPr id="5" name="4 Metin kutusu"/>
          <p:cNvSpPr txBox="1"/>
          <p:nvPr/>
        </p:nvSpPr>
        <p:spPr>
          <a:xfrm>
            <a:off x="174929" y="1304013"/>
            <a:ext cx="1097279" cy="738664"/>
          </a:xfrm>
          <a:prstGeom prst="rect">
            <a:avLst/>
          </a:prstGeom>
          <a:solidFill>
            <a:schemeClr val="accent1"/>
          </a:solidFill>
        </p:spPr>
        <p:txBody>
          <a:bodyPr wrap="square" rtlCol="0">
            <a:spAutoFit/>
          </a:bodyPr>
          <a:lstStyle/>
          <a:p>
            <a:r>
              <a:rPr lang="tr-TR" sz="1400" dirty="0" smtClean="0"/>
              <a:t>Madde Kullanımı</a:t>
            </a:r>
          </a:p>
          <a:p>
            <a:endParaRPr lang="tr-TR" sz="1400" dirty="0"/>
          </a:p>
        </p:txBody>
      </p:sp>
      <p:sp>
        <p:nvSpPr>
          <p:cNvPr id="6" name="5 Metin kutusu"/>
          <p:cNvSpPr txBox="1"/>
          <p:nvPr/>
        </p:nvSpPr>
        <p:spPr>
          <a:xfrm>
            <a:off x="176254" y="2378764"/>
            <a:ext cx="1097279" cy="738664"/>
          </a:xfrm>
          <a:prstGeom prst="rect">
            <a:avLst/>
          </a:prstGeom>
          <a:solidFill>
            <a:schemeClr val="accent1"/>
          </a:solidFill>
        </p:spPr>
        <p:txBody>
          <a:bodyPr wrap="square" rtlCol="0">
            <a:spAutoFit/>
          </a:bodyPr>
          <a:lstStyle/>
          <a:p>
            <a:r>
              <a:rPr lang="tr-TR" sz="1400" dirty="0" smtClean="0"/>
              <a:t>Aşırı İçme,</a:t>
            </a:r>
          </a:p>
          <a:p>
            <a:r>
              <a:rPr lang="tr-TR" sz="1400" dirty="0" smtClean="0"/>
              <a:t>Film </a:t>
            </a:r>
            <a:r>
              <a:rPr lang="tr-TR" sz="1400" dirty="0" err="1" smtClean="0"/>
              <a:t>Kopmaşı</a:t>
            </a:r>
            <a:endParaRPr lang="tr-TR" sz="1400" dirty="0"/>
          </a:p>
        </p:txBody>
      </p:sp>
      <p:sp>
        <p:nvSpPr>
          <p:cNvPr id="7" name="6 Metin kutusu"/>
          <p:cNvSpPr txBox="1"/>
          <p:nvPr/>
        </p:nvSpPr>
        <p:spPr>
          <a:xfrm>
            <a:off x="144449" y="5336650"/>
            <a:ext cx="1097279" cy="738664"/>
          </a:xfrm>
          <a:prstGeom prst="rect">
            <a:avLst/>
          </a:prstGeom>
          <a:solidFill>
            <a:schemeClr val="accent1"/>
          </a:solidFill>
        </p:spPr>
        <p:txBody>
          <a:bodyPr wrap="square" rtlCol="0">
            <a:spAutoFit/>
          </a:bodyPr>
          <a:lstStyle/>
          <a:p>
            <a:endParaRPr lang="tr-TR" sz="1400" dirty="0" smtClean="0"/>
          </a:p>
          <a:p>
            <a:r>
              <a:rPr lang="tr-TR" sz="1400" dirty="0" err="1" smtClean="0"/>
              <a:t>Cinşiyet</a:t>
            </a:r>
            <a:endParaRPr lang="tr-TR" sz="1400" dirty="0" smtClean="0"/>
          </a:p>
          <a:p>
            <a:endParaRPr lang="tr-TR" sz="1400" dirty="0"/>
          </a:p>
        </p:txBody>
      </p:sp>
      <p:sp>
        <p:nvSpPr>
          <p:cNvPr id="8" name="7 Metin kutusu"/>
          <p:cNvSpPr txBox="1"/>
          <p:nvPr/>
        </p:nvSpPr>
        <p:spPr>
          <a:xfrm>
            <a:off x="121920" y="4010106"/>
            <a:ext cx="1097279" cy="738664"/>
          </a:xfrm>
          <a:prstGeom prst="rect">
            <a:avLst/>
          </a:prstGeom>
          <a:solidFill>
            <a:schemeClr val="accent1"/>
          </a:solidFill>
        </p:spPr>
        <p:txBody>
          <a:bodyPr wrap="square" rtlCol="0">
            <a:spAutoFit/>
          </a:bodyPr>
          <a:lstStyle/>
          <a:p>
            <a:r>
              <a:rPr lang="tr-TR" sz="1400" dirty="0" smtClean="0"/>
              <a:t>Önceden var olan Bozukluklar</a:t>
            </a:r>
            <a:endParaRPr lang="tr-TR" sz="1400" dirty="0"/>
          </a:p>
        </p:txBody>
      </p:sp>
      <p:sp>
        <p:nvSpPr>
          <p:cNvPr id="9" name="8 Metin kutusu"/>
          <p:cNvSpPr txBox="1"/>
          <p:nvPr/>
        </p:nvSpPr>
        <p:spPr>
          <a:xfrm>
            <a:off x="1486895" y="3550255"/>
            <a:ext cx="2011678" cy="1169551"/>
          </a:xfrm>
          <a:prstGeom prst="rect">
            <a:avLst/>
          </a:prstGeom>
          <a:solidFill>
            <a:srgbClr val="A6EBEE"/>
          </a:solidFill>
          <a:ln>
            <a:noFill/>
          </a:ln>
        </p:spPr>
        <p:txBody>
          <a:bodyPr wrap="square" rtlCol="0">
            <a:spAutoFit/>
          </a:bodyPr>
          <a:lstStyle/>
          <a:p>
            <a:r>
              <a:rPr lang="tr-TR" sz="1400" b="1" dirty="0" err="1" smtClean="0"/>
              <a:t>Nörobiyolojik</a:t>
            </a:r>
            <a:r>
              <a:rPr lang="tr-TR" sz="1400" b="1" dirty="0" smtClean="0"/>
              <a:t> </a:t>
            </a:r>
            <a:r>
              <a:rPr lang="tr-TR" sz="1400" b="1" dirty="0" err="1" smtClean="0"/>
              <a:t>Şüreçler</a:t>
            </a:r>
            <a:endParaRPr lang="tr-TR" sz="1400" b="1" dirty="0" smtClean="0"/>
          </a:p>
          <a:p>
            <a:r>
              <a:rPr lang="tr-TR" sz="1400" dirty="0" err="1" smtClean="0"/>
              <a:t>İnflamaşyon</a:t>
            </a:r>
            <a:r>
              <a:rPr lang="tr-TR" sz="1400" dirty="0" smtClean="0"/>
              <a:t>  ve </a:t>
            </a:r>
            <a:r>
              <a:rPr lang="tr-TR" sz="1400" dirty="0" err="1" smtClean="0"/>
              <a:t>Toll</a:t>
            </a:r>
            <a:r>
              <a:rPr lang="tr-TR" sz="1400" dirty="0" smtClean="0"/>
              <a:t>-benzeri </a:t>
            </a:r>
            <a:r>
              <a:rPr lang="tr-TR" sz="1400" dirty="0" err="1" smtClean="0"/>
              <a:t>reşeptör</a:t>
            </a:r>
            <a:r>
              <a:rPr lang="tr-TR" sz="1400" dirty="0" smtClean="0"/>
              <a:t> ↑</a:t>
            </a:r>
          </a:p>
          <a:p>
            <a:r>
              <a:rPr lang="tr-TR" sz="1400" dirty="0" err="1" smtClean="0"/>
              <a:t>Myelin</a:t>
            </a:r>
            <a:r>
              <a:rPr lang="tr-TR" sz="1400" dirty="0" smtClean="0"/>
              <a:t> protein ve </a:t>
            </a:r>
            <a:r>
              <a:rPr lang="tr-TR" sz="1400" dirty="0" err="1" smtClean="0"/>
              <a:t>oligodendroşit</a:t>
            </a:r>
            <a:r>
              <a:rPr lang="tr-TR" sz="1400" dirty="0" smtClean="0"/>
              <a:t> ölümü ↓</a:t>
            </a:r>
            <a:endParaRPr lang="tr-TR" sz="1400" dirty="0"/>
          </a:p>
        </p:txBody>
      </p:sp>
      <p:sp>
        <p:nvSpPr>
          <p:cNvPr id="10" name="9 Metin kutusu"/>
          <p:cNvSpPr txBox="1"/>
          <p:nvPr/>
        </p:nvSpPr>
        <p:spPr>
          <a:xfrm>
            <a:off x="3635072" y="2191907"/>
            <a:ext cx="1398103" cy="954107"/>
          </a:xfrm>
          <a:prstGeom prst="rect">
            <a:avLst/>
          </a:prstGeom>
          <a:solidFill>
            <a:schemeClr val="accent3">
              <a:lumMod val="60000"/>
              <a:lumOff val="40000"/>
            </a:schemeClr>
          </a:solidFill>
          <a:ln>
            <a:noFill/>
          </a:ln>
        </p:spPr>
        <p:txBody>
          <a:bodyPr wrap="square" rtlCol="0">
            <a:spAutoFit/>
          </a:bodyPr>
          <a:lstStyle/>
          <a:p>
            <a:pPr algn="ctr"/>
            <a:r>
              <a:rPr lang="tr-TR" sz="1400" b="1" dirty="0" smtClean="0"/>
              <a:t>Özellikle </a:t>
            </a:r>
            <a:r>
              <a:rPr lang="tr-TR" sz="1400" b="1" dirty="0" err="1" smtClean="0"/>
              <a:t>Frontal</a:t>
            </a:r>
            <a:r>
              <a:rPr lang="tr-TR" sz="1400" b="1" dirty="0" smtClean="0"/>
              <a:t> Bölge Gri Madde </a:t>
            </a:r>
            <a:r>
              <a:rPr lang="tr-TR" sz="1400" b="1" dirty="0" err="1" smtClean="0"/>
              <a:t>Etkilenmeşi</a:t>
            </a:r>
            <a:endParaRPr lang="tr-TR" sz="1400" dirty="0"/>
          </a:p>
        </p:txBody>
      </p:sp>
      <p:sp>
        <p:nvSpPr>
          <p:cNvPr id="11" name="10 Metin kutusu"/>
          <p:cNvSpPr txBox="1"/>
          <p:nvPr/>
        </p:nvSpPr>
        <p:spPr>
          <a:xfrm>
            <a:off x="3961077" y="3662898"/>
            <a:ext cx="1851326" cy="1169551"/>
          </a:xfrm>
          <a:prstGeom prst="rect">
            <a:avLst/>
          </a:prstGeom>
          <a:solidFill>
            <a:schemeClr val="accent4">
              <a:lumMod val="20000"/>
              <a:lumOff val="80000"/>
            </a:schemeClr>
          </a:solidFill>
          <a:ln>
            <a:noFill/>
          </a:ln>
        </p:spPr>
        <p:txBody>
          <a:bodyPr wrap="square" rtlCol="0">
            <a:spAutoFit/>
          </a:bodyPr>
          <a:lstStyle/>
          <a:p>
            <a:pPr algn="ctr"/>
            <a:r>
              <a:rPr lang="tr-TR" sz="1400" b="1" dirty="0" smtClean="0"/>
              <a:t>Beyaz Cevher </a:t>
            </a:r>
          </a:p>
          <a:p>
            <a:pPr algn="ctr"/>
            <a:r>
              <a:rPr lang="tr-TR" sz="1400" dirty="0" smtClean="0"/>
              <a:t>Hücre dışı </a:t>
            </a:r>
            <a:r>
              <a:rPr lang="tr-TR" sz="1400" dirty="0" err="1" smtClean="0"/>
              <a:t>şıvı</a:t>
            </a:r>
            <a:r>
              <a:rPr lang="tr-TR" sz="1400" dirty="0" smtClean="0"/>
              <a:t> artışı↑</a:t>
            </a:r>
          </a:p>
          <a:p>
            <a:pPr algn="ctr"/>
            <a:r>
              <a:rPr lang="tr-TR" sz="1400" dirty="0" err="1" smtClean="0"/>
              <a:t>Myelinizaşyon</a:t>
            </a:r>
            <a:r>
              <a:rPr lang="tr-TR" sz="1400" dirty="0" smtClean="0"/>
              <a:t>,  ↓</a:t>
            </a:r>
          </a:p>
          <a:p>
            <a:pPr algn="ctr"/>
            <a:r>
              <a:rPr lang="tr-TR" sz="1400" b="1" dirty="0" smtClean="0"/>
              <a:t>Özellikle </a:t>
            </a:r>
          </a:p>
          <a:p>
            <a:pPr algn="ctr"/>
            <a:r>
              <a:rPr lang="tr-TR" sz="1400" b="1" dirty="0" err="1" smtClean="0"/>
              <a:t>Frontotemporal</a:t>
            </a:r>
            <a:endParaRPr lang="tr-TR" sz="1400" b="1" dirty="0"/>
          </a:p>
        </p:txBody>
      </p:sp>
      <p:sp>
        <p:nvSpPr>
          <p:cNvPr id="12" name="11 Metin kutusu"/>
          <p:cNvSpPr txBox="1"/>
          <p:nvPr/>
        </p:nvSpPr>
        <p:spPr>
          <a:xfrm>
            <a:off x="6101301" y="3000291"/>
            <a:ext cx="1097279" cy="738664"/>
          </a:xfrm>
          <a:prstGeom prst="rect">
            <a:avLst/>
          </a:prstGeom>
          <a:solidFill>
            <a:schemeClr val="accent1"/>
          </a:solidFill>
        </p:spPr>
        <p:txBody>
          <a:bodyPr wrap="square" rtlCol="0">
            <a:spAutoFit/>
          </a:bodyPr>
          <a:lstStyle/>
          <a:p>
            <a:pPr algn="ctr"/>
            <a:r>
              <a:rPr lang="tr-TR" sz="1400" dirty="0" smtClean="0"/>
              <a:t>Biliş ve Duygular Bozulur</a:t>
            </a:r>
            <a:endParaRPr lang="tr-TR" sz="1400" dirty="0"/>
          </a:p>
        </p:txBody>
      </p:sp>
      <p:sp>
        <p:nvSpPr>
          <p:cNvPr id="13" name="12 Metin kutusu"/>
          <p:cNvSpPr txBox="1"/>
          <p:nvPr/>
        </p:nvSpPr>
        <p:spPr>
          <a:xfrm>
            <a:off x="7405315" y="2817411"/>
            <a:ext cx="1539903" cy="1169551"/>
          </a:xfrm>
          <a:prstGeom prst="rect">
            <a:avLst/>
          </a:prstGeom>
          <a:solidFill>
            <a:schemeClr val="accent1"/>
          </a:solidFill>
        </p:spPr>
        <p:txBody>
          <a:bodyPr wrap="square" rtlCol="0">
            <a:spAutoFit/>
          </a:bodyPr>
          <a:lstStyle/>
          <a:p>
            <a:r>
              <a:rPr lang="tr-TR" sz="1400" b="1" dirty="0" smtClean="0"/>
              <a:t>Erişkinlikte</a:t>
            </a:r>
            <a:r>
              <a:rPr lang="tr-TR" sz="1400" dirty="0" smtClean="0"/>
              <a:t> ;</a:t>
            </a:r>
          </a:p>
          <a:p>
            <a:r>
              <a:rPr lang="tr-TR" sz="1400" dirty="0" smtClean="0"/>
              <a:t>Madde Kullanımı</a:t>
            </a:r>
          </a:p>
          <a:p>
            <a:r>
              <a:rPr lang="tr-TR" sz="1400" dirty="0" smtClean="0"/>
              <a:t>Yaşam </a:t>
            </a:r>
            <a:r>
              <a:rPr lang="tr-TR" sz="1400" dirty="0" err="1" smtClean="0"/>
              <a:t>Şorunları</a:t>
            </a:r>
            <a:endParaRPr lang="tr-TR" sz="1400" dirty="0" smtClean="0"/>
          </a:p>
          <a:p>
            <a:r>
              <a:rPr lang="tr-TR" sz="1400" dirty="0" err="1" smtClean="0"/>
              <a:t>Ruhşal</a:t>
            </a:r>
            <a:r>
              <a:rPr lang="tr-TR" sz="1400" dirty="0" smtClean="0"/>
              <a:t> Bozukluklar artar</a:t>
            </a:r>
            <a:endParaRPr lang="tr-TR" sz="1400" dirty="0"/>
          </a:p>
        </p:txBody>
      </p:sp>
      <p:sp>
        <p:nvSpPr>
          <p:cNvPr id="14" name="13 Metin kutusu"/>
          <p:cNvSpPr txBox="1"/>
          <p:nvPr/>
        </p:nvSpPr>
        <p:spPr>
          <a:xfrm>
            <a:off x="596347" y="0"/>
            <a:ext cx="7410616" cy="646331"/>
          </a:xfrm>
          <a:prstGeom prst="rect">
            <a:avLst/>
          </a:prstGeom>
          <a:solidFill>
            <a:schemeClr val="accent1"/>
          </a:solidFill>
        </p:spPr>
        <p:txBody>
          <a:bodyPr wrap="square" rtlCol="0">
            <a:spAutoFit/>
          </a:bodyPr>
          <a:lstStyle/>
          <a:p>
            <a:pPr algn="ctr"/>
            <a:r>
              <a:rPr lang="tr-TR" sz="3600" dirty="0" smtClean="0"/>
              <a:t>Gençlikte Madde Kullanımı ve Beyin</a:t>
            </a:r>
            <a:endParaRPr lang="tr-TR" sz="3600" dirty="0"/>
          </a:p>
        </p:txBody>
      </p:sp>
      <p:sp>
        <p:nvSpPr>
          <p:cNvPr id="15" name="14 Metin kutusu"/>
          <p:cNvSpPr txBox="1"/>
          <p:nvPr/>
        </p:nvSpPr>
        <p:spPr>
          <a:xfrm>
            <a:off x="1319916" y="5255812"/>
            <a:ext cx="7339054" cy="954107"/>
          </a:xfrm>
          <a:prstGeom prst="rect">
            <a:avLst/>
          </a:prstGeom>
          <a:solidFill>
            <a:schemeClr val="accent1"/>
          </a:solidFill>
        </p:spPr>
        <p:txBody>
          <a:bodyPr wrap="square" rtlCol="0">
            <a:spAutoFit/>
          </a:bodyPr>
          <a:lstStyle/>
          <a:p>
            <a:pPr algn="ctr"/>
            <a:r>
              <a:rPr lang="tr-TR" sz="2800" b="1" dirty="0" smtClean="0"/>
              <a:t>Sağlıklı Gençlik Beyin Olgunlaşması (12-25 Yaşları arası)</a:t>
            </a:r>
            <a:endParaRPr lang="tr-TR"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37291" y="193110"/>
            <a:ext cx="7886700" cy="1325563"/>
          </a:xfrm>
        </p:spPr>
        <p:txBody>
          <a:bodyPr/>
          <a:lstStyle/>
          <a:p>
            <a:r>
              <a:rPr lang="tr-TR" sz="4000" b="1" dirty="0" smtClean="0"/>
              <a:t>Lise Öğrencilerinde Madde Kullanımı</a:t>
            </a:r>
            <a:endParaRPr lang="tr-TR" sz="4000" b="1" dirty="0"/>
          </a:p>
        </p:txBody>
      </p:sp>
      <p:graphicFrame>
        <p:nvGraphicFramePr>
          <p:cNvPr id="4" name="3 İçerik Yer Tutucusu"/>
          <p:cNvGraphicFramePr>
            <a:graphicFrameLocks noGrp="1"/>
          </p:cNvGraphicFramePr>
          <p:nvPr>
            <p:ph idx="1"/>
          </p:nvPr>
        </p:nvGraphicFramePr>
        <p:xfrm>
          <a:off x="166979" y="1335822"/>
          <a:ext cx="8738483" cy="5375083"/>
        </p:xfrm>
        <a:graphic>
          <a:graphicData uri="http://schemas.openxmlformats.org/drawingml/2006/table">
            <a:tbl>
              <a:tblPr/>
              <a:tblGrid>
                <a:gridCol w="2045714"/>
                <a:gridCol w="1448541"/>
                <a:gridCol w="1748076"/>
                <a:gridCol w="1748076"/>
                <a:gridCol w="1748076"/>
              </a:tblGrid>
              <a:tr h="502833">
                <a:tc rowSpan="2">
                  <a:txBody>
                    <a:bodyPr/>
                    <a:lstStyle/>
                    <a:p>
                      <a:pPr indent="0" algn="just">
                        <a:lnSpc>
                          <a:spcPct val="150000"/>
                        </a:lnSpc>
                        <a:spcBef>
                          <a:spcPts val="300"/>
                        </a:spcBef>
                        <a:spcAft>
                          <a:spcPts val="0"/>
                        </a:spcAft>
                      </a:pPr>
                      <a:r>
                        <a:rPr lang="tr-TR" sz="1600" b="1" dirty="0">
                          <a:solidFill>
                            <a:srgbClr val="000000"/>
                          </a:solidFill>
                          <a:latin typeface="Times New Roman"/>
                          <a:ea typeface="Calibri"/>
                          <a:cs typeface="Times New Roman"/>
                        </a:rPr>
                        <a:t>Madde kullanımı</a:t>
                      </a:r>
                      <a:endParaRPr lang="tr-TR" sz="1600" dirty="0">
                        <a:latin typeface="Times New Roman"/>
                        <a:ea typeface="Calibri"/>
                        <a:cs typeface="Times New Roman"/>
                      </a:endParaRPr>
                    </a:p>
                  </a:txBody>
                  <a:tcPr marL="68580" marR="68580" marT="0" marB="0" anchor="ctr">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0" algn="ctr">
                        <a:lnSpc>
                          <a:spcPct val="150000"/>
                        </a:lnSpc>
                        <a:spcBef>
                          <a:spcPts val="300"/>
                        </a:spcBef>
                        <a:spcAft>
                          <a:spcPts val="0"/>
                        </a:spcAft>
                      </a:pPr>
                      <a:r>
                        <a:rPr lang="tr-TR" sz="1600" dirty="0" err="1" smtClean="0">
                          <a:solidFill>
                            <a:srgbClr val="000000"/>
                          </a:solidFill>
                          <a:latin typeface="Times New Roman"/>
                          <a:ea typeface="Calibri"/>
                          <a:cs typeface="Times New Roman"/>
                        </a:rPr>
                        <a:t>Coşkunol</a:t>
                      </a:r>
                      <a:r>
                        <a:rPr lang="tr-TR" sz="1600" dirty="0" smtClean="0">
                          <a:solidFill>
                            <a:srgbClr val="000000"/>
                          </a:solidFill>
                          <a:latin typeface="Times New Roman"/>
                          <a:ea typeface="Calibri"/>
                          <a:cs typeface="Times New Roman"/>
                        </a:rPr>
                        <a:t> (2011)</a:t>
                      </a:r>
                      <a:endParaRPr lang="tr-TR" sz="1600" dirty="0">
                        <a:latin typeface="Times New Roman"/>
                        <a:ea typeface="Calibri"/>
                        <a:cs typeface="Times New Roman"/>
                      </a:endParaRPr>
                    </a:p>
                  </a:txBody>
                  <a:tcPr marL="68580" marR="68580" marT="0" marB="0">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indent="0" algn="ctr">
                        <a:lnSpc>
                          <a:spcPct val="150000"/>
                        </a:lnSpc>
                        <a:spcBef>
                          <a:spcPts val="300"/>
                        </a:spcBef>
                        <a:spcAft>
                          <a:spcPts val="0"/>
                        </a:spcAft>
                      </a:pPr>
                      <a:r>
                        <a:rPr lang="tr-TR" sz="1600">
                          <a:solidFill>
                            <a:srgbClr val="000000"/>
                          </a:solidFill>
                          <a:latin typeface="Times New Roman"/>
                          <a:ea typeface="Calibri"/>
                          <a:cs typeface="Times New Roman"/>
                        </a:rPr>
                        <a:t>TUBİM (2014)</a:t>
                      </a:r>
                      <a:endParaRPr lang="tr-TR" sz="1600">
                        <a:latin typeface="Times New Roman"/>
                        <a:ea typeface="Calibri"/>
                        <a:cs typeface="Times New Roman"/>
                      </a:endParaRPr>
                    </a:p>
                  </a:txBody>
                  <a:tcPr marL="68580" marR="68580" marT="0" marB="0">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145">
                <a:tc vMerge="1">
                  <a:txBody>
                    <a:bodyPr/>
                    <a:lstStyle/>
                    <a:p>
                      <a:endParaRPr lang="tr-TR"/>
                    </a:p>
                  </a:txBody>
                  <a:tcPr/>
                </a:tc>
                <a:tc>
                  <a:txBody>
                    <a:bodyPr/>
                    <a:lstStyle/>
                    <a:p>
                      <a:pPr indent="0" algn="ctr">
                        <a:lnSpc>
                          <a:spcPct val="150000"/>
                        </a:lnSpc>
                        <a:spcBef>
                          <a:spcPts val="300"/>
                        </a:spcBef>
                        <a:spcAft>
                          <a:spcPts val="0"/>
                        </a:spcAft>
                        <a:tabLst>
                          <a:tab pos="6743700" algn="l"/>
                          <a:tab pos="6858000" algn="l"/>
                        </a:tabLst>
                      </a:pPr>
                      <a:r>
                        <a:rPr lang="tr-TR" sz="1600">
                          <a:solidFill>
                            <a:srgbClr val="000000"/>
                          </a:solidFill>
                          <a:latin typeface="Times New Roman"/>
                          <a:ea typeface="Calibri"/>
                          <a:cs typeface="Times New Roman"/>
                        </a:rPr>
                        <a:t>Kadın</a:t>
                      </a:r>
                      <a:endParaRPr lang="tr-TR" sz="1600">
                        <a:latin typeface="Times New Roman"/>
                        <a:ea typeface="Calibri"/>
                        <a:cs typeface="Times New Roman"/>
                      </a:endParaRPr>
                    </a:p>
                  </a:txBody>
                  <a:tcPr marL="68580" marR="68580" marT="0" marB="0">
                    <a:lnL w="3175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300"/>
                        </a:spcBef>
                        <a:spcAft>
                          <a:spcPts val="0"/>
                        </a:spcAft>
                        <a:tabLst>
                          <a:tab pos="6743700" algn="l"/>
                          <a:tab pos="6858000" algn="l"/>
                        </a:tabLst>
                      </a:pPr>
                      <a:r>
                        <a:rPr lang="tr-TR" sz="1600">
                          <a:solidFill>
                            <a:srgbClr val="000000"/>
                          </a:solidFill>
                          <a:latin typeface="Times New Roman"/>
                          <a:ea typeface="Calibri"/>
                          <a:cs typeface="Times New Roman"/>
                        </a:rPr>
                        <a:t>Erkek</a:t>
                      </a:r>
                      <a:endParaRPr lang="tr-TR" sz="1600">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300"/>
                        </a:spcBef>
                        <a:spcAft>
                          <a:spcPts val="0"/>
                        </a:spcAft>
                        <a:tabLst>
                          <a:tab pos="6743700" algn="l"/>
                          <a:tab pos="6858000" algn="l"/>
                        </a:tabLst>
                      </a:pPr>
                      <a:r>
                        <a:rPr lang="tr-TR" sz="1600">
                          <a:solidFill>
                            <a:srgbClr val="000000"/>
                          </a:solidFill>
                          <a:latin typeface="Times New Roman"/>
                          <a:ea typeface="Calibri"/>
                          <a:cs typeface="Times New Roman"/>
                        </a:rPr>
                        <a:t>Toplam</a:t>
                      </a:r>
                      <a:endParaRPr lang="tr-TR" sz="1600">
                        <a:latin typeface="Times New Roman"/>
                        <a:ea typeface="Calibri"/>
                        <a:cs typeface="Times New Roman"/>
                      </a:endParaRPr>
                    </a:p>
                  </a:txBody>
                  <a:tcPr marL="68580" marR="68580" marT="0" marB="0">
                    <a:lnL>
                      <a:noFill/>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300"/>
                        </a:spcBef>
                        <a:spcAft>
                          <a:spcPts val="0"/>
                        </a:spcAft>
                        <a:tabLst>
                          <a:tab pos="6743700" algn="l"/>
                          <a:tab pos="6858000" algn="l"/>
                        </a:tabLst>
                      </a:pPr>
                      <a:r>
                        <a:rPr lang="tr-TR" sz="1600">
                          <a:solidFill>
                            <a:srgbClr val="000000"/>
                          </a:solidFill>
                          <a:latin typeface="Times New Roman"/>
                          <a:ea typeface="Calibri"/>
                          <a:cs typeface="Times New Roman"/>
                        </a:rPr>
                        <a:t>Toplam</a:t>
                      </a:r>
                      <a:endParaRPr lang="tr-TR" sz="1600">
                        <a:latin typeface="Times New Roman"/>
                        <a:ea typeface="Calibri"/>
                        <a:cs typeface="Times New Roman"/>
                      </a:endParaRPr>
                    </a:p>
                  </a:txBody>
                  <a:tcPr marL="68580" marR="68580" marT="0" marB="0">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145">
                <a:tc>
                  <a:txBody>
                    <a:bodyPr/>
                    <a:lstStyle/>
                    <a:p>
                      <a:pPr indent="0" algn="just">
                        <a:lnSpc>
                          <a:spcPct val="150000"/>
                        </a:lnSpc>
                        <a:spcBef>
                          <a:spcPts val="300"/>
                        </a:spcBef>
                        <a:spcAft>
                          <a:spcPts val="0"/>
                        </a:spcAft>
                      </a:pPr>
                      <a:r>
                        <a:rPr lang="tr-TR" sz="1600" b="1" dirty="0">
                          <a:solidFill>
                            <a:srgbClr val="000000"/>
                          </a:solidFill>
                          <a:latin typeface="Times New Roman"/>
                          <a:ea typeface="Calibri"/>
                          <a:cs typeface="Times New Roman"/>
                        </a:rPr>
                        <a:t>Sigara</a:t>
                      </a:r>
                      <a:endParaRPr lang="tr-TR" sz="1600" dirty="0">
                        <a:latin typeface="Times New Roman"/>
                        <a:ea typeface="Calibri"/>
                        <a:cs typeface="Times New Roman"/>
                      </a:endParaRPr>
                    </a:p>
                  </a:txBody>
                  <a:tcPr marL="68580" marR="68580" marT="0" marB="0" anchor="ctr">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300"/>
                        </a:spcBef>
                        <a:spcAft>
                          <a:spcPts val="0"/>
                        </a:spcAft>
                      </a:pPr>
                      <a:r>
                        <a:rPr lang="tr-TR" sz="1600">
                          <a:solidFill>
                            <a:srgbClr val="000000"/>
                          </a:solidFill>
                          <a:latin typeface="Times New Roman"/>
                          <a:ea typeface="Calibri"/>
                          <a:cs typeface="Times New Roman"/>
                        </a:rPr>
                        <a:t>27,4</a:t>
                      </a:r>
                      <a:endParaRPr lang="tr-TR" sz="1600">
                        <a:latin typeface="Times New Roman"/>
                        <a:ea typeface="Calibri"/>
                        <a:cs typeface="Times New Roman"/>
                      </a:endParaRPr>
                    </a:p>
                  </a:txBody>
                  <a:tcPr marL="68580" marR="68580" marT="0" marB="0">
                    <a:lnL w="3175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300"/>
                        </a:spcBef>
                        <a:spcAft>
                          <a:spcPts val="0"/>
                        </a:spcAft>
                      </a:pPr>
                      <a:r>
                        <a:rPr lang="tr-TR" sz="1600" dirty="0">
                          <a:solidFill>
                            <a:srgbClr val="000000"/>
                          </a:solidFill>
                          <a:latin typeface="Times New Roman"/>
                          <a:ea typeface="Calibri"/>
                          <a:cs typeface="Times New Roman"/>
                        </a:rPr>
                        <a:t>32,0</a:t>
                      </a:r>
                      <a:endParaRPr lang="tr-TR" sz="1600" dirty="0">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300"/>
                        </a:spcBef>
                        <a:spcAft>
                          <a:spcPts val="0"/>
                        </a:spcAft>
                      </a:pPr>
                      <a:r>
                        <a:rPr lang="tr-TR" sz="1600">
                          <a:solidFill>
                            <a:srgbClr val="000000"/>
                          </a:solidFill>
                          <a:latin typeface="Times New Roman"/>
                          <a:ea typeface="Calibri"/>
                          <a:cs typeface="Times New Roman"/>
                        </a:rPr>
                        <a:t>29,7</a:t>
                      </a:r>
                      <a:endParaRPr lang="tr-TR" sz="1600">
                        <a:latin typeface="Times New Roman"/>
                        <a:ea typeface="Calibri"/>
                        <a:cs typeface="Times New Roman"/>
                      </a:endParaRPr>
                    </a:p>
                  </a:txBody>
                  <a:tcPr marL="68580" marR="68580" marT="0" marB="0">
                    <a:lnL>
                      <a:noFill/>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300"/>
                        </a:spcBef>
                        <a:spcAft>
                          <a:spcPts val="0"/>
                        </a:spcAft>
                      </a:pPr>
                      <a:r>
                        <a:rPr lang="tr-TR" sz="1600">
                          <a:solidFill>
                            <a:srgbClr val="000000"/>
                          </a:solidFill>
                          <a:latin typeface="Times New Roman"/>
                          <a:ea typeface="Calibri"/>
                          <a:cs typeface="Times New Roman"/>
                        </a:rPr>
                        <a:t>5,1</a:t>
                      </a:r>
                      <a:endParaRPr lang="tr-TR" sz="1600">
                        <a:latin typeface="Times New Roman"/>
                        <a:ea typeface="Calibri"/>
                        <a:cs typeface="Times New Roman"/>
                      </a:endParaRPr>
                    </a:p>
                  </a:txBody>
                  <a:tcPr marL="68580" marR="68580" marT="0" marB="0">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145">
                <a:tc>
                  <a:txBody>
                    <a:bodyPr/>
                    <a:lstStyle/>
                    <a:p>
                      <a:pPr indent="0" algn="just">
                        <a:lnSpc>
                          <a:spcPct val="150000"/>
                        </a:lnSpc>
                        <a:spcBef>
                          <a:spcPts val="300"/>
                        </a:spcBef>
                        <a:spcAft>
                          <a:spcPts val="0"/>
                        </a:spcAft>
                      </a:pPr>
                      <a:r>
                        <a:rPr lang="tr-TR" sz="1600" b="1" dirty="0">
                          <a:solidFill>
                            <a:srgbClr val="000000"/>
                          </a:solidFill>
                          <a:latin typeface="Times New Roman"/>
                          <a:ea typeface="Calibri"/>
                          <a:cs typeface="Times New Roman"/>
                        </a:rPr>
                        <a:t>Alkol</a:t>
                      </a:r>
                      <a:endParaRPr lang="tr-TR" sz="1600" dirty="0">
                        <a:latin typeface="Times New Roman"/>
                        <a:ea typeface="Calibri"/>
                        <a:cs typeface="Times New Roman"/>
                      </a:endParaRPr>
                    </a:p>
                  </a:txBody>
                  <a:tcPr marL="68580" marR="68580" marT="0" marB="0" anchor="ctr">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300"/>
                        </a:spcBef>
                        <a:spcAft>
                          <a:spcPts val="0"/>
                        </a:spcAft>
                      </a:pPr>
                      <a:r>
                        <a:rPr lang="tr-TR" sz="1600">
                          <a:solidFill>
                            <a:srgbClr val="000000"/>
                          </a:solidFill>
                          <a:latin typeface="Times New Roman"/>
                          <a:ea typeface="Calibri"/>
                          <a:cs typeface="Times New Roman"/>
                        </a:rPr>
                        <a:t>29,6</a:t>
                      </a:r>
                      <a:endParaRPr lang="tr-TR" sz="1600">
                        <a:latin typeface="Times New Roman"/>
                        <a:ea typeface="Calibri"/>
                        <a:cs typeface="Times New Roman"/>
                      </a:endParaRPr>
                    </a:p>
                  </a:txBody>
                  <a:tcPr marL="68580" marR="68580" marT="0" marB="0" anchor="ctr">
                    <a:lnL w="3175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300"/>
                        </a:spcBef>
                        <a:spcAft>
                          <a:spcPts val="0"/>
                        </a:spcAft>
                      </a:pPr>
                      <a:r>
                        <a:rPr lang="tr-TR" sz="1600" dirty="0">
                          <a:solidFill>
                            <a:srgbClr val="000000"/>
                          </a:solidFill>
                          <a:latin typeface="Times New Roman"/>
                          <a:ea typeface="Calibri"/>
                          <a:cs typeface="Times New Roman"/>
                        </a:rPr>
                        <a:t>38,3</a:t>
                      </a:r>
                      <a:endParaRPr lang="tr-TR" sz="1600" dirty="0">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300"/>
                        </a:spcBef>
                        <a:spcAft>
                          <a:spcPts val="0"/>
                        </a:spcAft>
                      </a:pPr>
                      <a:r>
                        <a:rPr lang="tr-TR" sz="1600">
                          <a:solidFill>
                            <a:srgbClr val="000000"/>
                          </a:solidFill>
                          <a:latin typeface="Times New Roman"/>
                          <a:ea typeface="Calibri"/>
                          <a:cs typeface="Times New Roman"/>
                        </a:rPr>
                        <a:t>33,9</a:t>
                      </a:r>
                      <a:endParaRPr lang="tr-TR" sz="1600">
                        <a:latin typeface="Times New Roman"/>
                        <a:ea typeface="Calibri"/>
                        <a:cs typeface="Times New Roman"/>
                      </a:endParaRPr>
                    </a:p>
                  </a:txBody>
                  <a:tcPr marL="68580" marR="68580" marT="0" marB="0" anchor="ctr">
                    <a:lnL>
                      <a:noFill/>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300"/>
                        </a:spcBef>
                        <a:spcAft>
                          <a:spcPts val="0"/>
                        </a:spcAft>
                      </a:pPr>
                      <a:r>
                        <a:rPr lang="tr-TR" sz="1600">
                          <a:solidFill>
                            <a:srgbClr val="000000"/>
                          </a:solidFill>
                          <a:latin typeface="Times New Roman"/>
                          <a:ea typeface="Calibri"/>
                          <a:cs typeface="Times New Roman"/>
                        </a:rPr>
                        <a:t>5,7</a:t>
                      </a:r>
                      <a:endParaRPr lang="tr-TR" sz="1600">
                        <a:latin typeface="Times New Roman"/>
                        <a:ea typeface="Calibri"/>
                        <a:cs typeface="Times New Roman"/>
                      </a:endParaRPr>
                    </a:p>
                  </a:txBody>
                  <a:tcPr marL="68580" marR="68580" marT="0" marB="0">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145">
                <a:tc>
                  <a:txBody>
                    <a:bodyPr/>
                    <a:lstStyle/>
                    <a:p>
                      <a:pPr indent="0" algn="just">
                        <a:lnSpc>
                          <a:spcPct val="150000"/>
                        </a:lnSpc>
                        <a:spcBef>
                          <a:spcPts val="300"/>
                        </a:spcBef>
                        <a:spcAft>
                          <a:spcPts val="0"/>
                        </a:spcAft>
                      </a:pPr>
                      <a:r>
                        <a:rPr lang="tr-TR" sz="1600" b="1" dirty="0">
                          <a:solidFill>
                            <a:srgbClr val="000000"/>
                          </a:solidFill>
                          <a:latin typeface="Times New Roman"/>
                          <a:ea typeface="Calibri"/>
                          <a:cs typeface="Times New Roman"/>
                        </a:rPr>
                        <a:t>Esrar</a:t>
                      </a:r>
                      <a:endParaRPr lang="tr-TR" sz="1600" dirty="0">
                        <a:latin typeface="Times New Roman"/>
                        <a:ea typeface="Calibri"/>
                        <a:cs typeface="Times New Roman"/>
                      </a:endParaRPr>
                    </a:p>
                  </a:txBody>
                  <a:tcPr marL="68580" marR="68580" marT="0" marB="0" anchor="ctr">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300"/>
                        </a:spcBef>
                        <a:spcAft>
                          <a:spcPts val="0"/>
                        </a:spcAft>
                      </a:pPr>
                      <a:r>
                        <a:rPr lang="tr-TR" sz="1600">
                          <a:solidFill>
                            <a:srgbClr val="000000"/>
                          </a:solidFill>
                          <a:latin typeface="Times New Roman"/>
                          <a:ea typeface="Calibri"/>
                          <a:cs typeface="Times New Roman"/>
                        </a:rPr>
                        <a:t>0,7</a:t>
                      </a:r>
                      <a:endParaRPr lang="tr-TR" sz="1600">
                        <a:latin typeface="Times New Roman"/>
                        <a:ea typeface="Calibri"/>
                        <a:cs typeface="Times New Roman"/>
                      </a:endParaRPr>
                    </a:p>
                  </a:txBody>
                  <a:tcPr marL="68580" marR="68580" marT="0" marB="0" anchor="ctr">
                    <a:lnL w="3175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300"/>
                        </a:spcBef>
                        <a:spcAft>
                          <a:spcPts val="0"/>
                        </a:spcAft>
                      </a:pPr>
                      <a:r>
                        <a:rPr lang="tr-TR" sz="1600" dirty="0">
                          <a:solidFill>
                            <a:srgbClr val="000000"/>
                          </a:solidFill>
                          <a:latin typeface="Times New Roman"/>
                          <a:ea typeface="Calibri"/>
                          <a:cs typeface="Times New Roman"/>
                        </a:rPr>
                        <a:t>1,8</a:t>
                      </a:r>
                      <a:endParaRPr lang="tr-TR" sz="1600" dirty="0">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300"/>
                        </a:spcBef>
                        <a:spcAft>
                          <a:spcPts val="0"/>
                        </a:spcAft>
                      </a:pPr>
                      <a:r>
                        <a:rPr lang="tr-TR" sz="1600">
                          <a:solidFill>
                            <a:srgbClr val="000000"/>
                          </a:solidFill>
                          <a:latin typeface="Times New Roman"/>
                          <a:ea typeface="Calibri"/>
                          <a:cs typeface="Times New Roman"/>
                        </a:rPr>
                        <a:t>1,3</a:t>
                      </a:r>
                      <a:endParaRPr lang="tr-TR" sz="1600">
                        <a:latin typeface="Times New Roman"/>
                        <a:ea typeface="Calibri"/>
                        <a:cs typeface="Times New Roman"/>
                      </a:endParaRPr>
                    </a:p>
                  </a:txBody>
                  <a:tcPr marL="68580" marR="68580" marT="0" marB="0" anchor="ctr">
                    <a:lnL>
                      <a:noFill/>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300"/>
                        </a:spcBef>
                        <a:spcAft>
                          <a:spcPts val="0"/>
                        </a:spcAft>
                      </a:pPr>
                      <a:r>
                        <a:rPr lang="tr-TR" sz="1600">
                          <a:solidFill>
                            <a:srgbClr val="000000"/>
                          </a:solidFill>
                          <a:latin typeface="Times New Roman"/>
                          <a:ea typeface="Calibri"/>
                          <a:cs typeface="Times New Roman"/>
                        </a:rPr>
                        <a:t>1,2</a:t>
                      </a:r>
                      <a:endParaRPr lang="tr-TR" sz="1600">
                        <a:latin typeface="Times New Roman"/>
                        <a:ea typeface="Calibri"/>
                        <a:cs typeface="Times New Roman"/>
                      </a:endParaRPr>
                    </a:p>
                  </a:txBody>
                  <a:tcPr marL="68580" marR="68580" marT="0" marB="0">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145">
                <a:tc>
                  <a:txBody>
                    <a:bodyPr/>
                    <a:lstStyle/>
                    <a:p>
                      <a:pPr indent="0" algn="just">
                        <a:lnSpc>
                          <a:spcPct val="150000"/>
                        </a:lnSpc>
                        <a:spcBef>
                          <a:spcPts val="300"/>
                        </a:spcBef>
                        <a:spcAft>
                          <a:spcPts val="0"/>
                        </a:spcAft>
                      </a:pPr>
                      <a:r>
                        <a:rPr lang="tr-TR" sz="1600" b="1" dirty="0">
                          <a:solidFill>
                            <a:srgbClr val="000000"/>
                          </a:solidFill>
                          <a:latin typeface="Times New Roman"/>
                          <a:ea typeface="Calibri"/>
                          <a:cs typeface="Times New Roman"/>
                        </a:rPr>
                        <a:t>Uçucu</a:t>
                      </a:r>
                      <a:endParaRPr lang="tr-TR" sz="1600" dirty="0">
                        <a:latin typeface="Times New Roman"/>
                        <a:ea typeface="Calibri"/>
                        <a:cs typeface="Times New Roman"/>
                      </a:endParaRPr>
                    </a:p>
                  </a:txBody>
                  <a:tcPr marL="68580" marR="68580" marT="0" marB="0" anchor="ctr">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300"/>
                        </a:spcBef>
                        <a:spcAft>
                          <a:spcPts val="0"/>
                        </a:spcAft>
                      </a:pPr>
                      <a:r>
                        <a:rPr lang="tr-TR" sz="1600">
                          <a:solidFill>
                            <a:srgbClr val="000000"/>
                          </a:solidFill>
                          <a:latin typeface="Times New Roman"/>
                          <a:ea typeface="Calibri"/>
                          <a:cs typeface="Times New Roman"/>
                        </a:rPr>
                        <a:t>0,4</a:t>
                      </a:r>
                      <a:endParaRPr lang="tr-TR" sz="1600">
                        <a:latin typeface="Times New Roman"/>
                        <a:ea typeface="Calibri"/>
                        <a:cs typeface="Times New Roman"/>
                      </a:endParaRPr>
                    </a:p>
                  </a:txBody>
                  <a:tcPr marL="68580" marR="68580" marT="0" marB="0" anchor="ctr">
                    <a:lnL w="3175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300"/>
                        </a:spcBef>
                        <a:spcAft>
                          <a:spcPts val="0"/>
                        </a:spcAft>
                      </a:pPr>
                      <a:r>
                        <a:rPr lang="tr-TR" sz="1600" dirty="0">
                          <a:solidFill>
                            <a:srgbClr val="000000"/>
                          </a:solidFill>
                          <a:latin typeface="Times New Roman"/>
                          <a:ea typeface="Calibri"/>
                          <a:cs typeface="Times New Roman"/>
                        </a:rPr>
                        <a:t>0,8</a:t>
                      </a:r>
                      <a:endParaRPr lang="tr-TR" sz="1600" dirty="0">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300"/>
                        </a:spcBef>
                        <a:spcAft>
                          <a:spcPts val="0"/>
                        </a:spcAft>
                      </a:pPr>
                      <a:r>
                        <a:rPr lang="tr-TR" sz="1600">
                          <a:solidFill>
                            <a:srgbClr val="000000"/>
                          </a:solidFill>
                          <a:latin typeface="Times New Roman"/>
                          <a:ea typeface="Calibri"/>
                          <a:cs typeface="Times New Roman"/>
                        </a:rPr>
                        <a:t>0,6</a:t>
                      </a:r>
                      <a:endParaRPr lang="tr-TR" sz="1600">
                        <a:latin typeface="Times New Roman"/>
                        <a:ea typeface="Calibri"/>
                        <a:cs typeface="Times New Roman"/>
                      </a:endParaRPr>
                    </a:p>
                  </a:txBody>
                  <a:tcPr marL="68580" marR="68580" marT="0" marB="0" anchor="ctr">
                    <a:lnL>
                      <a:noFill/>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300"/>
                        </a:spcBef>
                        <a:spcAft>
                          <a:spcPts val="0"/>
                        </a:spcAft>
                      </a:pPr>
                      <a:r>
                        <a:rPr lang="tr-TR" sz="1600">
                          <a:solidFill>
                            <a:srgbClr val="000000"/>
                          </a:solidFill>
                          <a:latin typeface="Times New Roman"/>
                          <a:ea typeface="Calibri"/>
                          <a:cs typeface="Times New Roman"/>
                        </a:rPr>
                        <a:t>0,5</a:t>
                      </a:r>
                      <a:endParaRPr lang="tr-TR" sz="1600">
                        <a:latin typeface="Times New Roman"/>
                        <a:ea typeface="Calibri"/>
                        <a:cs typeface="Times New Roman"/>
                      </a:endParaRPr>
                    </a:p>
                  </a:txBody>
                  <a:tcPr marL="68580" marR="68580" marT="0" marB="0">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145">
                <a:tc>
                  <a:txBody>
                    <a:bodyPr/>
                    <a:lstStyle/>
                    <a:p>
                      <a:pPr indent="0" algn="just">
                        <a:lnSpc>
                          <a:spcPct val="150000"/>
                        </a:lnSpc>
                        <a:spcBef>
                          <a:spcPts val="300"/>
                        </a:spcBef>
                        <a:spcAft>
                          <a:spcPts val="0"/>
                        </a:spcAft>
                      </a:pPr>
                      <a:r>
                        <a:rPr lang="tr-TR" sz="1600" b="1">
                          <a:solidFill>
                            <a:srgbClr val="000000"/>
                          </a:solidFill>
                          <a:latin typeface="Times New Roman"/>
                          <a:ea typeface="Calibri"/>
                          <a:cs typeface="Times New Roman"/>
                        </a:rPr>
                        <a:t>Eroin</a:t>
                      </a:r>
                      <a:endParaRPr lang="tr-TR" sz="1600">
                        <a:latin typeface="Times New Roman"/>
                        <a:ea typeface="Calibri"/>
                        <a:cs typeface="Times New Roman"/>
                      </a:endParaRPr>
                    </a:p>
                  </a:txBody>
                  <a:tcPr marL="68580" marR="68580" marT="0" marB="0" anchor="ctr">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300"/>
                        </a:spcBef>
                        <a:spcAft>
                          <a:spcPts val="0"/>
                        </a:spcAft>
                      </a:pPr>
                      <a:r>
                        <a:rPr lang="tr-TR" sz="1600" dirty="0">
                          <a:solidFill>
                            <a:srgbClr val="000000"/>
                          </a:solidFill>
                          <a:latin typeface="Times New Roman"/>
                          <a:ea typeface="Calibri"/>
                          <a:cs typeface="Times New Roman"/>
                        </a:rPr>
                        <a:t>&gt;0,1</a:t>
                      </a:r>
                      <a:endParaRPr lang="tr-TR" sz="1600" dirty="0">
                        <a:latin typeface="Times New Roman"/>
                        <a:ea typeface="Calibri"/>
                        <a:cs typeface="Times New Roman"/>
                      </a:endParaRPr>
                    </a:p>
                  </a:txBody>
                  <a:tcPr marL="68580" marR="68580" marT="0" marB="0" anchor="ctr">
                    <a:lnL w="3175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300"/>
                        </a:spcBef>
                        <a:spcAft>
                          <a:spcPts val="0"/>
                        </a:spcAft>
                      </a:pPr>
                      <a:r>
                        <a:rPr lang="tr-TR" sz="1600">
                          <a:solidFill>
                            <a:srgbClr val="000000"/>
                          </a:solidFill>
                          <a:latin typeface="Times New Roman"/>
                          <a:ea typeface="Calibri"/>
                          <a:cs typeface="Times New Roman"/>
                        </a:rPr>
                        <a:t>0,2</a:t>
                      </a:r>
                      <a:endParaRPr lang="tr-TR" sz="1600">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300"/>
                        </a:spcBef>
                        <a:spcAft>
                          <a:spcPts val="0"/>
                        </a:spcAft>
                      </a:pPr>
                      <a:r>
                        <a:rPr lang="tr-TR" sz="1600" dirty="0">
                          <a:solidFill>
                            <a:srgbClr val="000000"/>
                          </a:solidFill>
                          <a:latin typeface="Times New Roman"/>
                          <a:ea typeface="Calibri"/>
                          <a:cs typeface="Times New Roman"/>
                        </a:rPr>
                        <a:t>0,1</a:t>
                      </a:r>
                      <a:endParaRPr lang="tr-TR" sz="1600" dirty="0">
                        <a:latin typeface="Times New Roman"/>
                        <a:ea typeface="Calibri"/>
                        <a:cs typeface="Times New Roman"/>
                      </a:endParaRPr>
                    </a:p>
                  </a:txBody>
                  <a:tcPr marL="68580" marR="68580" marT="0" marB="0" anchor="ctr">
                    <a:lnL>
                      <a:noFill/>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300"/>
                        </a:spcBef>
                        <a:spcAft>
                          <a:spcPts val="0"/>
                        </a:spcAft>
                      </a:pPr>
                      <a:r>
                        <a:rPr lang="tr-TR" sz="1600">
                          <a:solidFill>
                            <a:srgbClr val="000000"/>
                          </a:solidFill>
                          <a:latin typeface="Times New Roman"/>
                          <a:ea typeface="Calibri"/>
                          <a:cs typeface="Times New Roman"/>
                        </a:rPr>
                        <a:t>0,2</a:t>
                      </a:r>
                      <a:endParaRPr lang="tr-TR" sz="1600">
                        <a:latin typeface="Times New Roman"/>
                        <a:ea typeface="Calibri"/>
                        <a:cs typeface="Times New Roman"/>
                      </a:endParaRPr>
                    </a:p>
                  </a:txBody>
                  <a:tcPr marL="68580" marR="68580" marT="0" marB="0">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145">
                <a:tc>
                  <a:txBody>
                    <a:bodyPr/>
                    <a:lstStyle/>
                    <a:p>
                      <a:pPr indent="0" algn="just">
                        <a:lnSpc>
                          <a:spcPct val="150000"/>
                        </a:lnSpc>
                        <a:spcBef>
                          <a:spcPts val="300"/>
                        </a:spcBef>
                        <a:spcAft>
                          <a:spcPts val="0"/>
                        </a:spcAft>
                      </a:pPr>
                      <a:r>
                        <a:rPr lang="tr-TR" sz="1600" b="1" dirty="0">
                          <a:solidFill>
                            <a:srgbClr val="000000"/>
                          </a:solidFill>
                          <a:latin typeface="Times New Roman"/>
                          <a:ea typeface="Calibri"/>
                          <a:cs typeface="Times New Roman"/>
                        </a:rPr>
                        <a:t>LSD</a:t>
                      </a:r>
                      <a:endParaRPr lang="tr-TR" sz="1600" dirty="0">
                        <a:latin typeface="Times New Roman"/>
                        <a:ea typeface="Calibri"/>
                        <a:cs typeface="Times New Roman"/>
                      </a:endParaRPr>
                    </a:p>
                  </a:txBody>
                  <a:tcPr marL="68580" marR="68580" marT="0" marB="0" anchor="ctr">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300"/>
                        </a:spcBef>
                        <a:spcAft>
                          <a:spcPts val="0"/>
                        </a:spcAft>
                      </a:pPr>
                      <a:r>
                        <a:rPr lang="tr-TR" sz="1600" dirty="0">
                          <a:solidFill>
                            <a:srgbClr val="000000"/>
                          </a:solidFill>
                          <a:latin typeface="Times New Roman"/>
                          <a:ea typeface="Calibri"/>
                          <a:cs typeface="Times New Roman"/>
                        </a:rPr>
                        <a:t>&gt;0,1</a:t>
                      </a:r>
                      <a:endParaRPr lang="tr-TR" sz="1600" dirty="0">
                        <a:latin typeface="Times New Roman"/>
                        <a:ea typeface="Calibri"/>
                        <a:cs typeface="Times New Roman"/>
                      </a:endParaRPr>
                    </a:p>
                  </a:txBody>
                  <a:tcPr marL="68580" marR="68580" marT="0" marB="0" anchor="ctr">
                    <a:lnL w="3175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300"/>
                        </a:spcBef>
                        <a:spcAft>
                          <a:spcPts val="0"/>
                        </a:spcAft>
                      </a:pPr>
                      <a:r>
                        <a:rPr lang="tr-TR" sz="1600">
                          <a:solidFill>
                            <a:srgbClr val="000000"/>
                          </a:solidFill>
                          <a:latin typeface="Times New Roman"/>
                          <a:ea typeface="Calibri"/>
                          <a:cs typeface="Times New Roman"/>
                        </a:rPr>
                        <a:t>0,1</a:t>
                      </a:r>
                      <a:endParaRPr lang="tr-TR" sz="1600">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300"/>
                        </a:spcBef>
                        <a:spcAft>
                          <a:spcPts val="0"/>
                        </a:spcAft>
                      </a:pPr>
                      <a:r>
                        <a:rPr lang="tr-TR" sz="1600" dirty="0">
                          <a:solidFill>
                            <a:srgbClr val="000000"/>
                          </a:solidFill>
                          <a:latin typeface="Times New Roman"/>
                          <a:ea typeface="Calibri"/>
                          <a:cs typeface="Times New Roman"/>
                        </a:rPr>
                        <a:t>0,1</a:t>
                      </a:r>
                      <a:endParaRPr lang="tr-TR" sz="1600" dirty="0">
                        <a:latin typeface="Times New Roman"/>
                        <a:ea typeface="Calibri"/>
                        <a:cs typeface="Times New Roman"/>
                      </a:endParaRPr>
                    </a:p>
                  </a:txBody>
                  <a:tcPr marL="68580" marR="68580" marT="0" marB="0" anchor="ctr">
                    <a:lnL>
                      <a:noFill/>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300"/>
                        </a:spcBef>
                        <a:spcAft>
                          <a:spcPts val="0"/>
                        </a:spcAft>
                      </a:pPr>
                      <a:r>
                        <a:rPr lang="tr-TR" sz="1600">
                          <a:solidFill>
                            <a:srgbClr val="000000"/>
                          </a:solidFill>
                          <a:latin typeface="Times New Roman"/>
                          <a:ea typeface="Calibri"/>
                          <a:cs typeface="Times New Roman"/>
                        </a:rPr>
                        <a:t>&gt;0,1</a:t>
                      </a:r>
                      <a:endParaRPr lang="tr-TR" sz="1600">
                        <a:latin typeface="Times New Roman"/>
                        <a:ea typeface="Calibri"/>
                        <a:cs typeface="Times New Roman"/>
                      </a:endParaRPr>
                    </a:p>
                  </a:txBody>
                  <a:tcPr marL="68580" marR="68580" marT="0" marB="0">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145">
                <a:tc>
                  <a:txBody>
                    <a:bodyPr/>
                    <a:lstStyle/>
                    <a:p>
                      <a:pPr indent="0" algn="just">
                        <a:lnSpc>
                          <a:spcPct val="150000"/>
                        </a:lnSpc>
                        <a:spcBef>
                          <a:spcPts val="300"/>
                        </a:spcBef>
                        <a:spcAft>
                          <a:spcPts val="0"/>
                        </a:spcAft>
                      </a:pPr>
                      <a:r>
                        <a:rPr lang="tr-TR" sz="1600" b="1" dirty="0" err="1">
                          <a:solidFill>
                            <a:srgbClr val="000000"/>
                          </a:solidFill>
                          <a:latin typeface="Times New Roman"/>
                          <a:ea typeface="Calibri"/>
                          <a:cs typeface="Times New Roman"/>
                        </a:rPr>
                        <a:t>Ekstazy</a:t>
                      </a:r>
                      <a:endParaRPr lang="tr-TR" sz="1600" dirty="0">
                        <a:latin typeface="Times New Roman"/>
                        <a:ea typeface="Calibri"/>
                        <a:cs typeface="Times New Roman"/>
                      </a:endParaRPr>
                    </a:p>
                  </a:txBody>
                  <a:tcPr marL="68580" marR="68580" marT="0" marB="0" anchor="ctr">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300"/>
                        </a:spcBef>
                        <a:spcAft>
                          <a:spcPts val="0"/>
                        </a:spcAft>
                      </a:pPr>
                      <a:r>
                        <a:rPr lang="tr-TR" sz="1600" dirty="0">
                          <a:solidFill>
                            <a:srgbClr val="000000"/>
                          </a:solidFill>
                          <a:latin typeface="Times New Roman"/>
                          <a:ea typeface="Calibri"/>
                          <a:cs typeface="Times New Roman"/>
                        </a:rPr>
                        <a:t>0,4</a:t>
                      </a:r>
                      <a:endParaRPr lang="tr-TR" sz="1600" dirty="0">
                        <a:latin typeface="Times New Roman"/>
                        <a:ea typeface="Calibri"/>
                        <a:cs typeface="Times New Roman"/>
                      </a:endParaRPr>
                    </a:p>
                  </a:txBody>
                  <a:tcPr marL="68580" marR="68580" marT="0" marB="0" anchor="ctr">
                    <a:lnL w="3175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300"/>
                        </a:spcBef>
                        <a:spcAft>
                          <a:spcPts val="0"/>
                        </a:spcAft>
                      </a:pPr>
                      <a:r>
                        <a:rPr lang="tr-TR" sz="1600">
                          <a:solidFill>
                            <a:srgbClr val="000000"/>
                          </a:solidFill>
                          <a:latin typeface="Times New Roman"/>
                          <a:ea typeface="Calibri"/>
                          <a:cs typeface="Times New Roman"/>
                        </a:rPr>
                        <a:t>0,7</a:t>
                      </a:r>
                      <a:endParaRPr lang="tr-TR" sz="1600">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300"/>
                        </a:spcBef>
                        <a:spcAft>
                          <a:spcPts val="0"/>
                        </a:spcAft>
                      </a:pPr>
                      <a:r>
                        <a:rPr lang="tr-TR" sz="1600" dirty="0">
                          <a:solidFill>
                            <a:srgbClr val="000000"/>
                          </a:solidFill>
                          <a:latin typeface="Times New Roman"/>
                          <a:ea typeface="Calibri"/>
                          <a:cs typeface="Times New Roman"/>
                        </a:rPr>
                        <a:t>0,6</a:t>
                      </a:r>
                      <a:endParaRPr lang="tr-TR" sz="1600" dirty="0">
                        <a:latin typeface="Times New Roman"/>
                        <a:ea typeface="Calibri"/>
                        <a:cs typeface="Times New Roman"/>
                      </a:endParaRPr>
                    </a:p>
                  </a:txBody>
                  <a:tcPr marL="68580" marR="68580" marT="0" marB="0" anchor="ctr">
                    <a:lnL>
                      <a:noFill/>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300"/>
                        </a:spcBef>
                        <a:spcAft>
                          <a:spcPts val="0"/>
                        </a:spcAft>
                      </a:pPr>
                      <a:r>
                        <a:rPr lang="tr-TR" sz="1600">
                          <a:solidFill>
                            <a:srgbClr val="000000"/>
                          </a:solidFill>
                          <a:latin typeface="Times New Roman"/>
                          <a:ea typeface="Calibri"/>
                          <a:cs typeface="Times New Roman"/>
                        </a:rPr>
                        <a:t>-(*)</a:t>
                      </a:r>
                      <a:endParaRPr lang="tr-TR" sz="1600">
                        <a:latin typeface="Times New Roman"/>
                        <a:ea typeface="Calibri"/>
                        <a:cs typeface="Times New Roman"/>
                      </a:endParaRPr>
                    </a:p>
                  </a:txBody>
                  <a:tcPr marL="68580" marR="68580" marT="0" marB="0">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145">
                <a:tc>
                  <a:txBody>
                    <a:bodyPr/>
                    <a:lstStyle/>
                    <a:p>
                      <a:pPr indent="0" algn="just">
                        <a:lnSpc>
                          <a:spcPct val="150000"/>
                        </a:lnSpc>
                        <a:spcBef>
                          <a:spcPts val="300"/>
                        </a:spcBef>
                        <a:spcAft>
                          <a:spcPts val="0"/>
                        </a:spcAft>
                      </a:pPr>
                      <a:r>
                        <a:rPr lang="tr-TR" sz="1600" b="1" dirty="0">
                          <a:solidFill>
                            <a:srgbClr val="000000"/>
                          </a:solidFill>
                          <a:latin typeface="Times New Roman"/>
                          <a:ea typeface="Calibri"/>
                          <a:cs typeface="Times New Roman"/>
                        </a:rPr>
                        <a:t>Kokain</a:t>
                      </a:r>
                      <a:endParaRPr lang="tr-TR" sz="1600" dirty="0">
                        <a:latin typeface="Times New Roman"/>
                        <a:ea typeface="Calibri"/>
                        <a:cs typeface="Times New Roman"/>
                      </a:endParaRPr>
                    </a:p>
                  </a:txBody>
                  <a:tcPr marL="68580" marR="68580" marT="0" marB="0" anchor="ctr">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300"/>
                        </a:spcBef>
                        <a:spcAft>
                          <a:spcPts val="0"/>
                        </a:spcAft>
                      </a:pPr>
                      <a:r>
                        <a:rPr lang="tr-TR" sz="1600" dirty="0">
                          <a:solidFill>
                            <a:srgbClr val="000000"/>
                          </a:solidFill>
                          <a:latin typeface="Times New Roman"/>
                          <a:ea typeface="Calibri"/>
                          <a:cs typeface="Times New Roman"/>
                        </a:rPr>
                        <a:t>0,1</a:t>
                      </a:r>
                      <a:endParaRPr lang="tr-TR" sz="1600" dirty="0">
                        <a:latin typeface="Times New Roman"/>
                        <a:ea typeface="Calibri"/>
                        <a:cs typeface="Times New Roman"/>
                      </a:endParaRPr>
                    </a:p>
                  </a:txBody>
                  <a:tcPr marL="68580" marR="68580" marT="0" marB="0" anchor="ctr">
                    <a:lnL w="3175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300"/>
                        </a:spcBef>
                        <a:spcAft>
                          <a:spcPts val="0"/>
                        </a:spcAft>
                      </a:pPr>
                      <a:r>
                        <a:rPr lang="tr-TR" sz="1600">
                          <a:solidFill>
                            <a:srgbClr val="000000"/>
                          </a:solidFill>
                          <a:latin typeface="Times New Roman"/>
                          <a:ea typeface="Calibri"/>
                          <a:cs typeface="Times New Roman"/>
                        </a:rPr>
                        <a:t>0,1</a:t>
                      </a:r>
                      <a:endParaRPr lang="tr-TR" sz="1600">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300"/>
                        </a:spcBef>
                        <a:spcAft>
                          <a:spcPts val="0"/>
                        </a:spcAft>
                      </a:pPr>
                      <a:r>
                        <a:rPr lang="tr-TR" sz="1600" dirty="0">
                          <a:solidFill>
                            <a:srgbClr val="000000"/>
                          </a:solidFill>
                          <a:latin typeface="Times New Roman"/>
                          <a:ea typeface="Calibri"/>
                          <a:cs typeface="Times New Roman"/>
                        </a:rPr>
                        <a:t>0,1</a:t>
                      </a:r>
                      <a:endParaRPr lang="tr-TR" sz="1600" dirty="0">
                        <a:latin typeface="Times New Roman"/>
                        <a:ea typeface="Calibri"/>
                        <a:cs typeface="Times New Roman"/>
                      </a:endParaRPr>
                    </a:p>
                  </a:txBody>
                  <a:tcPr marL="68580" marR="68580" marT="0" marB="0" anchor="ctr">
                    <a:lnL>
                      <a:noFill/>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300"/>
                        </a:spcBef>
                        <a:spcAft>
                          <a:spcPts val="0"/>
                        </a:spcAft>
                      </a:pPr>
                      <a:r>
                        <a:rPr lang="tr-TR" sz="1600">
                          <a:solidFill>
                            <a:srgbClr val="000000"/>
                          </a:solidFill>
                          <a:latin typeface="Times New Roman"/>
                          <a:ea typeface="Calibri"/>
                          <a:cs typeface="Times New Roman"/>
                        </a:rPr>
                        <a:t>&gt;0,1</a:t>
                      </a:r>
                      <a:endParaRPr lang="tr-TR" sz="1600">
                        <a:latin typeface="Times New Roman"/>
                        <a:ea typeface="Calibri"/>
                        <a:cs typeface="Times New Roman"/>
                      </a:endParaRPr>
                    </a:p>
                  </a:txBody>
                  <a:tcPr marL="68580" marR="68580" marT="0" marB="0">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145">
                <a:tc>
                  <a:txBody>
                    <a:bodyPr/>
                    <a:lstStyle/>
                    <a:p>
                      <a:pPr indent="0" algn="just">
                        <a:lnSpc>
                          <a:spcPct val="150000"/>
                        </a:lnSpc>
                        <a:spcBef>
                          <a:spcPts val="300"/>
                        </a:spcBef>
                        <a:spcAft>
                          <a:spcPts val="0"/>
                        </a:spcAft>
                      </a:pPr>
                      <a:r>
                        <a:rPr lang="tr-TR" sz="1600" b="1" dirty="0">
                          <a:solidFill>
                            <a:srgbClr val="000000"/>
                          </a:solidFill>
                          <a:latin typeface="Times New Roman"/>
                          <a:ea typeface="Calibri"/>
                          <a:cs typeface="Times New Roman"/>
                        </a:rPr>
                        <a:t>Kodein</a:t>
                      </a:r>
                      <a:endParaRPr lang="tr-TR" sz="1600" dirty="0">
                        <a:latin typeface="Times New Roman"/>
                        <a:ea typeface="Calibri"/>
                        <a:cs typeface="Times New Roman"/>
                      </a:endParaRPr>
                    </a:p>
                  </a:txBody>
                  <a:tcPr marL="68580" marR="68580" marT="0" marB="0" anchor="ctr">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300"/>
                        </a:spcBef>
                        <a:spcAft>
                          <a:spcPts val="0"/>
                        </a:spcAft>
                      </a:pPr>
                      <a:r>
                        <a:rPr lang="tr-TR" sz="1600">
                          <a:solidFill>
                            <a:srgbClr val="000000"/>
                          </a:solidFill>
                          <a:latin typeface="Times New Roman"/>
                          <a:ea typeface="Calibri"/>
                          <a:cs typeface="Times New Roman"/>
                        </a:rPr>
                        <a:t>&gt;0,1</a:t>
                      </a:r>
                      <a:endParaRPr lang="tr-TR" sz="1600">
                        <a:latin typeface="Times New Roman"/>
                        <a:ea typeface="Calibri"/>
                        <a:cs typeface="Times New Roman"/>
                      </a:endParaRPr>
                    </a:p>
                  </a:txBody>
                  <a:tcPr marL="68580" marR="68580" marT="0" marB="0" anchor="ctr">
                    <a:lnL w="3175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300"/>
                        </a:spcBef>
                        <a:spcAft>
                          <a:spcPts val="0"/>
                        </a:spcAft>
                      </a:pPr>
                      <a:r>
                        <a:rPr lang="tr-TR" sz="1600" dirty="0">
                          <a:solidFill>
                            <a:srgbClr val="000000"/>
                          </a:solidFill>
                          <a:latin typeface="Times New Roman"/>
                          <a:ea typeface="Calibri"/>
                          <a:cs typeface="Times New Roman"/>
                        </a:rPr>
                        <a:t>0,3</a:t>
                      </a:r>
                      <a:endParaRPr lang="tr-TR" sz="1600" dirty="0">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300"/>
                        </a:spcBef>
                        <a:spcAft>
                          <a:spcPts val="0"/>
                        </a:spcAft>
                      </a:pPr>
                      <a:r>
                        <a:rPr lang="tr-TR" sz="1600" dirty="0">
                          <a:solidFill>
                            <a:srgbClr val="000000"/>
                          </a:solidFill>
                          <a:latin typeface="Times New Roman"/>
                          <a:ea typeface="Calibri"/>
                          <a:cs typeface="Times New Roman"/>
                        </a:rPr>
                        <a:t>0,1</a:t>
                      </a:r>
                      <a:endParaRPr lang="tr-TR" sz="1600" dirty="0">
                        <a:latin typeface="Times New Roman"/>
                        <a:ea typeface="Calibri"/>
                        <a:cs typeface="Times New Roman"/>
                      </a:endParaRPr>
                    </a:p>
                  </a:txBody>
                  <a:tcPr marL="68580" marR="68580" marT="0" marB="0" anchor="ctr">
                    <a:lnL>
                      <a:noFill/>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300"/>
                        </a:spcBef>
                        <a:spcAft>
                          <a:spcPts val="0"/>
                        </a:spcAft>
                      </a:pPr>
                      <a:r>
                        <a:rPr lang="tr-TR" sz="1600">
                          <a:solidFill>
                            <a:srgbClr val="000000"/>
                          </a:solidFill>
                          <a:latin typeface="Times New Roman"/>
                          <a:ea typeface="Calibri"/>
                          <a:cs typeface="Times New Roman"/>
                        </a:rPr>
                        <a:t>-(*)</a:t>
                      </a:r>
                      <a:endParaRPr lang="tr-TR" sz="1600">
                        <a:latin typeface="Times New Roman"/>
                        <a:ea typeface="Calibri"/>
                        <a:cs typeface="Times New Roman"/>
                      </a:endParaRPr>
                    </a:p>
                  </a:txBody>
                  <a:tcPr marL="68580" marR="68580" marT="0" marB="0">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145">
                <a:tc>
                  <a:txBody>
                    <a:bodyPr/>
                    <a:lstStyle/>
                    <a:p>
                      <a:pPr indent="0" algn="just">
                        <a:lnSpc>
                          <a:spcPct val="150000"/>
                        </a:lnSpc>
                        <a:spcBef>
                          <a:spcPts val="300"/>
                        </a:spcBef>
                        <a:spcAft>
                          <a:spcPts val="0"/>
                        </a:spcAft>
                      </a:pPr>
                      <a:r>
                        <a:rPr lang="tr-TR" sz="1600" b="1" dirty="0">
                          <a:solidFill>
                            <a:srgbClr val="000000"/>
                          </a:solidFill>
                          <a:latin typeface="Times New Roman"/>
                          <a:ea typeface="Calibri"/>
                          <a:cs typeface="Times New Roman"/>
                        </a:rPr>
                        <a:t>Sakinleştirici</a:t>
                      </a:r>
                      <a:endParaRPr lang="tr-TR" sz="1600" dirty="0">
                        <a:latin typeface="Times New Roman"/>
                        <a:ea typeface="Calibri"/>
                        <a:cs typeface="Times New Roman"/>
                      </a:endParaRPr>
                    </a:p>
                  </a:txBody>
                  <a:tcPr marL="68580" marR="68580" marT="0" marB="0" anchor="ctr">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300"/>
                        </a:spcBef>
                        <a:spcAft>
                          <a:spcPts val="0"/>
                        </a:spcAft>
                      </a:pPr>
                      <a:r>
                        <a:rPr lang="tr-TR" sz="1600">
                          <a:solidFill>
                            <a:srgbClr val="000000"/>
                          </a:solidFill>
                          <a:latin typeface="Times New Roman"/>
                          <a:ea typeface="Calibri"/>
                          <a:cs typeface="Times New Roman"/>
                        </a:rPr>
                        <a:t>1,9</a:t>
                      </a:r>
                      <a:endParaRPr lang="tr-TR" sz="1600">
                        <a:latin typeface="Times New Roman"/>
                        <a:ea typeface="Calibri"/>
                        <a:cs typeface="Times New Roman"/>
                      </a:endParaRPr>
                    </a:p>
                  </a:txBody>
                  <a:tcPr marL="68580" marR="68580" marT="0" marB="0" anchor="ctr">
                    <a:lnL w="3175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300"/>
                        </a:spcBef>
                        <a:spcAft>
                          <a:spcPts val="0"/>
                        </a:spcAft>
                      </a:pPr>
                      <a:r>
                        <a:rPr lang="tr-TR" sz="1600" dirty="0">
                          <a:solidFill>
                            <a:srgbClr val="000000"/>
                          </a:solidFill>
                          <a:latin typeface="Times New Roman"/>
                          <a:ea typeface="Calibri"/>
                          <a:cs typeface="Times New Roman"/>
                        </a:rPr>
                        <a:t>1,1</a:t>
                      </a:r>
                      <a:endParaRPr lang="tr-TR" sz="1600" dirty="0">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300"/>
                        </a:spcBef>
                        <a:spcAft>
                          <a:spcPts val="0"/>
                        </a:spcAft>
                      </a:pPr>
                      <a:r>
                        <a:rPr lang="tr-TR" sz="1600" dirty="0">
                          <a:solidFill>
                            <a:srgbClr val="000000"/>
                          </a:solidFill>
                          <a:latin typeface="Times New Roman"/>
                          <a:ea typeface="Calibri"/>
                          <a:cs typeface="Times New Roman"/>
                        </a:rPr>
                        <a:t>1,5</a:t>
                      </a:r>
                      <a:endParaRPr lang="tr-TR" sz="1600" dirty="0">
                        <a:latin typeface="Times New Roman"/>
                        <a:ea typeface="Calibri"/>
                        <a:cs typeface="Times New Roman"/>
                      </a:endParaRPr>
                    </a:p>
                  </a:txBody>
                  <a:tcPr marL="68580" marR="68580" marT="0" marB="0" anchor="ctr">
                    <a:lnL>
                      <a:noFill/>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300"/>
                        </a:spcBef>
                        <a:spcAft>
                          <a:spcPts val="0"/>
                        </a:spcAft>
                      </a:pPr>
                      <a:r>
                        <a:rPr lang="tr-TR" sz="1600" dirty="0">
                          <a:solidFill>
                            <a:srgbClr val="000000"/>
                          </a:solidFill>
                          <a:latin typeface="Times New Roman"/>
                          <a:ea typeface="Calibri"/>
                          <a:cs typeface="Times New Roman"/>
                        </a:rPr>
                        <a:t>-(*)</a:t>
                      </a:r>
                      <a:endParaRPr lang="tr-TR" sz="1600" dirty="0">
                        <a:latin typeface="Times New Roman"/>
                        <a:ea typeface="Calibri"/>
                        <a:cs typeface="Times New Roman"/>
                      </a:endParaRPr>
                    </a:p>
                  </a:txBody>
                  <a:tcPr marL="68580" marR="68580" marT="0" marB="0">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145">
                <a:tc>
                  <a:txBody>
                    <a:bodyPr/>
                    <a:lstStyle/>
                    <a:p>
                      <a:pPr indent="0" algn="just">
                        <a:lnSpc>
                          <a:spcPct val="150000"/>
                        </a:lnSpc>
                        <a:spcBef>
                          <a:spcPts val="300"/>
                        </a:spcBef>
                        <a:spcAft>
                          <a:spcPts val="0"/>
                        </a:spcAft>
                      </a:pPr>
                      <a:r>
                        <a:rPr lang="tr-TR" sz="1600" b="1">
                          <a:solidFill>
                            <a:srgbClr val="000000"/>
                          </a:solidFill>
                          <a:latin typeface="Times New Roman"/>
                          <a:ea typeface="Calibri"/>
                          <a:cs typeface="Times New Roman"/>
                        </a:rPr>
                        <a:t>Uyarıcılar</a:t>
                      </a:r>
                      <a:endParaRPr lang="tr-TR" sz="1600">
                        <a:latin typeface="Times New Roman"/>
                        <a:ea typeface="Calibri"/>
                        <a:cs typeface="Times New Roman"/>
                      </a:endParaRPr>
                    </a:p>
                  </a:txBody>
                  <a:tcPr marL="68580" marR="68580" marT="0" marB="0" anchor="ctr">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300"/>
                        </a:spcBef>
                        <a:spcAft>
                          <a:spcPts val="0"/>
                        </a:spcAft>
                      </a:pPr>
                      <a:r>
                        <a:rPr lang="tr-TR" sz="1600" dirty="0">
                          <a:solidFill>
                            <a:srgbClr val="000000"/>
                          </a:solidFill>
                          <a:latin typeface="Times New Roman"/>
                          <a:ea typeface="Calibri"/>
                          <a:cs typeface="Times New Roman"/>
                        </a:rPr>
                        <a:t>0,1</a:t>
                      </a:r>
                      <a:endParaRPr lang="tr-TR" sz="1600" dirty="0">
                        <a:latin typeface="Times New Roman"/>
                        <a:ea typeface="Calibri"/>
                        <a:cs typeface="Times New Roman"/>
                      </a:endParaRPr>
                    </a:p>
                  </a:txBody>
                  <a:tcPr marL="68580" marR="68580" marT="0" marB="0" anchor="ctr">
                    <a:lnL w="3175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300"/>
                        </a:spcBef>
                        <a:spcAft>
                          <a:spcPts val="0"/>
                        </a:spcAft>
                      </a:pPr>
                      <a:r>
                        <a:rPr lang="tr-TR" sz="1600">
                          <a:solidFill>
                            <a:srgbClr val="000000"/>
                          </a:solidFill>
                          <a:latin typeface="Times New Roman"/>
                          <a:ea typeface="Calibri"/>
                          <a:cs typeface="Times New Roman"/>
                        </a:rPr>
                        <a:t>0,5</a:t>
                      </a:r>
                      <a:endParaRPr lang="tr-TR" sz="1600">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300"/>
                        </a:spcBef>
                        <a:spcAft>
                          <a:spcPts val="0"/>
                        </a:spcAft>
                      </a:pPr>
                      <a:r>
                        <a:rPr lang="tr-TR" sz="1600" dirty="0">
                          <a:solidFill>
                            <a:srgbClr val="000000"/>
                          </a:solidFill>
                          <a:latin typeface="Times New Roman"/>
                          <a:ea typeface="Calibri"/>
                          <a:cs typeface="Times New Roman"/>
                        </a:rPr>
                        <a:t>0,3</a:t>
                      </a:r>
                      <a:endParaRPr lang="tr-TR" sz="1600" dirty="0">
                        <a:latin typeface="Times New Roman"/>
                        <a:ea typeface="Calibri"/>
                        <a:cs typeface="Times New Roman"/>
                      </a:endParaRPr>
                    </a:p>
                  </a:txBody>
                  <a:tcPr marL="68580" marR="68580" marT="0" marB="0" anchor="ctr">
                    <a:lnL>
                      <a:noFill/>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Bef>
                          <a:spcPts val="300"/>
                        </a:spcBef>
                        <a:spcAft>
                          <a:spcPts val="0"/>
                        </a:spcAft>
                      </a:pPr>
                      <a:r>
                        <a:rPr lang="tr-TR" sz="1600" dirty="0">
                          <a:solidFill>
                            <a:srgbClr val="000000"/>
                          </a:solidFill>
                          <a:latin typeface="Times New Roman"/>
                          <a:ea typeface="Calibri"/>
                          <a:cs typeface="Times New Roman"/>
                        </a:rPr>
                        <a:t>0,3</a:t>
                      </a:r>
                      <a:endParaRPr lang="tr-TR" sz="1600" dirty="0">
                        <a:latin typeface="Times New Roman"/>
                        <a:ea typeface="Calibri"/>
                        <a:cs typeface="Times New Roman"/>
                      </a:endParaRPr>
                    </a:p>
                  </a:txBody>
                  <a:tcPr marL="68580" marR="68580" marT="0" marB="0">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0510">
                <a:tc>
                  <a:txBody>
                    <a:bodyPr/>
                    <a:lstStyle/>
                    <a:p>
                      <a:pPr indent="0" algn="just">
                        <a:lnSpc>
                          <a:spcPct val="150000"/>
                        </a:lnSpc>
                        <a:spcBef>
                          <a:spcPts val="300"/>
                        </a:spcBef>
                        <a:spcAft>
                          <a:spcPts val="0"/>
                        </a:spcAft>
                      </a:pPr>
                      <a:r>
                        <a:rPr lang="tr-TR" sz="1600" b="1" dirty="0" err="1" smtClean="0">
                          <a:solidFill>
                            <a:srgbClr val="000000"/>
                          </a:solidFill>
                          <a:latin typeface="Times New Roman"/>
                          <a:ea typeface="Calibri"/>
                          <a:cs typeface="Times New Roman"/>
                        </a:rPr>
                        <a:t>Anabolik</a:t>
                      </a:r>
                      <a:r>
                        <a:rPr lang="tr-TR" sz="1600" b="1" dirty="0" smtClean="0">
                          <a:solidFill>
                            <a:srgbClr val="000000"/>
                          </a:solidFill>
                          <a:latin typeface="Times New Roman"/>
                          <a:ea typeface="Calibri"/>
                          <a:cs typeface="Times New Roman"/>
                        </a:rPr>
                        <a:t> </a:t>
                      </a:r>
                      <a:r>
                        <a:rPr lang="tr-TR" sz="1600" b="1" dirty="0" err="1" smtClean="0">
                          <a:solidFill>
                            <a:srgbClr val="000000"/>
                          </a:solidFill>
                          <a:latin typeface="Times New Roman"/>
                          <a:ea typeface="Calibri"/>
                          <a:cs typeface="Times New Roman"/>
                        </a:rPr>
                        <a:t>Steroidler</a:t>
                      </a:r>
                      <a:endParaRPr lang="tr-TR" sz="1600" dirty="0">
                        <a:latin typeface="Times New Roman"/>
                        <a:ea typeface="Calibri"/>
                        <a:cs typeface="Times New Roman"/>
                      </a:endParaRPr>
                    </a:p>
                  </a:txBody>
                  <a:tcPr marL="68580" marR="68580" marT="0" marB="0" anchor="ctr">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c>
                  <a:txBody>
                    <a:bodyPr/>
                    <a:lstStyle/>
                    <a:p>
                      <a:pPr indent="0" algn="ctr">
                        <a:lnSpc>
                          <a:spcPct val="150000"/>
                        </a:lnSpc>
                        <a:spcBef>
                          <a:spcPts val="300"/>
                        </a:spcBef>
                        <a:spcAft>
                          <a:spcPts val="0"/>
                        </a:spcAft>
                      </a:pPr>
                      <a:r>
                        <a:rPr lang="tr-TR" sz="1600" dirty="0">
                          <a:solidFill>
                            <a:srgbClr val="000000"/>
                          </a:solidFill>
                          <a:latin typeface="Times New Roman"/>
                          <a:ea typeface="Calibri"/>
                          <a:cs typeface="Times New Roman"/>
                        </a:rPr>
                        <a:t>0,5</a:t>
                      </a:r>
                      <a:endParaRPr lang="tr-TR" sz="1600" dirty="0">
                        <a:latin typeface="Times New Roman"/>
                        <a:ea typeface="Calibri"/>
                        <a:cs typeface="Times New Roman"/>
                      </a:endParaRPr>
                    </a:p>
                  </a:txBody>
                  <a:tcPr marL="68580" marR="68580" marT="0" marB="0" anchor="ctr">
                    <a:lnL w="3175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c>
                  <a:txBody>
                    <a:bodyPr/>
                    <a:lstStyle/>
                    <a:p>
                      <a:pPr indent="0" algn="ctr">
                        <a:lnSpc>
                          <a:spcPct val="150000"/>
                        </a:lnSpc>
                        <a:spcBef>
                          <a:spcPts val="300"/>
                        </a:spcBef>
                        <a:spcAft>
                          <a:spcPts val="0"/>
                        </a:spcAft>
                      </a:pPr>
                      <a:r>
                        <a:rPr lang="tr-TR" sz="1600" dirty="0">
                          <a:solidFill>
                            <a:srgbClr val="000000"/>
                          </a:solidFill>
                          <a:latin typeface="Times New Roman"/>
                          <a:ea typeface="Calibri"/>
                          <a:cs typeface="Times New Roman"/>
                        </a:rPr>
                        <a:t>1,1</a:t>
                      </a:r>
                      <a:endParaRPr lang="tr-TR" sz="1600" dirty="0">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c>
                  <a:txBody>
                    <a:bodyPr/>
                    <a:lstStyle/>
                    <a:p>
                      <a:pPr indent="0" algn="ctr">
                        <a:lnSpc>
                          <a:spcPct val="150000"/>
                        </a:lnSpc>
                        <a:spcBef>
                          <a:spcPts val="300"/>
                        </a:spcBef>
                        <a:spcAft>
                          <a:spcPts val="0"/>
                        </a:spcAft>
                      </a:pPr>
                      <a:r>
                        <a:rPr lang="tr-TR" sz="1600" dirty="0">
                          <a:solidFill>
                            <a:srgbClr val="000000"/>
                          </a:solidFill>
                          <a:latin typeface="Times New Roman"/>
                          <a:ea typeface="Calibri"/>
                          <a:cs typeface="Times New Roman"/>
                        </a:rPr>
                        <a:t>0,8</a:t>
                      </a:r>
                      <a:endParaRPr lang="tr-TR" sz="1600" dirty="0">
                        <a:latin typeface="Times New Roman"/>
                        <a:ea typeface="Calibri"/>
                        <a:cs typeface="Times New Roman"/>
                      </a:endParaRPr>
                    </a:p>
                  </a:txBody>
                  <a:tcPr marL="68580" marR="68580" marT="0" marB="0" anchor="ctr">
                    <a:lnL>
                      <a:noFill/>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c>
                  <a:txBody>
                    <a:bodyPr/>
                    <a:lstStyle/>
                    <a:p>
                      <a:pPr indent="0" algn="ctr">
                        <a:lnSpc>
                          <a:spcPct val="150000"/>
                        </a:lnSpc>
                        <a:spcBef>
                          <a:spcPts val="300"/>
                        </a:spcBef>
                        <a:spcAft>
                          <a:spcPts val="0"/>
                        </a:spcAft>
                      </a:pPr>
                      <a:r>
                        <a:rPr lang="tr-TR" sz="1600" dirty="0">
                          <a:solidFill>
                            <a:srgbClr val="000000"/>
                          </a:solidFill>
                          <a:latin typeface="Times New Roman"/>
                          <a:ea typeface="Calibri"/>
                          <a:cs typeface="Times New Roman"/>
                        </a:rPr>
                        <a:t>-(*)</a:t>
                      </a:r>
                      <a:endParaRPr lang="tr-TR" sz="1600" dirty="0">
                        <a:latin typeface="Times New Roman"/>
                        <a:ea typeface="Calibri"/>
                        <a:cs typeface="Times New Roman"/>
                      </a:endParaRPr>
                    </a:p>
                  </a:txBody>
                  <a:tcPr marL="68580" marR="68580" marT="0" marB="0">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Resim" descr="Resim2-alt çizg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466" y="6443664"/>
            <a:ext cx="9144000" cy="43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6" name="3 İçerik Yer Tutucusu"/>
          <p:cNvGraphicFramePr>
            <a:graphicFrameLocks noGrp="1"/>
          </p:cNvGraphicFramePr>
          <p:nvPr>
            <p:ph idx="1"/>
            <p:extLst>
              <p:ext uri="{D42A27DB-BD31-4B8C-83A1-F6EECF244321}">
                <p14:modId xmlns:p14="http://schemas.microsoft.com/office/powerpoint/2010/main" xmlns="" val="2759430054"/>
              </p:ext>
            </p:extLst>
          </p:nvPr>
        </p:nvGraphicFramePr>
        <p:xfrm>
          <a:off x="373712" y="1168844"/>
          <a:ext cx="8198790" cy="4784714"/>
        </p:xfrm>
        <a:graphic>
          <a:graphicData uri="http://schemas.openxmlformats.org/drawingml/2006/table">
            <a:tbl>
              <a:tblPr/>
              <a:tblGrid>
                <a:gridCol w="2101141"/>
                <a:gridCol w="1847087"/>
                <a:gridCol w="1510972"/>
                <a:gridCol w="1369795"/>
                <a:gridCol w="1369795"/>
              </a:tblGrid>
              <a:tr h="874641">
                <a:tc rowSpan="2">
                  <a:txBody>
                    <a:bodyPr/>
                    <a:lstStyle/>
                    <a:p>
                      <a:pPr indent="0">
                        <a:lnSpc>
                          <a:spcPct val="100000"/>
                        </a:lnSpc>
                      </a:pPr>
                      <a:endParaRPr lang="tr-TR" sz="1800" dirty="0">
                        <a:latin typeface="Calibri"/>
                        <a:ea typeface="Times New Roman"/>
                        <a:cs typeface="Times New Roman"/>
                      </a:endParaRPr>
                    </a:p>
                  </a:txBody>
                  <a:tcPr marL="18334" marR="18334" marT="0" marB="0" anchor="ctr">
                    <a:lnL w="28575" cap="flat" cmpd="sng" algn="ctr">
                      <a:no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rgbClr val="FFFFFF"/>
                    </a:solidFill>
                  </a:tcPr>
                </a:tc>
                <a:tc gridSpan="4">
                  <a:txBody>
                    <a:bodyPr/>
                    <a:lstStyle/>
                    <a:p>
                      <a:pPr indent="0" algn="ctr">
                        <a:lnSpc>
                          <a:spcPct val="100000"/>
                        </a:lnSpc>
                        <a:spcBef>
                          <a:spcPts val="100"/>
                        </a:spcBef>
                        <a:spcAft>
                          <a:spcPts val="0"/>
                        </a:spcAft>
                      </a:pPr>
                      <a:r>
                        <a:rPr lang="tr-TR" sz="1800" b="1" dirty="0">
                          <a:solidFill>
                            <a:srgbClr val="000000"/>
                          </a:solidFill>
                          <a:latin typeface="Calibri"/>
                          <a:ea typeface="Times New Roman"/>
                          <a:cs typeface="Times New Roman"/>
                        </a:rPr>
                        <a:t>Madde Kullanım Sıklığı (%)</a:t>
                      </a:r>
                      <a:endParaRPr lang="tr-TR" sz="1800" dirty="0">
                        <a:latin typeface="Times New Roman"/>
                        <a:ea typeface="Calibri"/>
                        <a:cs typeface="Times New Roman"/>
                      </a:endParaRPr>
                    </a:p>
                  </a:txBody>
                  <a:tcPr marL="18334" marR="18334" marT="0" marB="0" anchor="ctr">
                    <a:lnL w="28575"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hMerge="1">
                  <a:txBody>
                    <a:bodyPr/>
                    <a:lstStyle/>
                    <a:p>
                      <a:endParaRPr lang="tr-TR"/>
                    </a:p>
                  </a:txBody>
                  <a:tcPr/>
                </a:tc>
                <a:tc hMerge="1">
                  <a:txBody>
                    <a:bodyPr/>
                    <a:lstStyle/>
                    <a:p>
                      <a:endParaRPr lang="tr-TR"/>
                    </a:p>
                  </a:txBody>
                  <a:tcPr/>
                </a:tc>
                <a:tc hMerge="1">
                  <a:txBody>
                    <a:bodyPr/>
                    <a:lstStyle/>
                    <a:p>
                      <a:pPr indent="0" algn="ctr">
                        <a:lnSpc>
                          <a:spcPct val="100000"/>
                        </a:lnSpc>
                        <a:spcBef>
                          <a:spcPts val="100"/>
                        </a:spcBef>
                        <a:spcAft>
                          <a:spcPts val="0"/>
                        </a:spcAft>
                      </a:pPr>
                      <a:endParaRPr lang="tr-TR" sz="1800" dirty="0">
                        <a:latin typeface="Times New Roman"/>
                        <a:ea typeface="Calibri"/>
                        <a:cs typeface="Times New Roman"/>
                      </a:endParaRPr>
                    </a:p>
                  </a:txBody>
                  <a:tcPr marL="18334" marR="18334" marT="0" marB="0" anchor="ctr">
                    <a:lnL w="28575" cap="flat" cmpd="sng" algn="ctr">
                      <a:solidFill>
                        <a:schemeClr val="accent6">
                          <a:lumMod val="60000"/>
                          <a:lumOff val="40000"/>
                        </a:schemeClr>
                      </a:solidFill>
                      <a:prstDash val="solid"/>
                      <a:round/>
                      <a:headEnd type="none" w="med" len="med"/>
                      <a:tailEnd type="none" w="med" len="med"/>
                    </a:lnL>
                    <a:lnR w="28575"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r>
              <a:tr h="1060335">
                <a:tc vMerge="1">
                  <a:txBody>
                    <a:bodyPr/>
                    <a:lstStyle/>
                    <a:p>
                      <a:pPr indent="0">
                        <a:lnSpc>
                          <a:spcPct val="100000"/>
                        </a:lnSpc>
                      </a:pPr>
                      <a:endParaRPr lang="tr-TR" sz="1100" dirty="0">
                        <a:latin typeface="Calibri"/>
                        <a:ea typeface="Times New Roman"/>
                        <a:cs typeface="Times New Roman"/>
                      </a:endParaRPr>
                    </a:p>
                  </a:txBody>
                  <a:tcPr marL="18334" marR="18334" marT="0" marB="0"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800" b="1" dirty="0">
                          <a:solidFill>
                            <a:srgbClr val="000000"/>
                          </a:solidFill>
                          <a:latin typeface="Calibri"/>
                          <a:ea typeface="Times New Roman"/>
                          <a:cs typeface="Times New Roman"/>
                        </a:rPr>
                        <a:t>Yaşam Boyu </a:t>
                      </a:r>
                      <a:r>
                        <a:rPr lang="tr-TR" sz="1800" b="1" dirty="0" smtClean="0">
                          <a:solidFill>
                            <a:srgbClr val="000000"/>
                          </a:solidFill>
                          <a:latin typeface="Calibri"/>
                          <a:ea typeface="Times New Roman"/>
                          <a:cs typeface="Times New Roman"/>
                        </a:rPr>
                        <a:t>Kullanım</a:t>
                      </a:r>
                    </a:p>
                    <a:p>
                      <a:pPr indent="0" algn="ctr">
                        <a:lnSpc>
                          <a:spcPct val="100000"/>
                        </a:lnSpc>
                        <a:spcBef>
                          <a:spcPts val="100"/>
                        </a:spcBef>
                        <a:spcAft>
                          <a:spcPts val="0"/>
                        </a:spcAft>
                      </a:pPr>
                      <a:r>
                        <a:rPr lang="tr-TR" sz="1800" b="1" dirty="0" smtClean="0">
                          <a:solidFill>
                            <a:srgbClr val="000000"/>
                          </a:solidFill>
                          <a:latin typeface="Calibri"/>
                          <a:ea typeface="Calibri"/>
                          <a:cs typeface="Times New Roman"/>
                        </a:rPr>
                        <a:t>(Kadın/Erkek)</a:t>
                      </a:r>
                      <a:endParaRPr lang="tr-TR" sz="1800" dirty="0">
                        <a:latin typeface="Times New Roman"/>
                        <a:ea typeface="Calibri"/>
                        <a:cs typeface="Times New Roman"/>
                      </a:endParaRPr>
                    </a:p>
                  </a:txBody>
                  <a:tcPr marL="18334" marR="18334"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100"/>
                        </a:spcBef>
                        <a:spcAft>
                          <a:spcPts val="0"/>
                        </a:spcAft>
                      </a:pPr>
                      <a:r>
                        <a:rPr lang="tr-TR" sz="1800" b="1" dirty="0">
                          <a:solidFill>
                            <a:srgbClr val="000000"/>
                          </a:solidFill>
                          <a:latin typeface="Calibri"/>
                          <a:ea typeface="Times New Roman"/>
                          <a:cs typeface="Times New Roman"/>
                        </a:rPr>
                        <a:t>Son 1 yıl kullanım</a:t>
                      </a:r>
                      <a:endParaRPr lang="tr-TR" sz="18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100"/>
                        </a:spcBef>
                        <a:spcAft>
                          <a:spcPts val="0"/>
                        </a:spcAft>
                      </a:pPr>
                      <a:r>
                        <a:rPr lang="tr-TR" sz="1800" b="1" dirty="0">
                          <a:solidFill>
                            <a:srgbClr val="000000"/>
                          </a:solidFill>
                          <a:latin typeface="Calibri"/>
                          <a:ea typeface="Times New Roman"/>
                          <a:cs typeface="Times New Roman"/>
                        </a:rPr>
                        <a:t>Son 1 ay kullanım</a:t>
                      </a:r>
                      <a:endParaRPr lang="tr-TR" sz="18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100"/>
                        </a:spcBef>
                        <a:spcAft>
                          <a:spcPts val="0"/>
                        </a:spcAft>
                        <a:buClrTx/>
                        <a:buSzTx/>
                        <a:buFontTx/>
                        <a:buNone/>
                        <a:tabLst/>
                        <a:defRPr/>
                      </a:pPr>
                      <a:r>
                        <a:rPr lang="tr-TR" sz="1800" b="1" dirty="0" smtClean="0">
                          <a:solidFill>
                            <a:srgbClr val="000000"/>
                          </a:solidFill>
                          <a:latin typeface="+mn-lt"/>
                          <a:ea typeface="Times New Roman"/>
                          <a:cs typeface="Times New Roman"/>
                        </a:rPr>
                        <a:t>İlk kullanım yaşı (</a:t>
                      </a:r>
                      <a:r>
                        <a:rPr lang="tr-TR" sz="1800" b="1" dirty="0" err="1" smtClean="0">
                          <a:solidFill>
                            <a:srgbClr val="000000"/>
                          </a:solidFill>
                          <a:latin typeface="+mn-lt"/>
                          <a:ea typeface="Times New Roman"/>
                          <a:cs typeface="Times New Roman"/>
                        </a:rPr>
                        <a:t>Ort</a:t>
                      </a:r>
                      <a:r>
                        <a:rPr lang="tr-TR" sz="1800" b="1" dirty="0" smtClean="0">
                          <a:solidFill>
                            <a:srgbClr val="000000"/>
                          </a:solidFill>
                          <a:latin typeface="+mn-lt"/>
                          <a:ea typeface="Times New Roman"/>
                          <a:cs typeface="Times New Roman"/>
                        </a:rPr>
                        <a:t>)</a:t>
                      </a:r>
                      <a:endParaRPr lang="tr-TR" sz="1800" dirty="0" smtClean="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r>
              <a:tr h="593197">
                <a:tc>
                  <a:txBody>
                    <a:bodyPr/>
                    <a:lstStyle/>
                    <a:p>
                      <a:pPr indent="0" algn="just">
                        <a:lnSpc>
                          <a:spcPct val="100000"/>
                        </a:lnSpc>
                        <a:spcBef>
                          <a:spcPts val="100"/>
                        </a:spcBef>
                        <a:spcAft>
                          <a:spcPts val="0"/>
                        </a:spcAft>
                      </a:pPr>
                      <a:r>
                        <a:rPr lang="tr-TR" sz="1800" b="1" dirty="0" smtClean="0">
                          <a:solidFill>
                            <a:srgbClr val="000000"/>
                          </a:solidFill>
                          <a:latin typeface="Calibri"/>
                          <a:ea typeface="Calibri"/>
                          <a:cs typeface="Times New Roman"/>
                        </a:rPr>
                        <a:t>Tütün</a:t>
                      </a:r>
                      <a:r>
                        <a:rPr lang="tr-TR" sz="1800" b="1" baseline="0" dirty="0" smtClean="0">
                          <a:solidFill>
                            <a:srgbClr val="000000"/>
                          </a:solidFill>
                          <a:latin typeface="Calibri"/>
                          <a:ea typeface="Calibri"/>
                          <a:cs typeface="Times New Roman"/>
                        </a:rPr>
                        <a:t> ve Tütün Ürünleri</a:t>
                      </a:r>
                      <a:endParaRPr lang="tr-TR" sz="1800" b="1" dirty="0">
                        <a:latin typeface="Times New Roman"/>
                        <a:ea typeface="Calibri"/>
                        <a:cs typeface="Times New Roman"/>
                      </a:endParaRPr>
                    </a:p>
                  </a:txBody>
                  <a:tcPr marL="18334" marR="18334"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100"/>
                        </a:spcBef>
                        <a:spcAft>
                          <a:spcPts val="0"/>
                        </a:spcAft>
                      </a:pPr>
                      <a:r>
                        <a:rPr lang="tr-TR" sz="1800" dirty="0" smtClean="0">
                          <a:solidFill>
                            <a:srgbClr val="000000"/>
                          </a:solidFill>
                          <a:latin typeface="Calibri"/>
                          <a:ea typeface="Times New Roman"/>
                          <a:cs typeface="Times New Roman"/>
                        </a:rPr>
                        <a:t>47,0 </a:t>
                      </a:r>
                    </a:p>
                    <a:p>
                      <a:pPr indent="0" algn="ctr">
                        <a:lnSpc>
                          <a:spcPct val="100000"/>
                        </a:lnSpc>
                        <a:spcBef>
                          <a:spcPts val="100"/>
                        </a:spcBef>
                        <a:spcAft>
                          <a:spcPts val="0"/>
                        </a:spcAft>
                      </a:pPr>
                      <a:r>
                        <a:rPr lang="tr-TR" sz="1800" dirty="0" smtClean="0">
                          <a:solidFill>
                            <a:srgbClr val="000000"/>
                          </a:solidFill>
                          <a:latin typeface="Calibri"/>
                          <a:ea typeface="Times New Roman"/>
                          <a:cs typeface="Times New Roman"/>
                        </a:rPr>
                        <a:t>(32,2/61,9)</a:t>
                      </a:r>
                      <a:endParaRPr lang="tr-TR" sz="18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100"/>
                        </a:spcBef>
                        <a:spcAft>
                          <a:spcPts val="0"/>
                        </a:spcAft>
                      </a:pPr>
                      <a:r>
                        <a:rPr lang="tr-TR" sz="1800" dirty="0" smtClean="0">
                          <a:solidFill>
                            <a:srgbClr val="000000"/>
                          </a:solidFill>
                          <a:latin typeface="Calibri"/>
                          <a:ea typeface="Times New Roman"/>
                          <a:cs typeface="Times New Roman"/>
                        </a:rPr>
                        <a:t>33,3</a:t>
                      </a:r>
                      <a:endParaRPr lang="tr-TR" sz="18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100"/>
                        </a:spcBef>
                        <a:spcAft>
                          <a:spcPts val="0"/>
                        </a:spcAft>
                      </a:pPr>
                      <a:r>
                        <a:rPr lang="tr-TR" sz="1800" dirty="0" smtClean="0">
                          <a:solidFill>
                            <a:srgbClr val="000000"/>
                          </a:solidFill>
                          <a:latin typeface="Calibri"/>
                          <a:ea typeface="Times New Roman"/>
                          <a:cs typeface="Times New Roman"/>
                        </a:rPr>
                        <a:t>31,5</a:t>
                      </a:r>
                      <a:endParaRPr lang="tr-TR" sz="18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100"/>
                        </a:spcBef>
                        <a:spcAft>
                          <a:spcPts val="0"/>
                        </a:spcAft>
                      </a:pPr>
                      <a:r>
                        <a:rPr lang="tr-TR" sz="1800" dirty="0" smtClean="0">
                          <a:latin typeface="Times New Roman"/>
                          <a:ea typeface="Calibri"/>
                          <a:cs typeface="Times New Roman"/>
                        </a:rPr>
                        <a:t>17,8</a:t>
                      </a:r>
                      <a:endParaRPr lang="tr-TR" sz="18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r>
              <a:tr h="593197">
                <a:tc>
                  <a:txBody>
                    <a:bodyPr/>
                    <a:lstStyle/>
                    <a:p>
                      <a:pPr indent="0" algn="just">
                        <a:lnSpc>
                          <a:spcPct val="100000"/>
                        </a:lnSpc>
                        <a:spcBef>
                          <a:spcPts val="100"/>
                        </a:spcBef>
                        <a:spcAft>
                          <a:spcPts val="0"/>
                        </a:spcAft>
                      </a:pPr>
                      <a:r>
                        <a:rPr lang="tr-TR" sz="1800" b="1" dirty="0">
                          <a:solidFill>
                            <a:srgbClr val="000000"/>
                          </a:solidFill>
                          <a:latin typeface="Calibri"/>
                          <a:ea typeface="Times New Roman"/>
                          <a:cs typeface="Times New Roman"/>
                        </a:rPr>
                        <a:t>Alkol</a:t>
                      </a:r>
                      <a:endParaRPr lang="tr-TR" sz="1800" b="1" dirty="0">
                        <a:latin typeface="Times New Roman"/>
                        <a:ea typeface="Calibri"/>
                        <a:cs typeface="Times New Roman"/>
                      </a:endParaRPr>
                    </a:p>
                  </a:txBody>
                  <a:tcPr marL="18334" marR="18334"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100"/>
                        </a:spcBef>
                        <a:spcAft>
                          <a:spcPts val="0"/>
                        </a:spcAft>
                      </a:pPr>
                      <a:r>
                        <a:rPr lang="tr-TR" sz="1800" dirty="0" smtClean="0">
                          <a:solidFill>
                            <a:srgbClr val="000000"/>
                          </a:solidFill>
                          <a:latin typeface="Calibri"/>
                          <a:ea typeface="Times New Roman"/>
                          <a:cs typeface="Times New Roman"/>
                        </a:rPr>
                        <a:t>22,1</a:t>
                      </a:r>
                    </a:p>
                    <a:p>
                      <a:pPr indent="0" algn="ctr">
                        <a:lnSpc>
                          <a:spcPct val="100000"/>
                        </a:lnSpc>
                        <a:spcBef>
                          <a:spcPts val="100"/>
                        </a:spcBef>
                        <a:spcAft>
                          <a:spcPts val="0"/>
                        </a:spcAft>
                      </a:pPr>
                      <a:r>
                        <a:rPr lang="tr-TR" sz="1800" dirty="0" smtClean="0">
                          <a:latin typeface="Calibri" pitchFamily="34" charset="0"/>
                          <a:ea typeface="Calibri"/>
                          <a:cs typeface="Calibri" pitchFamily="34" charset="0"/>
                        </a:rPr>
                        <a:t>(10,7/34,3)</a:t>
                      </a:r>
                      <a:endParaRPr lang="tr-TR" sz="1800" dirty="0">
                        <a:latin typeface="Calibri" pitchFamily="34" charset="0"/>
                        <a:ea typeface="Calibri"/>
                        <a:cs typeface="Calibri" pitchFamily="34" charset="0"/>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100"/>
                        </a:spcBef>
                        <a:spcAft>
                          <a:spcPts val="0"/>
                        </a:spcAft>
                      </a:pPr>
                      <a:r>
                        <a:rPr lang="tr-TR" sz="1800" dirty="0" smtClean="0">
                          <a:solidFill>
                            <a:srgbClr val="000000"/>
                          </a:solidFill>
                          <a:latin typeface="Calibri"/>
                          <a:ea typeface="Times New Roman"/>
                          <a:cs typeface="Times New Roman"/>
                        </a:rPr>
                        <a:t>12,6</a:t>
                      </a:r>
                      <a:endParaRPr lang="tr-TR" sz="18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100"/>
                        </a:spcBef>
                        <a:spcAft>
                          <a:spcPts val="0"/>
                        </a:spcAft>
                      </a:pPr>
                      <a:r>
                        <a:rPr lang="tr-TR" sz="1800" dirty="0" smtClean="0">
                          <a:solidFill>
                            <a:srgbClr val="000000"/>
                          </a:solidFill>
                          <a:latin typeface="Calibri"/>
                          <a:ea typeface="Calibri"/>
                          <a:cs typeface="Times New Roman"/>
                        </a:rPr>
                        <a:t>8,6</a:t>
                      </a:r>
                      <a:endParaRPr lang="tr-TR" sz="18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100"/>
                        </a:spcBef>
                        <a:spcAft>
                          <a:spcPts val="0"/>
                        </a:spcAft>
                      </a:pPr>
                      <a:r>
                        <a:rPr lang="tr-TR" sz="1800" dirty="0" smtClean="0">
                          <a:latin typeface="Times New Roman"/>
                          <a:ea typeface="Calibri"/>
                          <a:cs typeface="Times New Roman"/>
                        </a:rPr>
                        <a:t>19,9</a:t>
                      </a:r>
                      <a:endParaRPr lang="tr-TR" sz="18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r>
              <a:tr h="593197">
                <a:tc>
                  <a:txBody>
                    <a:bodyPr/>
                    <a:lstStyle/>
                    <a:p>
                      <a:pPr indent="0" algn="just">
                        <a:lnSpc>
                          <a:spcPct val="100000"/>
                        </a:lnSpc>
                        <a:spcBef>
                          <a:spcPts val="100"/>
                        </a:spcBef>
                        <a:spcAft>
                          <a:spcPts val="0"/>
                        </a:spcAft>
                      </a:pPr>
                      <a:r>
                        <a:rPr lang="tr-TR" sz="1800" b="1" dirty="0" smtClean="0">
                          <a:solidFill>
                            <a:srgbClr val="000000"/>
                          </a:solidFill>
                          <a:latin typeface="Calibri"/>
                          <a:ea typeface="Times New Roman"/>
                          <a:cs typeface="Times New Roman"/>
                        </a:rPr>
                        <a:t>Sakinleştirici </a:t>
                      </a:r>
                      <a:endParaRPr lang="tr-TR" sz="1800" b="1" dirty="0">
                        <a:latin typeface="Times New Roman"/>
                        <a:ea typeface="Calibri"/>
                        <a:cs typeface="Times New Roman"/>
                      </a:endParaRPr>
                    </a:p>
                  </a:txBody>
                  <a:tcPr marL="18334" marR="18334"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100"/>
                        </a:spcBef>
                        <a:spcAft>
                          <a:spcPts val="0"/>
                        </a:spcAft>
                      </a:pPr>
                      <a:r>
                        <a:rPr lang="tr-TR" sz="1800" dirty="0" smtClean="0">
                          <a:solidFill>
                            <a:srgbClr val="000000"/>
                          </a:solidFill>
                          <a:latin typeface="Calibri"/>
                          <a:ea typeface="Times New Roman"/>
                          <a:cs typeface="Times New Roman"/>
                        </a:rPr>
                        <a:t>5,8</a:t>
                      </a:r>
                    </a:p>
                    <a:p>
                      <a:pPr indent="0" algn="ctr">
                        <a:lnSpc>
                          <a:spcPct val="100000"/>
                        </a:lnSpc>
                        <a:spcBef>
                          <a:spcPts val="100"/>
                        </a:spcBef>
                        <a:spcAft>
                          <a:spcPts val="0"/>
                        </a:spcAft>
                      </a:pPr>
                      <a:r>
                        <a:rPr lang="tr-TR" sz="1800" dirty="0" smtClean="0">
                          <a:solidFill>
                            <a:srgbClr val="000000"/>
                          </a:solidFill>
                          <a:latin typeface="Calibri"/>
                          <a:ea typeface="Calibri"/>
                          <a:cs typeface="Times New Roman"/>
                        </a:rPr>
                        <a:t>(7,7/3,9)</a:t>
                      </a:r>
                      <a:endParaRPr lang="tr-TR" sz="18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100"/>
                        </a:spcBef>
                        <a:spcAft>
                          <a:spcPts val="0"/>
                        </a:spcAft>
                      </a:pPr>
                      <a:r>
                        <a:rPr lang="tr-TR" sz="1800" dirty="0" smtClean="0">
                          <a:solidFill>
                            <a:srgbClr val="000000"/>
                          </a:solidFill>
                          <a:latin typeface="Calibri"/>
                          <a:ea typeface="Times New Roman"/>
                          <a:cs typeface="Times New Roman"/>
                        </a:rPr>
                        <a:t>2,8</a:t>
                      </a:r>
                      <a:endParaRPr lang="tr-TR" sz="18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100"/>
                        </a:spcBef>
                        <a:spcAft>
                          <a:spcPts val="0"/>
                        </a:spcAft>
                      </a:pPr>
                      <a:r>
                        <a:rPr lang="tr-TR" sz="1800" dirty="0" smtClean="0">
                          <a:solidFill>
                            <a:srgbClr val="000000"/>
                          </a:solidFill>
                          <a:latin typeface="Calibri"/>
                          <a:ea typeface="Times New Roman"/>
                          <a:cs typeface="Times New Roman"/>
                        </a:rPr>
                        <a:t>2,3</a:t>
                      </a:r>
                      <a:endParaRPr lang="tr-TR" sz="18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c>
                  <a:txBody>
                    <a:bodyPr/>
                    <a:lstStyle/>
                    <a:p>
                      <a:pPr indent="0" algn="ctr">
                        <a:lnSpc>
                          <a:spcPct val="100000"/>
                        </a:lnSpc>
                        <a:spcBef>
                          <a:spcPts val="100"/>
                        </a:spcBef>
                        <a:spcAft>
                          <a:spcPts val="0"/>
                        </a:spcAft>
                      </a:pPr>
                      <a:r>
                        <a:rPr lang="tr-TR" sz="1800" dirty="0" smtClean="0">
                          <a:latin typeface="Times New Roman"/>
                          <a:ea typeface="Calibri"/>
                          <a:cs typeface="Times New Roman"/>
                        </a:rPr>
                        <a:t>32,2</a:t>
                      </a:r>
                      <a:endParaRPr lang="tr-TR" sz="18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3">
                        <a:lumMod val="40000"/>
                        <a:lumOff val="60000"/>
                      </a:schemeClr>
                    </a:solidFill>
                  </a:tcPr>
                </a:tc>
              </a:tr>
              <a:tr h="593197">
                <a:tc>
                  <a:txBody>
                    <a:bodyPr/>
                    <a:lstStyle/>
                    <a:p>
                      <a:pPr indent="0" algn="just">
                        <a:lnSpc>
                          <a:spcPct val="100000"/>
                        </a:lnSpc>
                        <a:spcBef>
                          <a:spcPts val="100"/>
                        </a:spcBef>
                        <a:spcAft>
                          <a:spcPts val="0"/>
                        </a:spcAft>
                      </a:pPr>
                      <a:r>
                        <a:rPr lang="tr-TR" sz="1800" b="1" dirty="0" smtClean="0">
                          <a:solidFill>
                            <a:srgbClr val="000000"/>
                          </a:solidFill>
                          <a:latin typeface="Calibri"/>
                          <a:ea typeface="Times New Roman"/>
                          <a:cs typeface="Times New Roman"/>
                        </a:rPr>
                        <a:t>Madde</a:t>
                      </a:r>
                      <a:endParaRPr lang="tr-TR" sz="1800" b="1" dirty="0">
                        <a:latin typeface="Times New Roman"/>
                        <a:ea typeface="Calibri"/>
                        <a:cs typeface="Times New Roman"/>
                      </a:endParaRPr>
                    </a:p>
                  </a:txBody>
                  <a:tcPr marL="18334" marR="18334"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800" dirty="0" smtClean="0">
                          <a:solidFill>
                            <a:srgbClr val="000000"/>
                          </a:solidFill>
                          <a:latin typeface="Calibri"/>
                          <a:ea typeface="Times New Roman"/>
                          <a:cs typeface="Times New Roman"/>
                        </a:rPr>
                        <a:t>3,1</a:t>
                      </a:r>
                      <a:endParaRPr lang="tr-TR" sz="1800" dirty="0" smtClean="0">
                        <a:solidFill>
                          <a:srgbClr val="000000"/>
                        </a:solidFill>
                        <a:latin typeface="Calibri"/>
                        <a:ea typeface="Times New Roman"/>
                        <a:cs typeface="Times New Roman"/>
                      </a:endParaRPr>
                    </a:p>
                    <a:p>
                      <a:pPr indent="0" algn="ctr">
                        <a:lnSpc>
                          <a:spcPct val="100000"/>
                        </a:lnSpc>
                        <a:spcBef>
                          <a:spcPts val="100"/>
                        </a:spcBef>
                        <a:spcAft>
                          <a:spcPts val="0"/>
                        </a:spcAft>
                      </a:pPr>
                      <a:r>
                        <a:rPr lang="tr-TR" sz="1800" dirty="0" smtClean="0">
                          <a:solidFill>
                            <a:srgbClr val="000000"/>
                          </a:solidFill>
                          <a:latin typeface="Calibri"/>
                          <a:ea typeface="Calibri"/>
                          <a:cs typeface="Times New Roman"/>
                        </a:rPr>
                        <a:t>(0,3/6,1)</a:t>
                      </a:r>
                      <a:endParaRPr lang="tr-TR" sz="18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800" dirty="0" smtClean="0">
                          <a:solidFill>
                            <a:srgbClr val="000000"/>
                          </a:solidFill>
                          <a:latin typeface="Calibri"/>
                          <a:ea typeface="Times New Roman"/>
                          <a:cs typeface="Times New Roman"/>
                        </a:rPr>
                        <a:t>-</a:t>
                      </a:r>
                      <a:endParaRPr lang="tr-TR" sz="18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800" dirty="0" smtClean="0">
                          <a:solidFill>
                            <a:srgbClr val="000000"/>
                          </a:solidFill>
                          <a:latin typeface="Calibri"/>
                          <a:ea typeface="Times New Roman"/>
                          <a:cs typeface="Times New Roman"/>
                        </a:rPr>
                        <a:t>-</a:t>
                      </a:r>
                      <a:endParaRPr lang="tr-TR" sz="18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800" dirty="0" smtClean="0">
                          <a:latin typeface="Times New Roman"/>
                          <a:ea typeface="Calibri"/>
                          <a:cs typeface="Times New Roman"/>
                        </a:rPr>
                        <a:t>19,0</a:t>
                      </a:r>
                      <a:endParaRPr lang="tr-TR" sz="18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FFFF"/>
                    </a:solidFill>
                  </a:tcPr>
                </a:tc>
              </a:tr>
              <a:tr h="476950">
                <a:tc>
                  <a:txBody>
                    <a:bodyPr/>
                    <a:lstStyle/>
                    <a:p>
                      <a:pPr indent="0" algn="just">
                        <a:lnSpc>
                          <a:spcPct val="100000"/>
                        </a:lnSpc>
                        <a:spcBef>
                          <a:spcPts val="100"/>
                        </a:spcBef>
                        <a:spcAft>
                          <a:spcPts val="0"/>
                        </a:spcAft>
                      </a:pPr>
                      <a:r>
                        <a:rPr lang="tr-TR" sz="1800" dirty="0" smtClean="0">
                          <a:solidFill>
                            <a:srgbClr val="000000"/>
                          </a:solidFill>
                          <a:latin typeface="+mn-lt"/>
                          <a:ea typeface="Times New Roman"/>
                          <a:cs typeface="Times New Roman"/>
                        </a:rPr>
                        <a:t>Esrar</a:t>
                      </a:r>
                      <a:endParaRPr lang="tr-TR" sz="1800" dirty="0">
                        <a:latin typeface="Times New Roman"/>
                        <a:ea typeface="Calibri"/>
                        <a:cs typeface="Times New Roman"/>
                      </a:endParaRPr>
                    </a:p>
                  </a:txBody>
                  <a:tcPr marL="18334" marR="18334" marT="0" marB="0" anchor="ctr">
                    <a:lnL w="28575"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800" dirty="0" smtClean="0">
                          <a:solidFill>
                            <a:srgbClr val="000000"/>
                          </a:solidFill>
                          <a:latin typeface="Calibri"/>
                          <a:ea typeface="Times New Roman"/>
                          <a:cs typeface="Times New Roman"/>
                        </a:rPr>
                        <a:t>2,7</a:t>
                      </a:r>
                      <a:endParaRPr lang="tr-TR" sz="18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800" dirty="0" smtClean="0">
                          <a:solidFill>
                            <a:srgbClr val="000000"/>
                          </a:solidFill>
                          <a:latin typeface="Calibri"/>
                          <a:ea typeface="Times New Roman"/>
                          <a:cs typeface="Times New Roman"/>
                        </a:rPr>
                        <a:t>1,1</a:t>
                      </a:r>
                      <a:endParaRPr lang="tr-TR" sz="18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800" dirty="0" smtClean="0">
                          <a:solidFill>
                            <a:srgbClr val="000000"/>
                          </a:solidFill>
                          <a:latin typeface="Calibri"/>
                          <a:ea typeface="Times New Roman"/>
                          <a:cs typeface="Times New Roman"/>
                        </a:rPr>
                        <a:t>0,8</a:t>
                      </a:r>
                      <a:endParaRPr lang="tr-TR" sz="18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rgbClr val="FFFFFF"/>
                    </a:solidFill>
                  </a:tcPr>
                </a:tc>
                <a:tc>
                  <a:txBody>
                    <a:bodyPr/>
                    <a:lstStyle/>
                    <a:p>
                      <a:pPr indent="0" algn="ctr">
                        <a:lnSpc>
                          <a:spcPct val="100000"/>
                        </a:lnSpc>
                        <a:spcBef>
                          <a:spcPts val="100"/>
                        </a:spcBef>
                        <a:spcAft>
                          <a:spcPts val="0"/>
                        </a:spcAft>
                      </a:pPr>
                      <a:r>
                        <a:rPr lang="tr-TR" sz="1800" dirty="0" smtClean="0">
                          <a:latin typeface="Times New Roman"/>
                          <a:ea typeface="Calibri"/>
                          <a:cs typeface="Times New Roman"/>
                        </a:rPr>
                        <a:t>19,0</a:t>
                      </a:r>
                      <a:endParaRPr lang="tr-TR" sz="1800" dirty="0">
                        <a:latin typeface="Times New Roman"/>
                        <a:ea typeface="Calibri"/>
                        <a:cs typeface="Times New Roman"/>
                      </a:endParaRPr>
                    </a:p>
                  </a:txBody>
                  <a:tcPr marL="18334" marR="18334"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rgbClr val="FFFFFF"/>
                    </a:solidFill>
                  </a:tcPr>
                </a:tc>
              </a:tr>
            </a:tbl>
          </a:graphicData>
        </a:graphic>
      </p:graphicFrame>
      <p:sp>
        <p:nvSpPr>
          <p:cNvPr id="4" name="3 Metin kutusu"/>
          <p:cNvSpPr txBox="1"/>
          <p:nvPr/>
        </p:nvSpPr>
        <p:spPr>
          <a:xfrm>
            <a:off x="356868" y="410320"/>
            <a:ext cx="8612204" cy="830997"/>
          </a:xfrm>
          <a:prstGeom prst="rect">
            <a:avLst/>
          </a:prstGeom>
          <a:noFill/>
        </p:spPr>
        <p:txBody>
          <a:bodyPr wrap="square" rtlCol="0">
            <a:spAutoFit/>
          </a:bodyPr>
          <a:lstStyle/>
          <a:p>
            <a:pPr algn="ctr"/>
            <a:r>
              <a:rPr lang="tr-TR" sz="2400" b="1" dirty="0" smtClean="0"/>
              <a:t>Genel Nüfu</a:t>
            </a:r>
            <a:r>
              <a:rPr lang="tr-TR" sz="2400" b="1" dirty="0" smtClean="0">
                <a:solidFill>
                  <a:srgbClr val="000000"/>
                </a:solidFill>
                <a:ea typeface="Times New Roman"/>
                <a:cs typeface="Times New Roman"/>
              </a:rPr>
              <a:t>sta Tütün, Alkol ve Madde Kullanımına </a:t>
            </a:r>
          </a:p>
          <a:p>
            <a:pPr algn="ctr"/>
            <a:r>
              <a:rPr lang="tr-TR" sz="2400" b="1" dirty="0" smtClean="0">
                <a:solidFill>
                  <a:srgbClr val="000000"/>
                </a:solidFill>
                <a:ea typeface="Times New Roman"/>
                <a:cs typeface="Times New Roman"/>
              </a:rPr>
              <a:t>Yönelik Tutum ve Davranış Araştırması (2019)</a:t>
            </a:r>
            <a:endParaRPr lang="tr-TR" sz="2400" b="1" dirty="0"/>
          </a:p>
        </p:txBody>
      </p:sp>
    </p:spTree>
    <p:extLst>
      <p:ext uri="{BB962C8B-B14F-4D97-AF65-F5344CB8AC3E}">
        <p14:creationId xmlns:p14="http://schemas.microsoft.com/office/powerpoint/2010/main" xmlns="" val="13695677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Gençlerde Madde Kullanımı </a:t>
            </a:r>
            <a:br>
              <a:rPr lang="tr-TR" dirty="0" smtClean="0"/>
            </a:br>
            <a:r>
              <a:rPr lang="tr-TR" dirty="0" smtClean="0"/>
              <a:t>Daha Fazla</a:t>
            </a:r>
            <a:endParaRPr lang="tr-TR" dirty="0"/>
          </a:p>
        </p:txBody>
      </p:sp>
      <p:sp>
        <p:nvSpPr>
          <p:cNvPr id="3" name="2 İçerik Yer Tutucusu"/>
          <p:cNvSpPr>
            <a:spLocks noGrp="1"/>
          </p:cNvSpPr>
          <p:nvPr>
            <p:ph idx="1"/>
          </p:nvPr>
        </p:nvSpPr>
        <p:spPr>
          <a:xfrm>
            <a:off x="271604" y="1825625"/>
            <a:ext cx="8564578" cy="4606980"/>
          </a:xfrm>
        </p:spPr>
        <p:txBody>
          <a:bodyPr>
            <a:normAutofit/>
          </a:bodyPr>
          <a:lstStyle/>
          <a:p>
            <a:pPr lvl="1"/>
            <a:r>
              <a:rPr lang="tr-TR" sz="2800" dirty="0" smtClean="0"/>
              <a:t>Hayatında en az bir kere madde kullananların yaş gruplarına göre dağılımı incelendiğinde; </a:t>
            </a:r>
            <a:endParaRPr lang="tr-TR" sz="2800" dirty="0" smtClean="0"/>
          </a:p>
          <a:p>
            <a:pPr lvl="2"/>
            <a:r>
              <a:rPr lang="tr-TR" dirty="0" smtClean="0"/>
              <a:t>15-24 </a:t>
            </a:r>
            <a:r>
              <a:rPr lang="tr-TR" dirty="0" smtClean="0"/>
              <a:t>yaş grubu %</a:t>
            </a:r>
            <a:r>
              <a:rPr lang="tr-TR" dirty="0" smtClean="0"/>
              <a:t>35,4 şeklinde bir dağılım görülmektedir. </a:t>
            </a:r>
          </a:p>
          <a:p>
            <a:pPr lvl="2"/>
            <a:r>
              <a:rPr lang="tr-TR" dirty="0" smtClean="0"/>
              <a:t>15-24 yaş grubunda madde kullanımı </a:t>
            </a:r>
            <a:r>
              <a:rPr lang="tr-TR" dirty="0" smtClean="0"/>
              <a:t>% 6,0 ve </a:t>
            </a:r>
            <a:r>
              <a:rPr lang="tr-TR" dirty="0" smtClean="0"/>
              <a:t>esrar kullanımı % 5,4 olmaktadır.</a:t>
            </a:r>
          </a:p>
          <a:p>
            <a:pPr lvl="1"/>
            <a:r>
              <a:rPr lang="tr-TR" sz="2800" dirty="0" smtClean="0"/>
              <a:t>Genel nüfusta madde kullanımına </a:t>
            </a:r>
          </a:p>
          <a:p>
            <a:pPr lvl="2"/>
            <a:r>
              <a:rPr lang="tr-TR" dirty="0" smtClean="0"/>
              <a:t>% 60 oranında hastalık bakış açışı, </a:t>
            </a:r>
          </a:p>
          <a:p>
            <a:pPr lvl="2"/>
            <a:r>
              <a:rPr lang="tr-TR" dirty="0" smtClean="0"/>
              <a:t>% 40 oranında suçlu bakış açısı olmaktadır. </a:t>
            </a:r>
          </a:p>
          <a:p>
            <a:pPr lvl="1"/>
            <a:r>
              <a:rPr lang="tr-TR" dirty="0" smtClean="0"/>
              <a:t>Madde kullanımına %97 oranında hoşgörünün olmadığı bir bakış açısı vardır.</a:t>
            </a:r>
            <a:endParaRPr lang="tr-TR" dirty="0"/>
          </a:p>
        </p:txBody>
      </p:sp>
      <p:sp>
        <p:nvSpPr>
          <p:cNvPr id="5" name="4 Dikdörtgen"/>
          <p:cNvSpPr/>
          <p:nvPr/>
        </p:nvSpPr>
        <p:spPr>
          <a:xfrm>
            <a:off x="846617" y="5641885"/>
            <a:ext cx="7728668" cy="646331"/>
          </a:xfrm>
          <a:prstGeom prst="rect">
            <a:avLst/>
          </a:prstGeom>
        </p:spPr>
        <p:txBody>
          <a:bodyPr wrap="square">
            <a:spAutoFit/>
          </a:bodyPr>
          <a:lstStyle/>
          <a:p>
            <a:pPr algn="ctr"/>
            <a:r>
              <a:rPr lang="tr-TR" b="1" dirty="0" smtClean="0"/>
              <a:t>Genel Nüfu</a:t>
            </a:r>
            <a:r>
              <a:rPr lang="tr-TR" b="1" dirty="0" smtClean="0">
                <a:solidFill>
                  <a:srgbClr val="000000"/>
                </a:solidFill>
                <a:ea typeface="Times New Roman"/>
                <a:cs typeface="Times New Roman"/>
              </a:rPr>
              <a:t>sta Tütün, Alkol ve Madde Kullanımına </a:t>
            </a:r>
          </a:p>
          <a:p>
            <a:pPr algn="ctr"/>
            <a:r>
              <a:rPr lang="tr-TR" b="1" dirty="0" smtClean="0">
                <a:solidFill>
                  <a:srgbClr val="000000"/>
                </a:solidFill>
                <a:ea typeface="Times New Roman"/>
                <a:cs typeface="Times New Roman"/>
              </a:rPr>
              <a:t>Yönelik Tutum ve Davranış Araştırması (2019)</a:t>
            </a:r>
            <a:endParaRPr lang="tr-TR"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Sigara içme Oranları</a:t>
            </a:r>
            <a:endParaRPr lang="tr-TR" dirty="0"/>
          </a:p>
        </p:txBody>
      </p:sp>
      <p:pic>
        <p:nvPicPr>
          <p:cNvPr id="2050" name="Picture 2"/>
          <p:cNvPicPr>
            <a:picLocks noChangeAspect="1" noChangeArrowheads="1"/>
          </p:cNvPicPr>
          <p:nvPr/>
        </p:nvPicPr>
        <p:blipFill>
          <a:blip r:embed="rId2"/>
          <a:srcRect/>
          <a:stretch>
            <a:fillRect/>
          </a:stretch>
        </p:blipFill>
        <p:spPr bwMode="auto">
          <a:xfrm>
            <a:off x="524786" y="1799203"/>
            <a:ext cx="8165990" cy="4402813"/>
          </a:xfrm>
          <a:prstGeom prst="rect">
            <a:avLst/>
          </a:prstGeom>
          <a:noFill/>
          <a:ln w="9525">
            <a:noFill/>
            <a:miter lim="800000"/>
            <a:headEnd/>
            <a:tailEnd/>
          </a:ln>
          <a:effectLst/>
        </p:spPr>
      </p:pic>
      <p:sp>
        <p:nvSpPr>
          <p:cNvPr id="5" name="4 Dikdörtgen"/>
          <p:cNvSpPr/>
          <p:nvPr/>
        </p:nvSpPr>
        <p:spPr>
          <a:xfrm>
            <a:off x="2497684" y="6210171"/>
            <a:ext cx="4919167" cy="369332"/>
          </a:xfrm>
          <a:prstGeom prst="rect">
            <a:avLst/>
          </a:prstGeom>
        </p:spPr>
        <p:txBody>
          <a:bodyPr wrap="none">
            <a:spAutoFit/>
          </a:bodyPr>
          <a:lstStyle/>
          <a:p>
            <a:r>
              <a:rPr lang="tr-TR" dirty="0" smtClean="0"/>
              <a:t>Bağımlılık Risk Profili ve Ruh Sağlığı </a:t>
            </a:r>
            <a:r>
              <a:rPr lang="tr-TR" dirty="0" smtClean="0"/>
              <a:t>Haritası (2019)</a:t>
            </a:r>
            <a:endParaRPr lang="tr-TR" dirty="0"/>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4355</TotalTime>
  <Words>2375</Words>
  <Application>Microsoft Office PowerPoint</Application>
  <PresentationFormat>Ekran Gösterisi (4:3)</PresentationFormat>
  <Paragraphs>610</Paragraphs>
  <Slides>36</Slides>
  <Notes>1</Notes>
  <HiddenSlides>0</HiddenSlides>
  <MMClips>0</MMClips>
  <ScaleCrop>false</ScaleCrop>
  <HeadingPairs>
    <vt:vector size="4" baseType="variant">
      <vt:variant>
        <vt:lpstr>Tema</vt:lpstr>
      </vt:variant>
      <vt:variant>
        <vt:i4>2</vt:i4>
      </vt:variant>
      <vt:variant>
        <vt:lpstr>Slayt Başlıkları</vt:lpstr>
      </vt:variant>
      <vt:variant>
        <vt:i4>36</vt:i4>
      </vt:variant>
    </vt:vector>
  </HeadingPairs>
  <TitlesOfParts>
    <vt:vector size="38" baseType="lpstr">
      <vt:lpstr>Ofis Teması</vt:lpstr>
      <vt:lpstr>Office Teması</vt:lpstr>
      <vt:lpstr>Gençlerde Madde Kullanımı ve  Koruyucu Önlemler  Prof. Dr. Hakan Coşkunol Ege Üniversitesi  </vt:lpstr>
      <vt:lpstr>Bağımlılık Yapıcı Madde Kullanımı, Tüm Dünyada Ciddi bir Halk Sağlığı Sorunudur</vt:lpstr>
      <vt:lpstr>Slayt 3</vt:lpstr>
      <vt:lpstr>Madde Kullanım Biçimleri</vt:lpstr>
      <vt:lpstr>Slayt 5</vt:lpstr>
      <vt:lpstr>Lise Öğrencilerinde Madde Kullanımı</vt:lpstr>
      <vt:lpstr>Slayt 7</vt:lpstr>
      <vt:lpstr>Gençlerde Madde Kullanımı  Daha Fazla</vt:lpstr>
      <vt:lpstr>            Sigara içme Oranları</vt:lpstr>
      <vt:lpstr>Alkol Kullanma Oranları (Her gün)</vt:lpstr>
      <vt:lpstr>Madde Kullanma Oranları (Tekli)</vt:lpstr>
      <vt:lpstr>Madde Kullanma Oranları (Çoklu)</vt:lpstr>
      <vt:lpstr>Kullanılan Maddeler/Cinsiyet</vt:lpstr>
      <vt:lpstr>Davranışsal Bağımlılık Risk Oranları</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Bağımlılık Tedavisi</vt:lpstr>
      <vt:lpstr>Bağımlılıkta Önleyici Yaklaşımlar Önplanda Tutulmalıdır.</vt:lpstr>
      <vt:lpstr>Slayt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TÜRKİYE'DE ÜNİVERSİTE ÖĞRENCİLERİ ARASINDA BAĞIMLILIK ARAŞTIRMASI (ÜNİVERSİTE GENÇLİĞİ PROFİL ARAŞTIRMASI)</dc:title>
  <dc:creator>MS Word</dc:creator>
  <cp:lastModifiedBy>Coskunol</cp:lastModifiedBy>
  <cp:revision>163</cp:revision>
  <cp:lastPrinted>2017-09-15T08:26:26Z</cp:lastPrinted>
  <dcterms:created xsi:type="dcterms:W3CDTF">2016-11-29T07:03:13Z</dcterms:created>
  <dcterms:modified xsi:type="dcterms:W3CDTF">2019-12-03T06:54:52Z</dcterms:modified>
</cp:coreProperties>
</file>