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0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32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33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24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44862" cy="685751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9486093" y="0"/>
            <a:ext cx="2706039" cy="6857615"/>
          </a:xfrm>
          <a:custGeom>
            <a:avLst/>
            <a:gdLst/>
            <a:ahLst/>
            <a:cxnLst/>
            <a:rect l="l" t="t" r="r" b="b"/>
            <a:pathLst>
              <a:path w="4462144" h="11308715">
                <a:moveTo>
                  <a:pt x="0" y="11308556"/>
                </a:moveTo>
                <a:lnTo>
                  <a:pt x="4461926" y="11308556"/>
                </a:lnTo>
                <a:lnTo>
                  <a:pt x="4461926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A83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65308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85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0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7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87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11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99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20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5851-B60C-4252-8C20-8884A36DA50F}" type="datetimeFigureOut">
              <a:rPr lang="tr-TR" smtClean="0"/>
              <a:t>04.12.2019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C188-7631-42FA-8101-F04D222613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3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428" y="4584194"/>
            <a:ext cx="12191144" cy="2273421"/>
          </a:xfrm>
          <a:custGeom>
            <a:avLst/>
            <a:gdLst/>
            <a:ahLst/>
            <a:cxnLst/>
            <a:rect l="l" t="t" r="r" b="b"/>
            <a:pathLst>
              <a:path w="15642590" h="11308715">
                <a:moveTo>
                  <a:pt x="0" y="11308556"/>
                </a:moveTo>
                <a:lnTo>
                  <a:pt x="15642162" y="11308556"/>
                </a:lnTo>
                <a:lnTo>
                  <a:pt x="1564216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6804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10" y="610327"/>
            <a:ext cx="3465581" cy="3465581"/>
          </a:xfrm>
          <a:prstGeom prst="rect">
            <a:avLst/>
          </a:prstGeom>
        </p:spPr>
      </p:pic>
      <p:sp>
        <p:nvSpPr>
          <p:cNvPr id="13" name="object 4"/>
          <p:cNvSpPr txBox="1">
            <a:spLocks noGrp="1"/>
          </p:cNvSpPr>
          <p:nvPr>
            <p:ph type="title"/>
          </p:nvPr>
        </p:nvSpPr>
        <p:spPr>
          <a:xfrm>
            <a:off x="428" y="5070700"/>
            <a:ext cx="12191144" cy="1388018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 marR="3081" algn="ctr">
              <a:lnSpc>
                <a:spcPct val="100299"/>
              </a:lnSpc>
              <a:spcBef>
                <a:spcPts val="55"/>
              </a:spcBef>
            </a:pPr>
            <a:r>
              <a:rPr lang="en-US" sz="4487" dirty="0" smtClean="0">
                <a:solidFill>
                  <a:schemeClr val="bg1"/>
                </a:solidFill>
                <a:latin typeface="Arial-BoldItalicMT"/>
                <a:cs typeface="Arial-BoldItalicMT"/>
              </a:rPr>
              <a:t>AFRICA GROUP SESSION</a:t>
            </a:r>
            <a:br>
              <a:rPr lang="en-US" sz="4487" dirty="0" smtClean="0">
                <a:solidFill>
                  <a:schemeClr val="bg1"/>
                </a:solidFill>
                <a:latin typeface="Arial-BoldItalicMT"/>
                <a:cs typeface="Arial-BoldItalicMT"/>
              </a:rPr>
            </a:br>
            <a:r>
              <a:rPr lang="en-US" sz="4487" dirty="0" smtClean="0">
                <a:solidFill>
                  <a:schemeClr val="bg1"/>
                </a:solidFill>
                <a:latin typeface="Arial-BoldItalicMT"/>
                <a:cs typeface="Arial-BoldItalicMT"/>
              </a:rPr>
              <a:t>16 COUNTRIES</a:t>
            </a:r>
            <a:endParaRPr sz="4487" dirty="0">
              <a:solidFill>
                <a:schemeClr val="bg1"/>
              </a:solidFill>
              <a:latin typeface="Arial-BoldItalicMT"/>
              <a:cs typeface="Arial-BoldItalicMT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320032" y="1904144"/>
            <a:ext cx="2980425" cy="106005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8911582" y="1904144"/>
            <a:ext cx="2980425" cy="106005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594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/>
          <p:cNvSpPr txBox="1">
            <a:spLocks noGrp="1"/>
          </p:cNvSpPr>
          <p:nvPr>
            <p:ph type="title"/>
          </p:nvPr>
        </p:nvSpPr>
        <p:spPr>
          <a:xfrm>
            <a:off x="1095726" y="371331"/>
            <a:ext cx="5785806" cy="541665"/>
          </a:xfrm>
          <a:prstGeom prst="rect">
            <a:avLst/>
          </a:prstGeom>
          <a:solidFill>
            <a:srgbClr val="068045"/>
          </a:solidFill>
        </p:spPr>
        <p:txBody>
          <a:bodyPr vert="horz" wrap="square" lIns="0" tIns="55449" rIns="0" bIns="110899" rtlCol="0" anchor="ctr">
            <a:spAutoFit/>
          </a:bodyPr>
          <a:lstStyle/>
          <a:p>
            <a:pPr marL="92030">
              <a:spcBef>
                <a:spcPts val="843"/>
              </a:spcBef>
            </a:pPr>
            <a:r>
              <a:rPr lang="en-US" sz="2698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ABOUT AFRICA</a:t>
            </a:r>
            <a:endParaRPr lang="en-US" sz="269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0" name="object 3"/>
          <p:cNvSpPr/>
          <p:nvPr/>
        </p:nvSpPr>
        <p:spPr>
          <a:xfrm>
            <a:off x="317906" y="296669"/>
            <a:ext cx="634971" cy="627270"/>
          </a:xfrm>
          <a:custGeom>
            <a:avLst/>
            <a:gdLst/>
            <a:ahLst/>
            <a:cxnLst/>
            <a:rect l="l" t="t" r="r" b="b"/>
            <a:pathLst>
              <a:path w="1047115" h="1034415">
                <a:moveTo>
                  <a:pt x="0" y="1034219"/>
                </a:moveTo>
                <a:lnTo>
                  <a:pt x="1047088" y="1034219"/>
                </a:lnTo>
                <a:lnTo>
                  <a:pt x="1047088" y="0"/>
                </a:lnTo>
                <a:lnTo>
                  <a:pt x="0" y="0"/>
                </a:lnTo>
                <a:lnTo>
                  <a:pt x="0" y="1034219"/>
                </a:lnTo>
                <a:close/>
              </a:path>
            </a:pathLst>
          </a:custGeom>
          <a:solidFill>
            <a:srgbClr val="17A96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4"/>
          <p:cNvSpPr/>
          <p:nvPr/>
        </p:nvSpPr>
        <p:spPr>
          <a:xfrm>
            <a:off x="416209" y="406611"/>
            <a:ext cx="434738" cy="457457"/>
          </a:xfrm>
          <a:custGeom>
            <a:avLst/>
            <a:gdLst/>
            <a:ahLst/>
            <a:cxnLst/>
            <a:rect l="l" t="t" r="r" b="b"/>
            <a:pathLst>
              <a:path w="716915" h="754380">
                <a:moveTo>
                  <a:pt x="377098" y="0"/>
                </a:moveTo>
                <a:lnTo>
                  <a:pt x="329796" y="2938"/>
                </a:lnTo>
                <a:lnTo>
                  <a:pt x="284246" y="11516"/>
                </a:lnTo>
                <a:lnTo>
                  <a:pt x="240804" y="25382"/>
                </a:lnTo>
                <a:lnTo>
                  <a:pt x="199822" y="44182"/>
                </a:lnTo>
                <a:lnTo>
                  <a:pt x="161653" y="67563"/>
                </a:lnTo>
                <a:lnTo>
                  <a:pt x="126652" y="95170"/>
                </a:lnTo>
                <a:lnTo>
                  <a:pt x="95170" y="126652"/>
                </a:lnTo>
                <a:lnTo>
                  <a:pt x="67563" y="161653"/>
                </a:lnTo>
                <a:lnTo>
                  <a:pt x="44182" y="199822"/>
                </a:lnTo>
                <a:lnTo>
                  <a:pt x="25382" y="240804"/>
                </a:lnTo>
                <a:lnTo>
                  <a:pt x="11516" y="284246"/>
                </a:lnTo>
                <a:lnTo>
                  <a:pt x="2938" y="329796"/>
                </a:lnTo>
                <a:lnTo>
                  <a:pt x="0" y="377098"/>
                </a:lnTo>
                <a:lnTo>
                  <a:pt x="2938" y="424400"/>
                </a:lnTo>
                <a:lnTo>
                  <a:pt x="11544" y="470037"/>
                </a:lnTo>
                <a:lnTo>
                  <a:pt x="25382" y="513392"/>
                </a:lnTo>
                <a:lnTo>
                  <a:pt x="44182" y="554374"/>
                </a:lnTo>
                <a:lnTo>
                  <a:pt x="67563" y="592543"/>
                </a:lnTo>
                <a:lnTo>
                  <a:pt x="95170" y="627544"/>
                </a:lnTo>
                <a:lnTo>
                  <a:pt x="126652" y="659025"/>
                </a:lnTo>
                <a:lnTo>
                  <a:pt x="161653" y="686633"/>
                </a:lnTo>
                <a:lnTo>
                  <a:pt x="199822" y="710013"/>
                </a:lnTo>
                <a:lnTo>
                  <a:pt x="240804" y="728813"/>
                </a:lnTo>
                <a:lnTo>
                  <a:pt x="284246" y="742680"/>
                </a:lnTo>
                <a:lnTo>
                  <a:pt x="329796" y="751258"/>
                </a:lnTo>
                <a:lnTo>
                  <a:pt x="377098" y="754196"/>
                </a:lnTo>
                <a:lnTo>
                  <a:pt x="426083" y="751044"/>
                </a:lnTo>
                <a:lnTo>
                  <a:pt x="473171" y="741847"/>
                </a:lnTo>
                <a:lnTo>
                  <a:pt x="517968" y="727000"/>
                </a:lnTo>
                <a:lnTo>
                  <a:pt x="560082" y="706897"/>
                </a:lnTo>
                <a:lnTo>
                  <a:pt x="599119" y="681930"/>
                </a:lnTo>
                <a:lnTo>
                  <a:pt x="612154" y="671141"/>
                </a:lnTo>
                <a:lnTo>
                  <a:pt x="472687" y="671141"/>
                </a:lnTo>
                <a:lnTo>
                  <a:pt x="424992" y="667293"/>
                </a:lnTo>
                <a:lnTo>
                  <a:pt x="379747" y="656151"/>
                </a:lnTo>
                <a:lnTo>
                  <a:pt x="337558" y="638320"/>
                </a:lnTo>
                <a:lnTo>
                  <a:pt x="299030" y="614407"/>
                </a:lnTo>
                <a:lnTo>
                  <a:pt x="264768" y="585017"/>
                </a:lnTo>
                <a:lnTo>
                  <a:pt x="235377" y="550755"/>
                </a:lnTo>
                <a:lnTo>
                  <a:pt x="211464" y="512227"/>
                </a:lnTo>
                <a:lnTo>
                  <a:pt x="193634" y="470037"/>
                </a:lnTo>
                <a:lnTo>
                  <a:pt x="182492" y="424793"/>
                </a:lnTo>
                <a:lnTo>
                  <a:pt x="178643" y="377098"/>
                </a:lnTo>
                <a:lnTo>
                  <a:pt x="182492" y="329403"/>
                </a:lnTo>
                <a:lnTo>
                  <a:pt x="193634" y="284159"/>
                </a:lnTo>
                <a:lnTo>
                  <a:pt x="211464" y="241969"/>
                </a:lnTo>
                <a:lnTo>
                  <a:pt x="235377" y="203441"/>
                </a:lnTo>
                <a:lnTo>
                  <a:pt x="264768" y="169179"/>
                </a:lnTo>
                <a:lnTo>
                  <a:pt x="299030" y="139789"/>
                </a:lnTo>
                <a:lnTo>
                  <a:pt x="337558" y="115876"/>
                </a:lnTo>
                <a:lnTo>
                  <a:pt x="379747" y="98045"/>
                </a:lnTo>
                <a:lnTo>
                  <a:pt x="424992" y="86903"/>
                </a:lnTo>
                <a:lnTo>
                  <a:pt x="472687" y="83055"/>
                </a:lnTo>
                <a:lnTo>
                  <a:pt x="612154" y="83055"/>
                </a:lnTo>
                <a:lnTo>
                  <a:pt x="599119" y="72266"/>
                </a:lnTo>
                <a:lnTo>
                  <a:pt x="560082" y="47299"/>
                </a:lnTo>
                <a:lnTo>
                  <a:pt x="517968" y="27195"/>
                </a:lnTo>
                <a:lnTo>
                  <a:pt x="473171" y="12349"/>
                </a:lnTo>
                <a:lnTo>
                  <a:pt x="426083" y="3152"/>
                </a:lnTo>
                <a:lnTo>
                  <a:pt x="377098" y="0"/>
                </a:lnTo>
                <a:close/>
              </a:path>
              <a:path w="716915" h="754380">
                <a:moveTo>
                  <a:pt x="716648" y="541292"/>
                </a:moveTo>
                <a:lnTo>
                  <a:pt x="687289" y="578109"/>
                </a:lnTo>
                <a:lnTo>
                  <a:pt x="652496" y="609771"/>
                </a:lnTo>
                <a:lnTo>
                  <a:pt x="612953" y="635591"/>
                </a:lnTo>
                <a:lnTo>
                  <a:pt x="569347" y="654884"/>
                </a:lnTo>
                <a:lnTo>
                  <a:pt x="522363" y="666963"/>
                </a:lnTo>
                <a:lnTo>
                  <a:pt x="472687" y="671141"/>
                </a:lnTo>
                <a:lnTo>
                  <a:pt x="612154" y="671141"/>
                </a:lnTo>
                <a:lnTo>
                  <a:pt x="634687" y="652492"/>
                </a:lnTo>
                <a:lnTo>
                  <a:pt x="666393" y="618978"/>
                </a:lnTo>
                <a:lnTo>
                  <a:pt x="693845" y="581780"/>
                </a:lnTo>
                <a:lnTo>
                  <a:pt x="716648" y="541292"/>
                </a:lnTo>
                <a:close/>
              </a:path>
              <a:path w="716915" h="754380">
                <a:moveTo>
                  <a:pt x="612154" y="83055"/>
                </a:moveTo>
                <a:lnTo>
                  <a:pt x="472687" y="83055"/>
                </a:lnTo>
                <a:lnTo>
                  <a:pt x="522363" y="87233"/>
                </a:lnTo>
                <a:lnTo>
                  <a:pt x="569347" y="99312"/>
                </a:lnTo>
                <a:lnTo>
                  <a:pt x="612953" y="118605"/>
                </a:lnTo>
                <a:lnTo>
                  <a:pt x="652496" y="144425"/>
                </a:lnTo>
                <a:lnTo>
                  <a:pt x="687289" y="176087"/>
                </a:lnTo>
                <a:lnTo>
                  <a:pt x="716648" y="212904"/>
                </a:lnTo>
                <a:lnTo>
                  <a:pt x="693845" y="172416"/>
                </a:lnTo>
                <a:lnTo>
                  <a:pt x="666393" y="135218"/>
                </a:lnTo>
                <a:lnTo>
                  <a:pt x="634687" y="101704"/>
                </a:lnTo>
                <a:lnTo>
                  <a:pt x="612154" y="83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5"/>
          <p:cNvSpPr txBox="1"/>
          <p:nvPr/>
        </p:nvSpPr>
        <p:spPr>
          <a:xfrm>
            <a:off x="428" y="6357926"/>
            <a:ext cx="12191144" cy="60408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/>
            <a:r>
              <a:rPr lang="tr-TR" sz="1940" spc="-3" dirty="0" err="1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lang="tr-TR" sz="1940" spc="-3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940" spc="-3" dirty="0">
                <a:solidFill>
                  <a:srgbClr val="008000"/>
                </a:solidFill>
                <a:latin typeface="Arial"/>
                <a:cs typeface="Arial"/>
              </a:rPr>
              <a:t>4th</a:t>
            </a:r>
            <a:r>
              <a:rPr lang="tr-TR" sz="1940" spc="-3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1940" spc="-3" dirty="0">
                <a:solidFill>
                  <a:srgbClr val="008000"/>
                </a:solidFill>
                <a:latin typeface="Arial"/>
                <a:cs typeface="Arial"/>
              </a:rPr>
              <a:t>Capacity Building Program</a:t>
            </a:r>
            <a:r>
              <a:rPr lang="tr-TR" sz="1940" spc="-3" dirty="0">
                <a:solidFill>
                  <a:srgbClr val="008000"/>
                </a:solidFill>
                <a:latin typeface="Arial"/>
                <a:cs typeface="Arial"/>
              </a:rPr>
              <a:t> of Green Crescent</a:t>
            </a:r>
            <a:r>
              <a:rPr lang="en-US" sz="1940" spc="-3" dirty="0">
                <a:solidFill>
                  <a:srgbClr val="008000"/>
                </a:solidFill>
                <a:latin typeface="Arial"/>
                <a:cs typeface="Arial"/>
              </a:rPr>
              <a:t>s, 3-6 December 2019, Istanbul, Turkey</a:t>
            </a:r>
          </a:p>
          <a:p>
            <a:pPr algn="ctr"/>
            <a:endParaRPr lang="en-US" sz="1940" b="1" i="1" spc="-3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339118"/>
              </p:ext>
            </p:extLst>
          </p:nvPr>
        </p:nvGraphicFramePr>
        <p:xfrm>
          <a:off x="0" y="1019189"/>
          <a:ext cx="12192000" cy="497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1954055057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1746757384"/>
                    </a:ext>
                  </a:extLst>
                </a:gridCol>
                <a:gridCol w="2571752">
                  <a:extLst>
                    <a:ext uri="{9D8B030D-6E8A-4147-A177-3AD203B41FA5}">
                      <a16:colId xmlns:a16="http://schemas.microsoft.com/office/drawing/2014/main" val="2342643509"/>
                    </a:ext>
                  </a:extLst>
                </a:gridCol>
                <a:gridCol w="2087334">
                  <a:extLst>
                    <a:ext uri="{9D8B030D-6E8A-4147-A177-3AD203B41FA5}">
                      <a16:colId xmlns:a16="http://schemas.microsoft.com/office/drawing/2014/main" val="3407718216"/>
                    </a:ext>
                  </a:extLst>
                </a:gridCol>
                <a:gridCol w="3265716">
                  <a:extLst>
                    <a:ext uri="{9D8B030D-6E8A-4147-A177-3AD203B41FA5}">
                      <a16:colId xmlns:a16="http://schemas.microsoft.com/office/drawing/2014/main" val="2235279661"/>
                    </a:ext>
                  </a:extLst>
                </a:gridCol>
              </a:tblGrid>
              <a:tr h="653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Region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Rank in Africa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Median 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of World Population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414089"/>
                  </a:ext>
                </a:extLst>
              </a:tr>
              <a:tr h="653217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Africa</a:t>
                      </a:r>
                      <a:endParaRPr lang="en-US" sz="23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1,321,271,194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Not Applicable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16.72%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88864"/>
                  </a:ext>
                </a:extLst>
              </a:tr>
              <a:tr h="653217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East Africa</a:t>
                      </a:r>
                      <a:endParaRPr lang="en-US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433,904,943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most populous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5.63%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9892"/>
                  </a:ext>
                </a:extLst>
              </a:tr>
              <a:tr h="653217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West Africa</a:t>
                      </a:r>
                      <a:endParaRPr lang="en-US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395,666,937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most populous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5.07%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16145"/>
                  </a:ext>
                </a:extLst>
              </a:tr>
              <a:tr h="786139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North Africa</a:t>
                      </a:r>
                      <a:endParaRPr lang="en-US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243,593,661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dirty="0" smtClean="0"/>
                        <a:t> most populous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999314"/>
                  </a:ext>
                </a:extLst>
              </a:tr>
              <a:tr h="786139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Middle Africa</a:t>
                      </a:r>
                      <a:endParaRPr lang="en-US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174,308,432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most populous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17.1%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2.26%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42031"/>
                  </a:ext>
                </a:extLst>
              </a:tr>
              <a:tr h="786139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South Africa</a:t>
                      </a:r>
                      <a:endParaRPr lang="en-US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66,629,895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most populous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21.6%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0.86%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737254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0" y="5999985"/>
            <a:ext cx="12192000" cy="276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spc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Worldometers</a:t>
            </a:r>
            <a:r>
              <a:rPr lang="en-US" sz="2400" b="1" i="1" spc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December 2019</a:t>
            </a:r>
            <a:endParaRPr lang="en-US" sz="2400" b="1" i="1" spc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7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Alcohol</a:t>
            </a:r>
            <a:endParaRPr lang="tr-TR" dirty="0" smtClean="0"/>
          </a:p>
          <a:p>
            <a:r>
              <a:rPr lang="tr-TR" dirty="0" err="1" smtClean="0"/>
              <a:t>Tobacco</a:t>
            </a:r>
            <a:endParaRPr lang="tr-TR" dirty="0" smtClean="0"/>
          </a:p>
          <a:p>
            <a:r>
              <a:rPr lang="tr-TR" dirty="0" err="1" smtClean="0"/>
              <a:t>Cannabıs</a:t>
            </a:r>
            <a:endParaRPr lang="tr-TR" dirty="0" smtClean="0"/>
          </a:p>
          <a:p>
            <a:r>
              <a:rPr lang="tr-TR" dirty="0" err="1" smtClean="0"/>
              <a:t>Opıates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Gamblıng</a:t>
            </a:r>
            <a:endParaRPr lang="tr-TR" dirty="0" smtClean="0"/>
          </a:p>
          <a:p>
            <a:r>
              <a:rPr lang="tr-TR" dirty="0" err="1" smtClean="0"/>
              <a:t>Dıgıtal</a:t>
            </a:r>
            <a:r>
              <a:rPr lang="tr-TR" dirty="0" smtClean="0"/>
              <a:t> </a:t>
            </a:r>
            <a:r>
              <a:rPr lang="tr-TR" dirty="0" err="1" smtClean="0"/>
              <a:t>addıctıon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90705" b="81310"/>
          <a:stretch/>
        </p:blipFill>
        <p:spPr>
          <a:xfrm>
            <a:off x="219074" y="285750"/>
            <a:ext cx="876651" cy="971550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1095726" y="450878"/>
            <a:ext cx="5785806" cy="611171"/>
          </a:xfrm>
          <a:prstGeom prst="rect">
            <a:avLst/>
          </a:prstGeom>
          <a:solidFill>
            <a:srgbClr val="068045"/>
          </a:solidFill>
        </p:spPr>
        <p:txBody>
          <a:bodyPr vert="horz" wrap="square" lIns="0" tIns="55449" rIns="0" bIns="110899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30">
              <a:spcBef>
                <a:spcPts val="843"/>
              </a:spcBef>
            </a:pPr>
            <a:r>
              <a:rPr lang="tr-T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ADDICTION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69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688" y="1144588"/>
            <a:ext cx="10515600" cy="4351338"/>
          </a:xfrm>
        </p:spPr>
        <p:txBody>
          <a:bodyPr>
            <a:noAutofit/>
          </a:bodyPr>
          <a:lstStyle/>
          <a:p>
            <a:r>
              <a:rPr lang="tr-TR" dirty="0" smtClean="0"/>
              <a:t>Rate ıs </a:t>
            </a:r>
            <a:r>
              <a:rPr lang="tr-TR" dirty="0" err="1" smtClean="0"/>
              <a:t>rısıng</a:t>
            </a:r>
            <a:endParaRPr lang="tr-TR" dirty="0" smtClean="0"/>
          </a:p>
          <a:p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 </a:t>
            </a:r>
            <a:r>
              <a:rPr lang="tr-TR" dirty="0" err="1" smtClean="0"/>
              <a:t>affected</a:t>
            </a:r>
            <a:endParaRPr lang="tr-TR" dirty="0" smtClean="0"/>
          </a:p>
          <a:p>
            <a:r>
              <a:rPr lang="tr-TR" dirty="0" err="1" smtClean="0"/>
              <a:t>Assocıated</a:t>
            </a:r>
            <a:r>
              <a:rPr lang="tr-TR" dirty="0" smtClean="0"/>
              <a:t> </a:t>
            </a:r>
            <a:r>
              <a:rPr lang="tr-TR" dirty="0" err="1" smtClean="0"/>
              <a:t>wıth</a:t>
            </a:r>
            <a:r>
              <a:rPr lang="tr-TR" dirty="0" smtClean="0"/>
              <a:t> </a:t>
            </a:r>
            <a:r>
              <a:rPr lang="tr-TR" dirty="0" err="1" smtClean="0"/>
              <a:t>multıple</a:t>
            </a:r>
            <a:r>
              <a:rPr lang="tr-TR" dirty="0" smtClean="0"/>
              <a:t> </a:t>
            </a:r>
            <a:r>
              <a:rPr lang="tr-TR" dirty="0" err="1" smtClean="0"/>
              <a:t>harms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dıseases</a:t>
            </a:r>
            <a:endParaRPr lang="tr-TR" dirty="0" smtClean="0"/>
          </a:p>
          <a:p>
            <a:r>
              <a:rPr lang="tr-TR" dirty="0" err="1" smtClean="0"/>
              <a:t>Inadequate</a:t>
            </a:r>
            <a:r>
              <a:rPr lang="tr-TR" dirty="0" smtClean="0"/>
              <a:t> data</a:t>
            </a:r>
          </a:p>
          <a:p>
            <a:r>
              <a:rPr lang="tr-TR" dirty="0" err="1" smtClean="0"/>
              <a:t>Poor</a:t>
            </a:r>
            <a:r>
              <a:rPr lang="tr-TR" dirty="0" smtClean="0"/>
              <a:t> </a:t>
            </a:r>
            <a:r>
              <a:rPr lang="tr-TR" dirty="0" err="1"/>
              <a:t>L</a:t>
            </a:r>
            <a:r>
              <a:rPr lang="tr-TR" dirty="0" err="1" smtClean="0"/>
              <a:t>egıslatıon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E</a:t>
            </a:r>
            <a:r>
              <a:rPr lang="tr-TR" dirty="0" err="1" smtClean="0"/>
              <a:t>nforcement</a:t>
            </a:r>
            <a:endParaRPr lang="tr-TR" dirty="0" smtClean="0"/>
          </a:p>
          <a:p>
            <a:r>
              <a:rPr lang="tr-TR" dirty="0" err="1" smtClean="0"/>
              <a:t>Few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none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endParaRPr lang="tr-TR" dirty="0" smtClean="0"/>
          </a:p>
          <a:p>
            <a:r>
              <a:rPr lang="tr-TR" dirty="0" err="1" smtClean="0"/>
              <a:t>Lack</a:t>
            </a:r>
            <a:r>
              <a:rPr lang="tr-TR" dirty="0" smtClean="0"/>
              <a:t> of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ınadequate</a:t>
            </a:r>
            <a:r>
              <a:rPr lang="tr-TR" dirty="0" smtClean="0"/>
              <a:t> </a:t>
            </a:r>
            <a:r>
              <a:rPr lang="tr-TR" dirty="0" err="1" smtClean="0"/>
              <a:t>capacıty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preventıon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endParaRPr lang="tr-TR" dirty="0" smtClean="0"/>
          </a:p>
          <a:p>
            <a:r>
              <a:rPr lang="tr-TR" dirty="0" smtClean="0"/>
              <a:t>Role of </a:t>
            </a:r>
            <a:r>
              <a:rPr lang="tr-TR" dirty="0" err="1" smtClean="0"/>
              <a:t>Bıg</a:t>
            </a:r>
            <a:r>
              <a:rPr lang="tr-TR" dirty="0" smtClean="0"/>
              <a:t> </a:t>
            </a:r>
            <a:r>
              <a:rPr lang="tr-TR" dirty="0" err="1" smtClean="0"/>
              <a:t>alcohol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addıctıon</a:t>
            </a:r>
            <a:r>
              <a:rPr lang="tr-TR" dirty="0" smtClean="0"/>
              <a:t> </a:t>
            </a:r>
            <a:r>
              <a:rPr lang="tr-TR" dirty="0" err="1" smtClean="0"/>
              <a:t>ındustrıes</a:t>
            </a:r>
            <a:endParaRPr lang="tr-TR" dirty="0" smtClean="0"/>
          </a:p>
          <a:p>
            <a:r>
              <a:rPr lang="tr-TR" dirty="0" err="1" smtClean="0"/>
              <a:t>Psychosocıal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ıs </a:t>
            </a:r>
            <a:r>
              <a:rPr lang="tr-TR" dirty="0" err="1" smtClean="0"/>
              <a:t>poor</a:t>
            </a:r>
            <a:endParaRPr lang="tr-TR" dirty="0" smtClean="0"/>
          </a:p>
          <a:p>
            <a:r>
              <a:rPr lang="tr-TR" dirty="0" err="1" smtClean="0"/>
              <a:t>Lack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ınadeqaute</a:t>
            </a:r>
            <a:r>
              <a:rPr lang="tr-TR" dirty="0" smtClean="0"/>
              <a:t> </a:t>
            </a:r>
            <a:r>
              <a:rPr lang="tr-TR" dirty="0" err="1" smtClean="0"/>
              <a:t>fundıng</a:t>
            </a:r>
            <a:endParaRPr lang="tr-TR" dirty="0" smtClean="0"/>
          </a:p>
          <a:p>
            <a:r>
              <a:rPr lang="tr-TR" dirty="0" err="1" smtClean="0"/>
              <a:t>Stıgma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90705" b="81310"/>
          <a:stretch/>
        </p:blipFill>
        <p:spPr>
          <a:xfrm>
            <a:off x="247650" y="133350"/>
            <a:ext cx="848076" cy="1011238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095726" y="371331"/>
            <a:ext cx="5785806" cy="541665"/>
          </a:xfrm>
          <a:prstGeom prst="rect">
            <a:avLst/>
          </a:prstGeom>
          <a:solidFill>
            <a:srgbClr val="068045"/>
          </a:solidFill>
        </p:spPr>
        <p:txBody>
          <a:bodyPr vert="horz" wrap="square" lIns="0" tIns="55449" rIns="0" bIns="110899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30">
              <a:spcBef>
                <a:spcPts val="843"/>
              </a:spcBef>
            </a:pPr>
            <a:r>
              <a:rPr lang="en-US" sz="2698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CHALLENGES</a:t>
            </a:r>
            <a:endParaRPr lang="en-US" sz="269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93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688" y="1009834"/>
            <a:ext cx="11005962" cy="4351338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Capacıty</a:t>
            </a:r>
            <a:r>
              <a:rPr lang="tr-TR" sz="3200" dirty="0" smtClean="0"/>
              <a:t> </a:t>
            </a:r>
            <a:r>
              <a:rPr lang="tr-TR" sz="3200" dirty="0" err="1" smtClean="0"/>
              <a:t>buıldıng</a:t>
            </a:r>
            <a:r>
              <a:rPr lang="tr-TR" sz="3200" dirty="0" smtClean="0"/>
              <a:t> at </a:t>
            </a:r>
            <a:r>
              <a:rPr lang="tr-TR" sz="3200" dirty="0" err="1" smtClean="0"/>
              <a:t>all</a:t>
            </a:r>
            <a:r>
              <a:rPr lang="tr-TR" sz="3200" dirty="0" smtClean="0"/>
              <a:t> </a:t>
            </a:r>
            <a:r>
              <a:rPr lang="tr-TR" sz="3200" dirty="0" err="1" smtClean="0"/>
              <a:t>levels</a:t>
            </a:r>
            <a:r>
              <a:rPr lang="tr-TR" sz="3200" dirty="0" smtClean="0"/>
              <a:t> of </a:t>
            </a:r>
            <a:r>
              <a:rPr lang="tr-TR" sz="3200" dirty="0" err="1" smtClean="0"/>
              <a:t>preventıon</a:t>
            </a:r>
            <a:endParaRPr lang="tr-TR" sz="3200" dirty="0" smtClean="0"/>
          </a:p>
          <a:p>
            <a:pPr lvl="1"/>
            <a:r>
              <a:rPr lang="tr-TR" sz="2800" dirty="0" err="1" smtClean="0"/>
              <a:t>Advocacy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campaıgns</a:t>
            </a:r>
            <a:endParaRPr lang="tr-TR" sz="2800" dirty="0" smtClean="0"/>
          </a:p>
          <a:p>
            <a:pPr lvl="1"/>
            <a:r>
              <a:rPr lang="tr-TR" sz="2800" dirty="0" smtClean="0"/>
              <a:t>IFGCS </a:t>
            </a:r>
            <a:r>
              <a:rPr lang="tr-TR" sz="2800" dirty="0" err="1" smtClean="0"/>
              <a:t>for</a:t>
            </a:r>
            <a:r>
              <a:rPr lang="tr-TR" sz="2800" dirty="0" smtClean="0"/>
              <a:t> TGCS </a:t>
            </a:r>
            <a:r>
              <a:rPr lang="tr-TR" sz="2800" dirty="0" err="1" smtClean="0"/>
              <a:t>traınıng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ISSUP </a:t>
            </a:r>
            <a:r>
              <a:rPr lang="tr-TR" sz="2800" dirty="0" err="1" smtClean="0"/>
              <a:t>traınıng</a:t>
            </a:r>
            <a:endParaRPr lang="tr-TR" sz="2800" dirty="0" smtClean="0"/>
          </a:p>
          <a:p>
            <a:pPr lvl="1"/>
            <a:r>
              <a:rPr lang="tr-TR" sz="2800" dirty="0" err="1" smtClean="0"/>
              <a:t>Treatment</a:t>
            </a:r>
            <a:r>
              <a:rPr lang="tr-TR" sz="2800" dirty="0" smtClean="0"/>
              <a:t> </a:t>
            </a:r>
            <a:r>
              <a:rPr lang="tr-TR" sz="2800" dirty="0" err="1" smtClean="0"/>
              <a:t>centers</a:t>
            </a:r>
            <a:endParaRPr lang="tr-TR" sz="2800" dirty="0" smtClean="0"/>
          </a:p>
          <a:p>
            <a:r>
              <a:rPr lang="tr-TR" sz="3200" dirty="0" err="1" smtClean="0"/>
              <a:t>Need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more</a:t>
            </a:r>
            <a:r>
              <a:rPr lang="tr-TR" sz="3200" dirty="0" smtClean="0"/>
              <a:t> data (</a:t>
            </a:r>
            <a:r>
              <a:rPr lang="tr-TR" sz="3200" dirty="0" err="1" smtClean="0"/>
              <a:t>multıcentered</a:t>
            </a:r>
            <a:r>
              <a:rPr lang="tr-TR" sz="3200" dirty="0" smtClean="0"/>
              <a:t> </a:t>
            </a:r>
            <a:r>
              <a:rPr lang="tr-TR" sz="3200" dirty="0" err="1" smtClean="0"/>
              <a:t>studıes</a:t>
            </a:r>
            <a:r>
              <a:rPr lang="tr-TR" sz="3200" dirty="0" smtClean="0"/>
              <a:t> </a:t>
            </a:r>
            <a:r>
              <a:rPr lang="tr-TR" sz="3200" dirty="0" err="1" smtClean="0"/>
              <a:t>needed</a:t>
            </a:r>
            <a:r>
              <a:rPr lang="tr-TR" sz="3200" dirty="0" smtClean="0"/>
              <a:t>)</a:t>
            </a:r>
          </a:p>
          <a:p>
            <a:r>
              <a:rPr lang="tr-TR" sz="3200" dirty="0" err="1" smtClean="0"/>
              <a:t>Enact</a:t>
            </a:r>
            <a:r>
              <a:rPr lang="tr-TR" sz="3200" dirty="0" smtClean="0"/>
              <a:t> </a:t>
            </a:r>
            <a:r>
              <a:rPr lang="tr-TR" sz="3200" dirty="0" err="1" smtClean="0"/>
              <a:t>new</a:t>
            </a:r>
            <a:r>
              <a:rPr lang="tr-TR" sz="3200" dirty="0" smtClean="0"/>
              <a:t> </a:t>
            </a:r>
            <a:r>
              <a:rPr lang="tr-TR" sz="3200" dirty="0" err="1" smtClean="0"/>
              <a:t>effectıve</a:t>
            </a:r>
            <a:r>
              <a:rPr lang="tr-TR" sz="3200" dirty="0" smtClean="0"/>
              <a:t> </a:t>
            </a:r>
            <a:r>
              <a:rPr lang="tr-TR" sz="3200" dirty="0" err="1" smtClean="0"/>
              <a:t>legıslatıons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enforcements</a:t>
            </a:r>
            <a:r>
              <a:rPr lang="tr-TR" sz="3200" dirty="0" smtClean="0"/>
              <a:t> (SAFER </a:t>
            </a:r>
            <a:r>
              <a:rPr lang="tr-TR" sz="3200" dirty="0" err="1" smtClean="0"/>
              <a:t>and</a:t>
            </a:r>
            <a:r>
              <a:rPr lang="tr-TR" sz="3200" dirty="0"/>
              <a:t> </a:t>
            </a:r>
            <a:r>
              <a:rPr lang="tr-TR" sz="3200" dirty="0" err="1" smtClean="0"/>
              <a:t>related</a:t>
            </a:r>
            <a:r>
              <a:rPr lang="tr-TR" sz="3200" dirty="0" smtClean="0"/>
              <a:t> </a:t>
            </a:r>
            <a:r>
              <a:rPr lang="tr-TR" sz="3200" dirty="0" err="1" smtClean="0"/>
              <a:t>ones</a:t>
            </a:r>
            <a:r>
              <a:rPr lang="tr-TR" sz="3200" dirty="0" smtClean="0"/>
              <a:t>; </a:t>
            </a:r>
            <a:r>
              <a:rPr lang="tr-TR" sz="3200" dirty="0" err="1" smtClean="0"/>
              <a:t>cover</a:t>
            </a:r>
            <a:r>
              <a:rPr lang="tr-TR" sz="3200" dirty="0" smtClean="0"/>
              <a:t> </a:t>
            </a:r>
            <a:r>
              <a:rPr lang="tr-TR" sz="3200" dirty="0" err="1" smtClean="0"/>
              <a:t>dıgıtal</a:t>
            </a:r>
            <a:r>
              <a:rPr lang="tr-TR" sz="3200" dirty="0" smtClean="0"/>
              <a:t> </a:t>
            </a:r>
            <a:r>
              <a:rPr lang="tr-TR" sz="3200" dirty="0" err="1" smtClean="0"/>
              <a:t>challenges</a:t>
            </a:r>
            <a:r>
              <a:rPr lang="tr-TR" sz="3200" dirty="0" smtClean="0"/>
              <a:t>)</a:t>
            </a:r>
          </a:p>
          <a:p>
            <a:r>
              <a:rPr lang="tr-TR" sz="3200" dirty="0" err="1" smtClean="0"/>
              <a:t>Improvıng</a:t>
            </a:r>
            <a:r>
              <a:rPr lang="tr-TR" sz="3200" dirty="0" smtClean="0"/>
              <a:t> </a:t>
            </a:r>
            <a:r>
              <a:rPr lang="tr-TR" sz="3200" dirty="0" err="1" smtClean="0"/>
              <a:t>accountabılıty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reducıng</a:t>
            </a:r>
            <a:r>
              <a:rPr lang="tr-TR" sz="3200" dirty="0" smtClean="0"/>
              <a:t> </a:t>
            </a:r>
            <a:r>
              <a:rPr lang="tr-TR" sz="3200" dirty="0" err="1" smtClean="0"/>
              <a:t>corruptıons</a:t>
            </a:r>
            <a:r>
              <a:rPr lang="tr-TR" sz="3200" dirty="0" smtClean="0"/>
              <a:t> </a:t>
            </a:r>
          </a:p>
          <a:p>
            <a:r>
              <a:rPr lang="tr-TR" sz="3200" dirty="0" err="1" smtClean="0"/>
              <a:t>Implement</a:t>
            </a:r>
            <a:r>
              <a:rPr lang="tr-TR" sz="3200" dirty="0" smtClean="0"/>
              <a:t> </a:t>
            </a:r>
            <a:r>
              <a:rPr lang="tr-TR" sz="3200" dirty="0" err="1" smtClean="0"/>
              <a:t>evıdence-based</a:t>
            </a:r>
            <a:r>
              <a:rPr lang="tr-TR" sz="3200" dirty="0" smtClean="0"/>
              <a:t> </a:t>
            </a:r>
            <a:r>
              <a:rPr lang="tr-TR" sz="3200" dirty="0" err="1" smtClean="0"/>
              <a:t>ınterventıons</a:t>
            </a:r>
            <a:endParaRPr lang="tr-TR" sz="3200" dirty="0" smtClean="0"/>
          </a:p>
          <a:p>
            <a:pPr lvl="1"/>
            <a:r>
              <a:rPr lang="tr-TR" sz="2800" dirty="0" smtClean="0"/>
              <a:t>Role of </a:t>
            </a:r>
            <a:r>
              <a:rPr lang="tr-TR" sz="2800" dirty="0" err="1" smtClean="0"/>
              <a:t>spırıtualıty</a:t>
            </a:r>
            <a:r>
              <a:rPr lang="tr-TR" sz="2800" dirty="0" smtClean="0"/>
              <a:t> </a:t>
            </a:r>
            <a:endParaRPr lang="tr-TR" sz="2800" dirty="0"/>
          </a:p>
          <a:p>
            <a:r>
              <a:rPr lang="en-US" sz="3200" dirty="0" smtClean="0"/>
              <a:t>TO BRING MORE AFRICA COUNTRIES INTO THE STRUGGLES</a:t>
            </a:r>
            <a:endParaRPr lang="tr-TR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90705" b="81310"/>
          <a:stretch/>
        </p:blipFill>
        <p:spPr>
          <a:xfrm>
            <a:off x="247650" y="133350"/>
            <a:ext cx="848076" cy="1011238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1095726" y="371331"/>
            <a:ext cx="5785806" cy="541665"/>
          </a:xfrm>
          <a:prstGeom prst="rect">
            <a:avLst/>
          </a:prstGeom>
          <a:solidFill>
            <a:srgbClr val="068045"/>
          </a:solidFill>
        </p:spPr>
        <p:txBody>
          <a:bodyPr vert="horz" wrap="square" lIns="0" tIns="55449" rIns="0" bIns="110899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30">
              <a:spcBef>
                <a:spcPts val="843"/>
              </a:spcBef>
            </a:pPr>
            <a:r>
              <a:rPr lang="en-US" sz="2698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MOVING FORWARD</a:t>
            </a:r>
            <a:endParaRPr lang="en-US" sz="269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62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5376" y="616255"/>
            <a:ext cx="5811394" cy="1513235"/>
          </a:xfrm>
          <a:prstGeom prst="rect">
            <a:avLst/>
          </a:prstGeom>
          <a:solidFill>
            <a:srgbClr val="00A839"/>
          </a:solidFill>
        </p:spPr>
        <p:txBody>
          <a:bodyPr vert="horz" wrap="square" lIns="0" tIns="0" rIns="0" bIns="0" rtlCol="0">
            <a:spAutoFit/>
          </a:bodyPr>
          <a:lstStyle/>
          <a:p>
            <a:pPr marL="209475">
              <a:lnSpc>
                <a:spcPts val="5891"/>
              </a:lnSpc>
            </a:pPr>
            <a:r>
              <a:rPr lang="en-US" sz="5094" b="1" dirty="0">
                <a:solidFill>
                  <a:schemeClr val="bg1"/>
                </a:solidFill>
                <a:latin typeface="Arial"/>
                <a:cs typeface="Arial"/>
              </a:rPr>
              <a:t>Thank you for Listening</a:t>
            </a:r>
            <a:endParaRPr sz="5094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428" y="5064555"/>
            <a:ext cx="9468738" cy="1790633"/>
          </a:xfrm>
          <a:custGeom>
            <a:avLst/>
            <a:gdLst/>
            <a:ahLst/>
            <a:cxnLst/>
            <a:rect l="l" t="t" r="r" b="b"/>
            <a:pathLst>
              <a:path w="15642590" h="11308715">
                <a:moveTo>
                  <a:pt x="0" y="11308556"/>
                </a:moveTo>
                <a:lnTo>
                  <a:pt x="15642162" y="11308556"/>
                </a:lnTo>
                <a:lnTo>
                  <a:pt x="1564216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68045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8298295" y="5066982"/>
            <a:ext cx="3300029" cy="124216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82109" y="5313032"/>
            <a:ext cx="7066491" cy="83094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ct val="150000"/>
              </a:lnSpc>
              <a:spcBef>
                <a:spcPts val="55"/>
              </a:spcBef>
            </a:pPr>
            <a:r>
              <a:rPr lang="en-US" sz="40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GREETINGS FROM AFRICA</a:t>
            </a:r>
            <a:endParaRPr lang="tr-TR" sz="4000" b="1" i="1" kern="0" spc="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0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228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Arial-BoldItalicMT</vt:lpstr>
      <vt:lpstr>Calibri</vt:lpstr>
      <vt:lpstr>Calibri Light</vt:lpstr>
      <vt:lpstr>Office Teması</vt:lpstr>
      <vt:lpstr>AFRICA GROUP SESSION 16 COUNTRIES</vt:lpstr>
      <vt:lpstr>ABOUT AFRICA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GROUP</dc:title>
  <dc:creator>admin</dc:creator>
  <cp:lastModifiedBy>TOSHIBA</cp:lastModifiedBy>
  <cp:revision>5</cp:revision>
  <dcterms:created xsi:type="dcterms:W3CDTF">2019-12-04T13:40:58Z</dcterms:created>
  <dcterms:modified xsi:type="dcterms:W3CDTF">2019-12-04T14:19:21Z</dcterms:modified>
</cp:coreProperties>
</file>